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7010400" cy="9296400"/>
  <p:embeddedFontLst>
    <p:embeddedFont>
      <p:font typeface="Helvetica Neue" panose="020B0604020202020204" charset="0"/>
      <p:regular r:id="rId26"/>
      <p:bold r:id="rId27"/>
      <p:italic r:id="rId28"/>
      <p:boldItalic r:id="rId29"/>
    </p:embeddedFont>
    <p:embeddedFont>
      <p:font typeface="Poppins ExtraBold" panose="020B0502040204020203" pitchFamily="2" charset="0"/>
      <p:bold r:id="rId30"/>
      <p:boldItalic r:id="rId31"/>
    </p:embeddedFont>
    <p:embeddedFont>
      <p:font typeface="Poppins Light" panose="020B0502040204020203" pitchFamily="2" charset="0"/>
      <p:regular r:id="rId32"/>
      <p:bold r:id="rId33"/>
      <p:italic r:id="rId34"/>
      <p:boldItalic r:id="rId35"/>
    </p:embeddedFont>
    <p:embeddedFont>
      <p:font typeface="Poppins SemiBold" panose="020B0502040204020203" pitchFamily="2"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WD8o3lKHy6NOxKckkKklclcIl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5" name="Google Shape;165;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Ultrasound is done preabortion in most high volume clinics to confirm dates and intrauterine pregnancy. </a:t>
            </a:r>
            <a:endParaRPr/>
          </a:p>
          <a:p>
            <a:pPr marL="0" lvl="0" indent="0" algn="l" rtl="0">
              <a:lnSpc>
                <a:spcPct val="100000"/>
              </a:lnSpc>
              <a:spcBef>
                <a:spcPts val="0"/>
              </a:spcBef>
              <a:spcAft>
                <a:spcPts val="0"/>
              </a:spcAft>
              <a:buSzPts val="1400"/>
              <a:buNone/>
            </a:pPr>
            <a:r>
              <a:rPr lang="en-US"/>
              <a:t>Rh not indicated &lt;12 weeks by most guidelines. </a:t>
            </a:r>
            <a:endParaRPr/>
          </a:p>
          <a:p>
            <a:pPr marL="0" lvl="0" indent="0" algn="l" rtl="0">
              <a:lnSpc>
                <a:spcPct val="100000"/>
              </a:lnSpc>
              <a:spcBef>
                <a:spcPts val="0"/>
              </a:spcBef>
              <a:spcAft>
                <a:spcPts val="0"/>
              </a:spcAft>
              <a:buSzPts val="1400"/>
              <a:buNone/>
            </a:pPr>
            <a:r>
              <a:rPr lang="en-US"/>
              <a:t>Hgb similar, or if history anemia </a:t>
            </a:r>
            <a:endParaRPr/>
          </a:p>
          <a:p>
            <a:pPr marL="0" lvl="0" indent="0" algn="l" rtl="0">
              <a:lnSpc>
                <a:spcPct val="100000"/>
              </a:lnSpc>
              <a:spcBef>
                <a:spcPts val="0"/>
              </a:spcBef>
              <a:spcAft>
                <a:spcPts val="0"/>
              </a:spcAft>
              <a:buSzPts val="1400"/>
              <a:buNone/>
            </a:pPr>
            <a:r>
              <a:rPr lang="en-US"/>
              <a:t>NSAIDS- usually ibuprofen 600-800</a:t>
            </a:r>
            <a:endParaRPr/>
          </a:p>
        </p:txBody>
      </p:sp>
      <p:sp>
        <p:nvSpPr>
          <p:cNvPr id="193" name="Google Shape;193;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402693c25c_0_6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9" name="Google Shape;199;g3402693c25c_0_69: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5" name="Google Shape;205;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Ultrasound in first tri procedures does not reduce risk of perforation overall, but can be used especially in training </a:t>
            </a:r>
            <a:endParaRPr/>
          </a:p>
          <a:p>
            <a:pPr marL="0" lvl="0" indent="0" algn="l" rtl="0">
              <a:lnSpc>
                <a:spcPct val="100000"/>
              </a:lnSpc>
              <a:spcBef>
                <a:spcPts val="0"/>
              </a:spcBef>
              <a:spcAft>
                <a:spcPts val="0"/>
              </a:spcAft>
              <a:buSzPts val="1400"/>
              <a:buNone/>
            </a:pPr>
            <a:r>
              <a:rPr lang="en-US"/>
              <a:t>Actual case with resident</a:t>
            </a:r>
            <a:endParaRPr/>
          </a:p>
          <a:p>
            <a:pPr marL="0" lvl="0" indent="0" algn="l" rtl="0">
              <a:lnSpc>
                <a:spcPct val="100000"/>
              </a:lnSpc>
              <a:spcBef>
                <a:spcPts val="0"/>
              </a:spcBef>
              <a:spcAft>
                <a:spcPts val="0"/>
              </a:spcAft>
              <a:buSzPts val="1400"/>
              <a:buNone/>
            </a:pPr>
            <a:r>
              <a:rPr lang="en-US"/>
              <a:t>Perforation posteriorly likely because</a:t>
            </a:r>
            <a:endParaRPr/>
          </a:p>
          <a:p>
            <a:pPr marL="174708" lvl="0" indent="-174708" algn="l" rtl="0">
              <a:lnSpc>
                <a:spcPct val="100000"/>
              </a:lnSpc>
              <a:spcBef>
                <a:spcPts val="0"/>
              </a:spcBef>
              <a:spcAft>
                <a:spcPts val="0"/>
              </a:spcAft>
              <a:buClr>
                <a:schemeClr val="dk1"/>
              </a:buClr>
              <a:buSzPts val="1200"/>
              <a:buFont typeface="Calibri"/>
              <a:buChar char="-"/>
            </a:pPr>
            <a:r>
              <a:rPr lang="en-US"/>
              <a:t>Anteversion not recognized</a:t>
            </a:r>
            <a:endParaRPr/>
          </a:p>
          <a:p>
            <a:pPr marL="174708" lvl="0" indent="-174708" algn="l" rtl="0">
              <a:lnSpc>
                <a:spcPct val="100000"/>
              </a:lnSpc>
              <a:spcBef>
                <a:spcPts val="0"/>
              </a:spcBef>
              <a:spcAft>
                <a:spcPts val="0"/>
              </a:spcAft>
              <a:buClr>
                <a:schemeClr val="dk1"/>
              </a:buClr>
              <a:buSzPts val="1200"/>
              <a:buFont typeface="Calibri"/>
              <a:buChar char="-"/>
            </a:pPr>
            <a:r>
              <a:rPr lang="en-US"/>
              <a:t>Misdirection of dilators or sound (too posterior)</a:t>
            </a:r>
            <a:endParaRPr/>
          </a:p>
          <a:p>
            <a:pPr marL="174708" lvl="0" indent="-174708" algn="l" rtl="0">
              <a:lnSpc>
                <a:spcPct val="100000"/>
              </a:lnSpc>
              <a:spcBef>
                <a:spcPts val="0"/>
              </a:spcBef>
              <a:spcAft>
                <a:spcPts val="0"/>
              </a:spcAft>
              <a:buClr>
                <a:schemeClr val="dk1"/>
              </a:buClr>
              <a:buSzPts val="1200"/>
              <a:buFont typeface="Calibri"/>
              <a:buChar char="-"/>
            </a:pPr>
            <a:r>
              <a:rPr lang="en-US"/>
              <a:t>Not enough traction on tenaculum to straighten out anteversion</a:t>
            </a:r>
            <a:endParaRPr/>
          </a:p>
          <a:p>
            <a:pPr marL="174708" lvl="0" indent="-174708" algn="l" rtl="0">
              <a:lnSpc>
                <a:spcPct val="100000"/>
              </a:lnSpc>
              <a:spcBef>
                <a:spcPts val="0"/>
              </a:spcBef>
              <a:spcAft>
                <a:spcPts val="0"/>
              </a:spcAft>
              <a:buClr>
                <a:schemeClr val="dk1"/>
              </a:buClr>
              <a:buSzPts val="1200"/>
              <a:buFont typeface="Calibri"/>
              <a:buChar char="-"/>
            </a:pPr>
            <a:r>
              <a:rPr lang="en-US"/>
              <a:t>Too much pressure when dilating</a:t>
            </a:r>
            <a:endParaRPr/>
          </a:p>
          <a:p>
            <a:pPr marL="174708" lvl="0" indent="-98508" algn="l" rtl="0">
              <a:lnSpc>
                <a:spcPct val="100000"/>
              </a:lnSpc>
              <a:spcBef>
                <a:spcPts val="0"/>
              </a:spcBef>
              <a:spcAft>
                <a:spcPts val="0"/>
              </a:spcAft>
              <a:buClr>
                <a:schemeClr val="dk1"/>
              </a:buClr>
              <a:buSzPts val="1200"/>
              <a:buFont typeface="Calibri"/>
              <a:buNone/>
            </a:pPr>
            <a:endParaRPr/>
          </a:p>
          <a:p>
            <a:pPr marL="232943" lvl="0" indent="-156743" algn="l" rtl="0">
              <a:lnSpc>
                <a:spcPct val="100000"/>
              </a:lnSpc>
              <a:spcBef>
                <a:spcPts val="0"/>
              </a:spcBef>
              <a:spcAft>
                <a:spcPts val="0"/>
              </a:spcAft>
              <a:buClr>
                <a:schemeClr val="dk1"/>
              </a:buClr>
              <a:buSzPts val="1200"/>
              <a:buFont typeface="Calibri"/>
              <a:buNone/>
            </a:pPr>
            <a:endParaRPr/>
          </a:p>
        </p:txBody>
      </p:sp>
      <p:sp>
        <p:nvSpPr>
          <p:cNvPr id="213" name="Google Shape;213;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402693c25c_0_139: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3402693c25c_0_13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Ultrasound in first tri procedures does not reduce risk of perforation overall, but can be used especially in training </a:t>
            </a:r>
            <a:endParaRPr/>
          </a:p>
          <a:p>
            <a:pPr marL="0" lvl="0" indent="0" algn="l" rtl="0">
              <a:lnSpc>
                <a:spcPct val="100000"/>
              </a:lnSpc>
              <a:spcBef>
                <a:spcPts val="0"/>
              </a:spcBef>
              <a:spcAft>
                <a:spcPts val="0"/>
              </a:spcAft>
              <a:buSzPts val="1400"/>
              <a:buNone/>
            </a:pPr>
            <a:r>
              <a:rPr lang="en-US"/>
              <a:t>Actual case with resident</a:t>
            </a:r>
            <a:endParaRPr/>
          </a:p>
          <a:p>
            <a:pPr marL="0" lvl="0" indent="0" algn="l" rtl="0">
              <a:lnSpc>
                <a:spcPct val="100000"/>
              </a:lnSpc>
              <a:spcBef>
                <a:spcPts val="0"/>
              </a:spcBef>
              <a:spcAft>
                <a:spcPts val="0"/>
              </a:spcAft>
              <a:buSzPts val="1400"/>
              <a:buNone/>
            </a:pPr>
            <a:r>
              <a:rPr lang="en-US"/>
              <a:t>Perforation posteriorly likely because</a:t>
            </a:r>
            <a:endParaRPr/>
          </a:p>
          <a:p>
            <a:pPr marL="174707" lvl="0" indent="-174707" algn="l" rtl="0">
              <a:lnSpc>
                <a:spcPct val="100000"/>
              </a:lnSpc>
              <a:spcBef>
                <a:spcPts val="0"/>
              </a:spcBef>
              <a:spcAft>
                <a:spcPts val="0"/>
              </a:spcAft>
              <a:buClr>
                <a:schemeClr val="dk1"/>
              </a:buClr>
              <a:buSzPts val="1200"/>
              <a:buFont typeface="Calibri"/>
              <a:buChar char="-"/>
            </a:pPr>
            <a:r>
              <a:rPr lang="en-US"/>
              <a:t>Anteversion not recognized</a:t>
            </a:r>
            <a:endParaRPr/>
          </a:p>
          <a:p>
            <a:pPr marL="174707" lvl="0" indent="-174707" algn="l" rtl="0">
              <a:lnSpc>
                <a:spcPct val="100000"/>
              </a:lnSpc>
              <a:spcBef>
                <a:spcPts val="0"/>
              </a:spcBef>
              <a:spcAft>
                <a:spcPts val="0"/>
              </a:spcAft>
              <a:buClr>
                <a:schemeClr val="dk1"/>
              </a:buClr>
              <a:buSzPts val="1200"/>
              <a:buFont typeface="Calibri"/>
              <a:buChar char="-"/>
            </a:pPr>
            <a:r>
              <a:rPr lang="en-US"/>
              <a:t>Misdirection of dilators or sound (too posterior)</a:t>
            </a:r>
            <a:endParaRPr/>
          </a:p>
          <a:p>
            <a:pPr marL="174707" lvl="0" indent="-174707" algn="l" rtl="0">
              <a:lnSpc>
                <a:spcPct val="100000"/>
              </a:lnSpc>
              <a:spcBef>
                <a:spcPts val="0"/>
              </a:spcBef>
              <a:spcAft>
                <a:spcPts val="0"/>
              </a:spcAft>
              <a:buClr>
                <a:schemeClr val="dk1"/>
              </a:buClr>
              <a:buSzPts val="1200"/>
              <a:buFont typeface="Calibri"/>
              <a:buChar char="-"/>
            </a:pPr>
            <a:r>
              <a:rPr lang="en-US"/>
              <a:t>Not enough traction on tenaculum to straighten out anteversion</a:t>
            </a:r>
            <a:endParaRPr/>
          </a:p>
          <a:p>
            <a:pPr marL="174707" lvl="0" indent="-174707" algn="l" rtl="0">
              <a:lnSpc>
                <a:spcPct val="100000"/>
              </a:lnSpc>
              <a:spcBef>
                <a:spcPts val="0"/>
              </a:spcBef>
              <a:spcAft>
                <a:spcPts val="0"/>
              </a:spcAft>
              <a:buClr>
                <a:schemeClr val="dk1"/>
              </a:buClr>
              <a:buSzPts val="1200"/>
              <a:buFont typeface="Calibri"/>
              <a:buChar char="-"/>
            </a:pPr>
            <a:r>
              <a:rPr lang="en-US"/>
              <a:t>Too much pressure when dilating</a:t>
            </a:r>
            <a:endParaRPr/>
          </a:p>
          <a:p>
            <a:pPr marL="174707" lvl="0" indent="-98506" algn="l" rtl="0">
              <a:lnSpc>
                <a:spcPct val="100000"/>
              </a:lnSpc>
              <a:spcBef>
                <a:spcPts val="0"/>
              </a:spcBef>
              <a:spcAft>
                <a:spcPts val="0"/>
              </a:spcAft>
              <a:buClr>
                <a:schemeClr val="dk1"/>
              </a:buClr>
              <a:buSzPts val="1200"/>
              <a:buFont typeface="Calibri"/>
              <a:buNone/>
            </a:pPr>
            <a:endParaRPr/>
          </a:p>
          <a:p>
            <a:pPr marL="232943" lvl="0" indent="-156743" algn="l" rtl="0">
              <a:lnSpc>
                <a:spcPct val="100000"/>
              </a:lnSpc>
              <a:spcBef>
                <a:spcPts val="0"/>
              </a:spcBef>
              <a:spcAft>
                <a:spcPts val="0"/>
              </a:spcAft>
              <a:buClr>
                <a:schemeClr val="dk1"/>
              </a:buClr>
              <a:buSzPts val="1200"/>
              <a:buFont typeface="Calibri"/>
              <a:buNone/>
            </a:pPr>
            <a:endParaRPr/>
          </a:p>
        </p:txBody>
      </p:sp>
      <p:sp>
        <p:nvSpPr>
          <p:cNvPr id="222" name="Google Shape;222;g3402693c25c_0_13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What is at 3 and 9? Arteries!</a:t>
            </a:r>
            <a:endParaRPr/>
          </a:p>
          <a:p>
            <a:pPr marL="0" lvl="0" indent="0" algn="l" rtl="0">
              <a:lnSpc>
                <a:spcPct val="100000"/>
              </a:lnSpc>
              <a:spcBef>
                <a:spcPts val="0"/>
              </a:spcBef>
              <a:spcAft>
                <a:spcPts val="0"/>
              </a:spcAft>
              <a:buSzPts val="1400"/>
              <a:buNone/>
            </a:pPr>
            <a:r>
              <a:rPr lang="en-US"/>
              <a:t>Most providers use ant lip of cervix, may use posterior lip for retroverted uteri. </a:t>
            </a:r>
            <a:endParaRPr/>
          </a:p>
        </p:txBody>
      </p:sp>
      <p:sp>
        <p:nvSpPr>
          <p:cNvPr id="231" name="Google Shape;231;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Multiple different ways to do this. 10mL 1% lidocaine with 10mL NS</a:t>
            </a:r>
            <a:endParaRPr/>
          </a:p>
          <a:p>
            <a:pPr marL="0" lvl="0" indent="0" algn="l" rtl="0">
              <a:lnSpc>
                <a:spcPct val="100000"/>
              </a:lnSpc>
              <a:spcBef>
                <a:spcPts val="0"/>
              </a:spcBef>
              <a:spcAft>
                <a:spcPts val="0"/>
              </a:spcAft>
              <a:buSzPts val="1400"/>
              <a:buNone/>
            </a:pPr>
            <a:r>
              <a:rPr lang="en-US"/>
              <a:t>First, place 1-2 cc at the tenaculum site, clamp tenaculum </a:t>
            </a:r>
            <a:endParaRPr/>
          </a:p>
          <a:p>
            <a:pPr marL="0" lvl="0" indent="0" algn="l" rtl="0">
              <a:lnSpc>
                <a:spcPct val="100000"/>
              </a:lnSpc>
              <a:spcBef>
                <a:spcPts val="0"/>
              </a:spcBef>
              <a:spcAft>
                <a:spcPts val="0"/>
              </a:spcAft>
              <a:buSzPts val="1400"/>
              <a:buNone/>
            </a:pPr>
            <a:r>
              <a:rPr lang="en-US"/>
              <a:t>Various methods. </a:t>
            </a:r>
            <a:endParaRPr/>
          </a:p>
          <a:p>
            <a:pPr marL="0" lvl="0" indent="0" algn="l" rtl="0">
              <a:lnSpc>
                <a:spcPct val="100000"/>
              </a:lnSpc>
              <a:spcBef>
                <a:spcPts val="0"/>
              </a:spcBef>
              <a:spcAft>
                <a:spcPts val="0"/>
              </a:spcAft>
              <a:buSzPts val="1400"/>
              <a:buNone/>
            </a:pPr>
            <a:r>
              <a:rPr lang="en-US"/>
              <a:t>Most simple would be 2 additional sites, 2 and 10 OR 4 and 8 at cervicovaginal reflection.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49" name="Google Shape;249;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For both first- and second-trimester procedures, the reported rate of uterine perforation is less than 0.6 percent [59-61]. Among first-trimester procedures alone, one study of 170,000 patients had only 16 cases (&lt;0.01 percent) of uterine perforation requiring additional measures </a:t>
            </a:r>
            <a:endParaRPr/>
          </a:p>
          <a:p>
            <a:pPr marL="0" lvl="0" indent="0" algn="l" rtl="0">
              <a:lnSpc>
                <a:spcPct val="100000"/>
              </a:lnSpc>
              <a:spcBef>
                <a:spcPts val="0"/>
              </a:spcBef>
              <a:spcAft>
                <a:spcPts val="0"/>
              </a:spcAft>
              <a:buSzPts val="1400"/>
              <a:buNone/>
            </a:pPr>
            <a:r>
              <a:rPr lang="en-US"/>
              <a:t>N=1 or one size down. </a:t>
            </a:r>
            <a:endParaRPr/>
          </a:p>
          <a:p>
            <a:pPr marL="0" lvl="0" indent="0" algn="l" rtl="0">
              <a:lnSpc>
                <a:spcPct val="100000"/>
              </a:lnSpc>
              <a:spcBef>
                <a:spcPts val="0"/>
              </a:spcBef>
              <a:spcAft>
                <a:spcPts val="0"/>
              </a:spcAft>
              <a:buSzPts val="1400"/>
              <a:buNone/>
            </a:pPr>
            <a:endParaRPr/>
          </a:p>
        </p:txBody>
      </p:sp>
      <p:sp>
        <p:nvSpPr>
          <p:cNvPr id="256" name="Google Shape;256;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lvl="0" indent="-228600" algn="l" rtl="0">
              <a:lnSpc>
                <a:spcPct val="100000"/>
              </a:lnSpc>
              <a:spcBef>
                <a:spcPts val="0"/>
              </a:spcBef>
              <a:spcAft>
                <a:spcPts val="0"/>
              </a:spcAft>
              <a:buClr>
                <a:schemeClr val="dk1"/>
              </a:buClr>
              <a:buSzPts val="1400"/>
              <a:buFont typeface="Arial"/>
              <a:buNone/>
            </a:pPr>
            <a:endParaRPr/>
          </a:p>
        </p:txBody>
      </p:sp>
      <p:sp>
        <p:nvSpPr>
          <p:cNvPr id="276" name="Google Shape;276;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4a91cc9f68_1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34a91cc9f68_1_0:notes"/>
          <p:cNvSpPr txBox="1">
            <a:spLocks noGrp="1"/>
          </p:cNvSpPr>
          <p:nvPr>
            <p:ph type="body" idx="1"/>
          </p:nvPr>
        </p:nvSpPr>
        <p:spPr>
          <a:xfrm>
            <a:off x="701040" y="4473893"/>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1" name="Google Shape;101;g34a91cc9f68_1_0:notes"/>
          <p:cNvSpPr txBox="1">
            <a:spLocks noGrp="1"/>
          </p:cNvSpPr>
          <p:nvPr>
            <p:ph type="sldNum" idx="12"/>
          </p:nvPr>
        </p:nvSpPr>
        <p:spPr>
          <a:xfrm>
            <a:off x="3970938" y="8829967"/>
            <a:ext cx="3037800" cy="4662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a:p>
            <a:pPr marL="228600" marR="0" lvl="0" indent="0" algn="l" rtl="0">
              <a:lnSpc>
                <a:spcPct val="100000"/>
              </a:lnSpc>
              <a:spcBef>
                <a:spcPts val="0"/>
              </a:spcBef>
              <a:spcAft>
                <a:spcPts val="0"/>
              </a:spcAft>
              <a:buSzPts val="1400"/>
              <a:buNone/>
            </a:pPr>
            <a:r>
              <a:rPr lang="en-US"/>
              <a:t>3 components: decidua, villi, sac</a:t>
            </a:r>
            <a:endParaRPr/>
          </a:p>
          <a:p>
            <a:pPr marL="457200" marR="0" lvl="0" indent="-228600" algn="l" rtl="0">
              <a:lnSpc>
                <a:spcPct val="100000"/>
              </a:lnSpc>
              <a:spcBef>
                <a:spcPts val="0"/>
              </a:spcBef>
              <a:spcAft>
                <a:spcPts val="0"/>
              </a:spcAft>
              <a:buSzPts val="1400"/>
              <a:buNone/>
            </a:pPr>
            <a:endParaRPr/>
          </a:p>
        </p:txBody>
      </p:sp>
      <p:sp>
        <p:nvSpPr>
          <p:cNvPr id="286" name="Google Shape;286;p3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406ff3f5b2_0_0: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3406ff3f5b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228600" marR="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3 components: decidua, villi, sac</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https://drive.google.com/file/d/1H87INfG4ybE8nePYKrkCKczKp_qNOmYC/view</a:t>
            </a:r>
            <a:endParaRPr/>
          </a:p>
        </p:txBody>
      </p:sp>
      <p:sp>
        <p:nvSpPr>
          <p:cNvPr id="298" name="Google Shape;298;g3406ff3f5b2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6" name="Google Shape;306;p3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402693c25c_0_671: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3402693c25c_0_67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r>
              <a:rPr lang="en-US" dirty="0"/>
              <a:t>https://www.youtube.com/watch?v=GuBjk3Br7GE</a:t>
            </a:r>
            <a:endParaRPr dirty="0"/>
          </a:p>
        </p:txBody>
      </p:sp>
      <p:sp>
        <p:nvSpPr>
          <p:cNvPr id="315" name="Google Shape;315;g3402693c25c_0_67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402693c25c_0_592: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469900" lvl="0" indent="0" algn="l" rtl="0">
              <a:lnSpc>
                <a:spcPct val="115000"/>
              </a:lnSpc>
              <a:spcBef>
                <a:spcPts val="0"/>
              </a:spcBef>
              <a:spcAft>
                <a:spcPts val="0"/>
              </a:spcAft>
              <a:buSzPts val="1400"/>
              <a:buNone/>
            </a:pPr>
            <a:endParaRPr>
              <a:solidFill>
                <a:srgbClr val="1F1F1F"/>
              </a:solidFill>
              <a:highlight>
                <a:srgbClr val="FFFFFF"/>
              </a:highlight>
              <a:latin typeface="Roboto"/>
              <a:ea typeface="Roboto"/>
              <a:cs typeface="Roboto"/>
              <a:sym typeface="Roboto"/>
            </a:endParaRPr>
          </a:p>
          <a:p>
            <a:pPr marL="0" lvl="0" indent="0" algn="l" rtl="0">
              <a:lnSpc>
                <a:spcPct val="100000"/>
              </a:lnSpc>
              <a:spcBef>
                <a:spcPts val="300"/>
              </a:spcBef>
              <a:spcAft>
                <a:spcPts val="0"/>
              </a:spcAft>
              <a:buSzPts val="1400"/>
              <a:buNone/>
            </a:pPr>
            <a:endParaRPr/>
          </a:p>
        </p:txBody>
      </p:sp>
      <p:sp>
        <p:nvSpPr>
          <p:cNvPr id="106" name="Google Shape;106;g3402693c25c_0_592:notes"/>
          <p:cNvSpPr>
            <a:spLocks noGrp="1" noRot="1" noChangeAspect="1"/>
          </p:cNvSpPr>
          <p:nvPr>
            <p:ph type="sldImg" idx="2"/>
          </p:nvPr>
        </p:nvSpPr>
        <p:spPr>
          <a:xfrm>
            <a:off x="1752600" y="697230"/>
            <a:ext cx="3505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402693c25c_0_153:notes"/>
          <p:cNvSpPr>
            <a:spLocks noGrp="1" noRot="1" noChangeAspect="1"/>
          </p:cNvSpPr>
          <p:nvPr>
            <p:ph type="sldImg" idx="2"/>
          </p:nvPr>
        </p:nvSpPr>
        <p:spPr>
          <a:xfrm>
            <a:off x="1402080" y="1162050"/>
            <a:ext cx="4206300" cy="313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3402693c25c_0_153:notes"/>
          <p:cNvSpPr txBox="1">
            <a:spLocks noGrp="1"/>
          </p:cNvSpPr>
          <p:nvPr>
            <p:ph type="body" idx="1"/>
          </p:nvPr>
        </p:nvSpPr>
        <p:spPr>
          <a:xfrm>
            <a:off x="701040" y="4473893"/>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4" name="Google Shape;114;g3402693c25c_0_153:notes"/>
          <p:cNvSpPr txBox="1">
            <a:spLocks noGrp="1"/>
          </p:cNvSpPr>
          <p:nvPr>
            <p:ph type="sldNum" idx="12"/>
          </p:nvPr>
        </p:nvSpPr>
        <p:spPr>
          <a:xfrm>
            <a:off x="3970938" y="8829967"/>
            <a:ext cx="3037800" cy="4662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r>
              <a:rPr lang="en-US"/>
              <a:t>Updated most to least restrictive </a:t>
            </a:r>
            <a:endParaRPr/>
          </a:p>
        </p:txBody>
      </p:sp>
      <p:sp>
        <p:nvSpPr>
          <p:cNvPr id="127" name="Google Shape;127;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4" name="Google Shape;13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Indications:</a:t>
            </a:r>
            <a:endParaRPr/>
          </a:p>
          <a:p>
            <a:pPr marL="457200" lvl="1" indent="0" algn="l" rtl="0">
              <a:lnSpc>
                <a:spcPct val="100000"/>
              </a:lnSpc>
              <a:spcBef>
                <a:spcPts val="0"/>
              </a:spcBef>
              <a:spcAft>
                <a:spcPts val="0"/>
              </a:spcAft>
              <a:buSzPts val="1400"/>
              <a:buNone/>
            </a:pPr>
            <a:r>
              <a:rPr lang="en-US"/>
              <a:t>Miscarriage management</a:t>
            </a:r>
            <a:endParaRPr/>
          </a:p>
          <a:p>
            <a:pPr marL="457200" lvl="1" indent="0" algn="l" rtl="0">
              <a:lnSpc>
                <a:spcPct val="100000"/>
              </a:lnSpc>
              <a:spcBef>
                <a:spcPts val="0"/>
              </a:spcBef>
              <a:spcAft>
                <a:spcPts val="0"/>
              </a:spcAft>
              <a:buSzPts val="1400"/>
              <a:buNone/>
            </a:pPr>
            <a:r>
              <a:rPr lang="en-US"/>
              <a:t>Pregnancy termination</a:t>
            </a:r>
            <a:endParaRPr/>
          </a:p>
          <a:p>
            <a:pPr marL="457200" lvl="1" indent="0" algn="l" rtl="0">
              <a:lnSpc>
                <a:spcPct val="100000"/>
              </a:lnSpc>
              <a:spcBef>
                <a:spcPts val="0"/>
              </a:spcBef>
              <a:spcAft>
                <a:spcPts val="0"/>
              </a:spcAft>
              <a:buSzPts val="1400"/>
              <a:buNone/>
            </a:pPr>
            <a:r>
              <a:rPr lang="en-US"/>
              <a:t>Evaluation of ectopic pregnancy</a:t>
            </a:r>
            <a:endParaRPr/>
          </a:p>
          <a:p>
            <a:pPr marL="457200" lvl="1" indent="0" algn="l" rtl="0">
              <a:lnSpc>
                <a:spcPct val="100000"/>
              </a:lnSpc>
              <a:spcBef>
                <a:spcPts val="0"/>
              </a:spcBef>
              <a:spcAft>
                <a:spcPts val="0"/>
              </a:spcAft>
              <a:buSzPts val="1400"/>
              <a:buNone/>
            </a:pPr>
            <a:r>
              <a:rPr lang="en-US"/>
              <a:t>IUD removal</a:t>
            </a:r>
            <a:endParaRPr/>
          </a:p>
          <a:p>
            <a:pPr marL="0" lvl="0" indent="0" algn="l" rtl="0">
              <a:lnSpc>
                <a:spcPct val="100000"/>
              </a:lnSpc>
              <a:spcBef>
                <a:spcPts val="0"/>
              </a:spcBef>
              <a:spcAft>
                <a:spcPts val="0"/>
              </a:spcAft>
              <a:buSzPts val="1400"/>
              <a:buNone/>
            </a:pPr>
            <a:r>
              <a:rPr lang="en-US"/>
              <a:t>Contraindications:</a:t>
            </a:r>
            <a:endParaRPr/>
          </a:p>
          <a:p>
            <a:pPr marL="457200" lvl="1" indent="0" algn="l" rtl="0">
              <a:lnSpc>
                <a:spcPct val="100000"/>
              </a:lnSpc>
              <a:spcBef>
                <a:spcPts val="0"/>
              </a:spcBef>
              <a:spcAft>
                <a:spcPts val="0"/>
              </a:spcAft>
              <a:buSzPts val="1400"/>
              <a:buNone/>
            </a:pPr>
            <a:r>
              <a:rPr lang="en-US"/>
              <a:t>Anatomy restricting access to uterine cavity</a:t>
            </a:r>
            <a:endParaRPr/>
          </a:p>
          <a:p>
            <a:pPr marL="457200" lvl="1" indent="0" algn="l" rtl="0">
              <a:lnSpc>
                <a:spcPct val="100000"/>
              </a:lnSpc>
              <a:spcBef>
                <a:spcPts val="0"/>
              </a:spcBef>
              <a:spcAft>
                <a:spcPts val="0"/>
              </a:spcAft>
              <a:buSzPts val="1400"/>
              <a:buNone/>
            </a:pPr>
            <a:r>
              <a:rPr lang="en-US"/>
              <a:t>Relative – bleeding disorder, severe anemia, unstable CV or respiratory status</a:t>
            </a:r>
            <a:endParaRPr/>
          </a:p>
          <a:p>
            <a:pPr marL="0" lvl="0" indent="0" algn="l" rtl="0">
              <a:lnSpc>
                <a:spcPct val="100000"/>
              </a:lnSpc>
              <a:spcBef>
                <a:spcPts val="0"/>
              </a:spcBef>
              <a:spcAft>
                <a:spcPts val="0"/>
              </a:spcAft>
              <a:buSzPts val="1400"/>
              <a:buNone/>
            </a:pPr>
            <a:endParaRPr/>
          </a:p>
        </p:txBody>
      </p:sp>
      <p:sp>
        <p:nvSpPr>
          <p:cNvPr id="144" name="Google Shape;144;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
        <p:nvSpPr>
          <p:cNvPr id="156" name="Google Shape;156;p3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g3402693c25c_0_118"/>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3402693c25c_0_118"/>
          <p:cNvSpPr>
            <a:spLocks noGrp="1"/>
          </p:cNvSpPr>
          <p:nvPr>
            <p:ph type="pic" idx="2"/>
          </p:nvPr>
        </p:nvSpPr>
        <p:spPr>
          <a:xfrm>
            <a:off x="1792288" y="612775"/>
            <a:ext cx="5486400" cy="4114800"/>
          </a:xfrm>
          <a:prstGeom prst="rect">
            <a:avLst/>
          </a:prstGeom>
          <a:noFill/>
          <a:ln>
            <a:noFill/>
          </a:ln>
        </p:spPr>
      </p:sp>
      <p:sp>
        <p:nvSpPr>
          <p:cNvPr id="73" name="Google Shape;73;g3402693c25c_0_118"/>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g3402693c25c_0_1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3402693c25c_0_1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3402693c25c_0_1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g3402693c25c_0_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3402693c25c_0_125"/>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g3402693c25c_0_12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3402693c25c_0_12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402693c25c_0_1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g3402693c25c_0_131"/>
          <p:cNvSpPr txBox="1">
            <a:spLocks noGrp="1"/>
          </p:cNvSpPr>
          <p:nvPr>
            <p:ph type="title"/>
          </p:nvPr>
        </p:nvSpPr>
        <p:spPr>
          <a:xfrm rot="5400000">
            <a:off x="4732349" y="2171688"/>
            <a:ext cx="58515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3402693c25c_0_131"/>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g3402693c25c_0_1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3402693c25c_0_1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3402693c25c_0_1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21"/>
        <p:cNvGrpSpPr/>
        <p:nvPr/>
      </p:nvGrpSpPr>
      <p:grpSpPr>
        <a:xfrm>
          <a:off x="0" y="0"/>
          <a:ext cx="0" cy="0"/>
          <a:chOff x="0" y="0"/>
          <a:chExt cx="0" cy="0"/>
        </a:xfrm>
      </p:grpSpPr>
      <p:sp>
        <p:nvSpPr>
          <p:cNvPr id="22" name="Google Shape;22;g3402693c25c_0_665"/>
          <p:cNvSpPr txBox="1">
            <a:spLocks noGrp="1"/>
          </p:cNvSpPr>
          <p:nvPr>
            <p:ph type="body" idx="1"/>
          </p:nvPr>
        </p:nvSpPr>
        <p:spPr>
          <a:xfrm>
            <a:off x="450503" y="5929931"/>
            <a:ext cx="8239200" cy="318300"/>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1400"/>
              <a:buFont typeface="Helvetica Neue"/>
              <a:buNone/>
              <a:defRPr sz="1400" b="1">
                <a:solidFill>
                  <a:srgbClr val="000000"/>
                </a:solidFill>
                <a:latin typeface="Helvetica Neue"/>
                <a:ea typeface="Helvetica Neue"/>
                <a:cs typeface="Helvetica Neue"/>
                <a:sym typeface="Helvetica Neue"/>
              </a:defRPr>
            </a:lvl1pPr>
            <a:lvl2pPr marL="914400" lvl="1" indent="-279400" algn="ctr">
              <a:lnSpc>
                <a:spcPct val="80000"/>
              </a:lnSpc>
              <a:spcBef>
                <a:spcPts val="1700"/>
              </a:spcBef>
              <a:spcAft>
                <a:spcPts val="0"/>
              </a:spcAft>
              <a:buClr>
                <a:srgbClr val="5DA2AA"/>
              </a:buClr>
              <a:buSzPts val="800"/>
              <a:buChar char="–"/>
              <a:defRPr/>
            </a:lvl2pPr>
            <a:lvl3pPr marL="1371600" lvl="2" indent="-279400" algn="ctr">
              <a:lnSpc>
                <a:spcPct val="80000"/>
              </a:lnSpc>
              <a:spcBef>
                <a:spcPts val="1700"/>
              </a:spcBef>
              <a:spcAft>
                <a:spcPts val="0"/>
              </a:spcAft>
              <a:buClr>
                <a:srgbClr val="5DA2AA"/>
              </a:buClr>
              <a:buSzPts val="800"/>
              <a:buChar char="•"/>
              <a:defRPr/>
            </a:lvl3pPr>
            <a:lvl4pPr marL="1828800" lvl="3" indent="-279400" algn="ctr">
              <a:lnSpc>
                <a:spcPct val="80000"/>
              </a:lnSpc>
              <a:spcBef>
                <a:spcPts val="1700"/>
              </a:spcBef>
              <a:spcAft>
                <a:spcPts val="0"/>
              </a:spcAft>
              <a:buClr>
                <a:srgbClr val="5DA2AA"/>
              </a:buClr>
              <a:buSzPts val="800"/>
              <a:buChar char="–"/>
              <a:defRPr/>
            </a:lvl4pPr>
            <a:lvl5pPr marL="2286000" lvl="4" indent="-279400" algn="ctr">
              <a:lnSpc>
                <a:spcPct val="80000"/>
              </a:lnSpc>
              <a:spcBef>
                <a:spcPts val="1700"/>
              </a:spcBef>
              <a:spcAft>
                <a:spcPts val="0"/>
              </a:spcAft>
              <a:buClr>
                <a:srgbClr val="5DA2AA"/>
              </a:buClr>
              <a:buSzPts val="800"/>
              <a:buChar char="»"/>
              <a:defRPr/>
            </a:lvl5pPr>
            <a:lvl6pPr marL="2743200" lvl="5" indent="-279400" algn="ctr">
              <a:lnSpc>
                <a:spcPct val="80000"/>
              </a:lnSpc>
              <a:spcBef>
                <a:spcPts val="1700"/>
              </a:spcBef>
              <a:spcAft>
                <a:spcPts val="0"/>
              </a:spcAft>
              <a:buClr>
                <a:srgbClr val="5DA2AA"/>
              </a:buClr>
              <a:buSzPts val="800"/>
              <a:buChar char="•"/>
              <a:defRPr/>
            </a:lvl6pPr>
            <a:lvl7pPr marL="3200400" lvl="6" indent="-279400" algn="ctr">
              <a:lnSpc>
                <a:spcPct val="80000"/>
              </a:lnSpc>
              <a:spcBef>
                <a:spcPts val="1700"/>
              </a:spcBef>
              <a:spcAft>
                <a:spcPts val="0"/>
              </a:spcAft>
              <a:buClr>
                <a:srgbClr val="5DA2AA"/>
              </a:buClr>
              <a:buSzPts val="800"/>
              <a:buChar char="•"/>
              <a:defRPr/>
            </a:lvl7pPr>
            <a:lvl8pPr marL="3657600" lvl="7" indent="-279400" algn="ctr">
              <a:lnSpc>
                <a:spcPct val="80000"/>
              </a:lnSpc>
              <a:spcBef>
                <a:spcPts val="1700"/>
              </a:spcBef>
              <a:spcAft>
                <a:spcPts val="0"/>
              </a:spcAft>
              <a:buClr>
                <a:srgbClr val="5DA2AA"/>
              </a:buClr>
              <a:buSzPts val="800"/>
              <a:buChar char="•"/>
              <a:defRPr/>
            </a:lvl8pPr>
            <a:lvl9pPr marL="4114800" lvl="8" indent="-279400" algn="ctr">
              <a:lnSpc>
                <a:spcPct val="80000"/>
              </a:lnSpc>
              <a:spcBef>
                <a:spcPts val="1700"/>
              </a:spcBef>
              <a:spcAft>
                <a:spcPts val="0"/>
              </a:spcAft>
              <a:buClr>
                <a:srgbClr val="5DA2AA"/>
              </a:buClr>
              <a:buSzPts val="800"/>
              <a:buChar char="•"/>
              <a:defRPr/>
            </a:lvl9pPr>
          </a:lstStyle>
          <a:p>
            <a:endParaRPr/>
          </a:p>
        </p:txBody>
      </p:sp>
      <p:sp>
        <p:nvSpPr>
          <p:cNvPr id="23" name="Google Shape;23;g3402693c25c_0_665"/>
          <p:cNvSpPr txBox="1">
            <a:spLocks noGrp="1"/>
          </p:cNvSpPr>
          <p:nvPr>
            <p:ph type="title"/>
          </p:nvPr>
        </p:nvSpPr>
        <p:spPr>
          <a:xfrm>
            <a:off x="452436" y="1287496"/>
            <a:ext cx="8239200" cy="2324100"/>
          </a:xfrm>
          <a:prstGeom prst="rect">
            <a:avLst/>
          </a:prstGeom>
          <a:noFill/>
          <a:ln>
            <a:noFill/>
          </a:ln>
        </p:spPr>
        <p:txBody>
          <a:bodyPr spcFirstLastPara="1" wrap="square" lIns="19050" tIns="19050" rIns="19050" bIns="19050" anchor="b" anchorCtr="0">
            <a:normAutofit/>
          </a:bodyPr>
          <a:lstStyle>
            <a:lvl1pPr lvl="0" algn="l">
              <a:lnSpc>
                <a:spcPct val="121818"/>
              </a:lnSpc>
              <a:spcBef>
                <a:spcPts val="0"/>
              </a:spcBef>
              <a:spcAft>
                <a:spcPts val="0"/>
              </a:spcAft>
              <a:buClr>
                <a:srgbClr val="5DA2AA"/>
              </a:buClr>
              <a:buSzPts val="2100"/>
              <a:buFont typeface="Poppins ExtraBold"/>
              <a:buNone/>
              <a:defRPr sz="2100">
                <a:solidFill>
                  <a:srgbClr val="5DA2AA"/>
                </a:solidFill>
                <a:latin typeface="Poppins ExtraBold"/>
                <a:ea typeface="Poppins ExtraBold"/>
                <a:cs typeface="Poppins ExtraBold"/>
                <a:sym typeface="Poppins ExtraBold"/>
              </a:defRPr>
            </a:lvl1pPr>
            <a:lvl2pPr lvl="1" algn="l">
              <a:lnSpc>
                <a:spcPct val="80000"/>
              </a:lnSpc>
              <a:spcBef>
                <a:spcPts val="0"/>
              </a:spcBef>
              <a:spcAft>
                <a:spcPts val="0"/>
              </a:spcAft>
              <a:buClr>
                <a:srgbClr val="000000"/>
              </a:buClr>
              <a:buSzPts val="700"/>
              <a:buNone/>
              <a:defRPr/>
            </a:lvl2pPr>
            <a:lvl3pPr lvl="2" algn="l">
              <a:lnSpc>
                <a:spcPct val="80000"/>
              </a:lnSpc>
              <a:spcBef>
                <a:spcPts val="0"/>
              </a:spcBef>
              <a:spcAft>
                <a:spcPts val="0"/>
              </a:spcAft>
              <a:buClr>
                <a:srgbClr val="000000"/>
              </a:buClr>
              <a:buSzPts val="700"/>
              <a:buNone/>
              <a:defRPr/>
            </a:lvl3pPr>
            <a:lvl4pPr lvl="3" algn="l">
              <a:lnSpc>
                <a:spcPct val="80000"/>
              </a:lnSpc>
              <a:spcBef>
                <a:spcPts val="0"/>
              </a:spcBef>
              <a:spcAft>
                <a:spcPts val="0"/>
              </a:spcAft>
              <a:buClr>
                <a:srgbClr val="000000"/>
              </a:buClr>
              <a:buSzPts val="700"/>
              <a:buNone/>
              <a:defRPr/>
            </a:lvl4pPr>
            <a:lvl5pPr lvl="4" algn="l">
              <a:lnSpc>
                <a:spcPct val="80000"/>
              </a:lnSpc>
              <a:spcBef>
                <a:spcPts val="0"/>
              </a:spcBef>
              <a:spcAft>
                <a:spcPts val="0"/>
              </a:spcAft>
              <a:buClr>
                <a:srgbClr val="000000"/>
              </a:buClr>
              <a:buSzPts val="700"/>
              <a:buNone/>
              <a:defRPr/>
            </a:lvl5pPr>
            <a:lvl6pPr lvl="5" algn="l">
              <a:lnSpc>
                <a:spcPct val="80000"/>
              </a:lnSpc>
              <a:spcBef>
                <a:spcPts val="0"/>
              </a:spcBef>
              <a:spcAft>
                <a:spcPts val="0"/>
              </a:spcAft>
              <a:buClr>
                <a:srgbClr val="000000"/>
              </a:buClr>
              <a:buSzPts val="700"/>
              <a:buNone/>
              <a:defRPr/>
            </a:lvl6pPr>
            <a:lvl7pPr lvl="6" algn="l">
              <a:lnSpc>
                <a:spcPct val="80000"/>
              </a:lnSpc>
              <a:spcBef>
                <a:spcPts val="0"/>
              </a:spcBef>
              <a:spcAft>
                <a:spcPts val="0"/>
              </a:spcAft>
              <a:buClr>
                <a:srgbClr val="000000"/>
              </a:buClr>
              <a:buSzPts val="700"/>
              <a:buNone/>
              <a:defRPr/>
            </a:lvl7pPr>
            <a:lvl8pPr lvl="7" algn="l">
              <a:lnSpc>
                <a:spcPct val="80000"/>
              </a:lnSpc>
              <a:spcBef>
                <a:spcPts val="0"/>
              </a:spcBef>
              <a:spcAft>
                <a:spcPts val="0"/>
              </a:spcAft>
              <a:buClr>
                <a:srgbClr val="000000"/>
              </a:buClr>
              <a:buSzPts val="700"/>
              <a:buNone/>
              <a:defRPr/>
            </a:lvl8pPr>
            <a:lvl9pPr lvl="8" algn="l">
              <a:lnSpc>
                <a:spcPct val="80000"/>
              </a:lnSpc>
              <a:spcBef>
                <a:spcPts val="0"/>
              </a:spcBef>
              <a:spcAft>
                <a:spcPts val="0"/>
              </a:spcAft>
              <a:buClr>
                <a:srgbClr val="000000"/>
              </a:buClr>
              <a:buSzPts val="700"/>
              <a:buNone/>
              <a:defRPr/>
            </a:lvl9pPr>
          </a:lstStyle>
          <a:p>
            <a:endParaRPr/>
          </a:p>
        </p:txBody>
      </p:sp>
      <p:sp>
        <p:nvSpPr>
          <p:cNvPr id="24" name="Google Shape;24;g3402693c25c_0_665"/>
          <p:cNvSpPr txBox="1">
            <a:spLocks noGrp="1"/>
          </p:cNvSpPr>
          <p:nvPr>
            <p:ph type="body" idx="2"/>
          </p:nvPr>
        </p:nvSpPr>
        <p:spPr>
          <a:xfrm>
            <a:off x="450503" y="3611595"/>
            <a:ext cx="8239200" cy="952500"/>
          </a:xfrm>
          <a:prstGeom prst="rect">
            <a:avLst/>
          </a:prstGeom>
          <a:noFill/>
          <a:ln>
            <a:noFill/>
          </a:ln>
        </p:spPr>
        <p:txBody>
          <a:bodyPr spcFirstLastPara="1" wrap="square" lIns="19050" tIns="19050" rIns="19050" bIns="19050" anchor="t" anchorCtr="0">
            <a:normAutofit/>
          </a:bodyPr>
          <a:lstStyle>
            <a:lvl1pPr marL="457200" lvl="0" indent="-228600" algn="ctr">
              <a:lnSpc>
                <a:spcPct val="108695"/>
              </a:lnSpc>
              <a:spcBef>
                <a:spcPts val="0"/>
              </a:spcBef>
              <a:spcAft>
                <a:spcPts val="0"/>
              </a:spcAft>
              <a:buClr>
                <a:srgbClr val="423A36"/>
              </a:buClr>
              <a:buSzPts val="900"/>
              <a:buFont typeface="Poppins Light"/>
              <a:buNone/>
              <a:defRPr sz="900">
                <a:solidFill>
                  <a:srgbClr val="423A36"/>
                </a:solidFill>
              </a:defRPr>
            </a:lvl1pPr>
            <a:lvl2pPr marL="914400" lvl="1" indent="-228600" algn="ctr">
              <a:lnSpc>
                <a:spcPct val="108695"/>
              </a:lnSpc>
              <a:spcBef>
                <a:spcPts val="0"/>
              </a:spcBef>
              <a:spcAft>
                <a:spcPts val="0"/>
              </a:spcAft>
              <a:buClr>
                <a:srgbClr val="423A36"/>
              </a:buClr>
              <a:buSzPts val="900"/>
              <a:buFont typeface="Poppins Light"/>
              <a:buNone/>
              <a:defRPr sz="900">
                <a:solidFill>
                  <a:srgbClr val="423A36"/>
                </a:solidFill>
              </a:defRPr>
            </a:lvl2pPr>
            <a:lvl3pPr marL="1371600" lvl="2" indent="-228600" algn="ctr">
              <a:lnSpc>
                <a:spcPct val="108695"/>
              </a:lnSpc>
              <a:spcBef>
                <a:spcPts val="0"/>
              </a:spcBef>
              <a:spcAft>
                <a:spcPts val="0"/>
              </a:spcAft>
              <a:buClr>
                <a:srgbClr val="423A36"/>
              </a:buClr>
              <a:buSzPts val="900"/>
              <a:buFont typeface="Poppins Light"/>
              <a:buNone/>
              <a:defRPr sz="900">
                <a:solidFill>
                  <a:srgbClr val="423A36"/>
                </a:solidFill>
              </a:defRPr>
            </a:lvl3pPr>
            <a:lvl4pPr marL="1828800" lvl="3" indent="-228600" algn="ctr">
              <a:lnSpc>
                <a:spcPct val="108695"/>
              </a:lnSpc>
              <a:spcBef>
                <a:spcPts val="0"/>
              </a:spcBef>
              <a:spcAft>
                <a:spcPts val="0"/>
              </a:spcAft>
              <a:buClr>
                <a:srgbClr val="423A36"/>
              </a:buClr>
              <a:buSzPts val="900"/>
              <a:buFont typeface="Poppins Light"/>
              <a:buNone/>
              <a:defRPr sz="900">
                <a:solidFill>
                  <a:srgbClr val="423A36"/>
                </a:solidFill>
              </a:defRPr>
            </a:lvl4pPr>
            <a:lvl5pPr marL="2286000" lvl="4" indent="-228600" algn="ctr">
              <a:lnSpc>
                <a:spcPct val="108695"/>
              </a:lnSpc>
              <a:spcBef>
                <a:spcPts val="0"/>
              </a:spcBef>
              <a:spcAft>
                <a:spcPts val="0"/>
              </a:spcAft>
              <a:buClr>
                <a:srgbClr val="423A36"/>
              </a:buClr>
              <a:buSzPts val="900"/>
              <a:buFont typeface="Poppins Light"/>
              <a:buNone/>
              <a:defRPr sz="900">
                <a:solidFill>
                  <a:srgbClr val="423A36"/>
                </a:solidFill>
              </a:defRPr>
            </a:lvl5pPr>
            <a:lvl6pPr marL="2743200" lvl="5" indent="-279400" algn="ctr">
              <a:lnSpc>
                <a:spcPct val="80000"/>
              </a:lnSpc>
              <a:spcBef>
                <a:spcPts val="1700"/>
              </a:spcBef>
              <a:spcAft>
                <a:spcPts val="0"/>
              </a:spcAft>
              <a:buClr>
                <a:srgbClr val="5DA2AA"/>
              </a:buClr>
              <a:buSzPts val="800"/>
              <a:buChar char="•"/>
              <a:defRPr/>
            </a:lvl6pPr>
            <a:lvl7pPr marL="3200400" lvl="6" indent="-279400" algn="ctr">
              <a:lnSpc>
                <a:spcPct val="80000"/>
              </a:lnSpc>
              <a:spcBef>
                <a:spcPts val="1700"/>
              </a:spcBef>
              <a:spcAft>
                <a:spcPts val="0"/>
              </a:spcAft>
              <a:buClr>
                <a:srgbClr val="5DA2AA"/>
              </a:buClr>
              <a:buSzPts val="800"/>
              <a:buChar char="•"/>
              <a:defRPr/>
            </a:lvl7pPr>
            <a:lvl8pPr marL="3657600" lvl="7" indent="-279400" algn="ctr">
              <a:lnSpc>
                <a:spcPct val="80000"/>
              </a:lnSpc>
              <a:spcBef>
                <a:spcPts val="1700"/>
              </a:spcBef>
              <a:spcAft>
                <a:spcPts val="0"/>
              </a:spcAft>
              <a:buClr>
                <a:srgbClr val="5DA2AA"/>
              </a:buClr>
              <a:buSzPts val="800"/>
              <a:buChar char="•"/>
              <a:defRPr/>
            </a:lvl8pPr>
            <a:lvl9pPr marL="4114800" lvl="8" indent="-279400" algn="ctr">
              <a:lnSpc>
                <a:spcPct val="80000"/>
              </a:lnSpc>
              <a:spcBef>
                <a:spcPts val="1700"/>
              </a:spcBef>
              <a:spcAft>
                <a:spcPts val="0"/>
              </a:spcAft>
              <a:buClr>
                <a:srgbClr val="5DA2AA"/>
              </a:buClr>
              <a:buSzPts val="800"/>
              <a:buChar char="•"/>
              <a:defRPr/>
            </a:lvl9pPr>
          </a:lstStyle>
          <a:p>
            <a:endParaRPr/>
          </a:p>
        </p:txBody>
      </p:sp>
      <p:sp>
        <p:nvSpPr>
          <p:cNvPr id="25" name="Google Shape;25;g3402693c25c_0_665"/>
          <p:cNvSpPr txBox="1">
            <a:spLocks noGrp="1"/>
          </p:cNvSpPr>
          <p:nvPr>
            <p:ph type="sldNum" idx="12"/>
          </p:nvPr>
        </p:nvSpPr>
        <p:spPr>
          <a:xfrm>
            <a:off x="4500562" y="6540499"/>
            <a:ext cx="138300" cy="223200"/>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700"/>
              <a:buFont typeface="Helvetica Neue"/>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700"/>
              <a:buFont typeface="Helvetica Neue"/>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700"/>
              <a:buFont typeface="Helvetica Neue"/>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700"/>
              <a:buFont typeface="Helvetica Neue"/>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700"/>
              <a:buFont typeface="Helvetica Neue"/>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700"/>
              <a:buFont typeface="Helvetica Neue"/>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700"/>
              <a:buFont typeface="Helvetica Neue"/>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700"/>
              <a:buFont typeface="Helvetica Neue"/>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g3402693c25c_0_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3402693c25c_0_7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g3402693c25c_0_7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3402693c25c_0_7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3402693c25c_0_7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g3402693c25c_0_8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3402693c25c_0_8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3402693c25c_0_8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g3402693c25c_0_8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3402693c25c_0_8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g3402693c25c_0_8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3402693c25c_0_8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3402693c25c_0_8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g3402693c25c_0_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3402693c25c_0_90"/>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g3402693c25c_0_90"/>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g3402693c25c_0_9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g3402693c25c_0_9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3402693c25c_0_9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g3402693c25c_0_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3402693c25c_0_9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g3402693c25c_0_9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g3402693c25c_0_97"/>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g3402693c25c_0_97"/>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g3402693c25c_0_9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3402693c25c_0_9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3402693c25c_0_9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g3402693c25c_0_1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3402693c25c_0_10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3402693c25c_0_10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g3402693c25c_0_10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g3402693c25c_0_111"/>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3402693c25c_0_11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6" name="Google Shape;66;g3402693c25c_0_11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7" name="Google Shape;67;g3402693c25c_0_1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g3402693c25c_0_1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g3402693c25c_0_1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GuBjk3Br7G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
          <p:cNvSpPr/>
          <p:nvPr/>
        </p:nvSpPr>
        <p:spPr>
          <a:xfrm>
            <a:off x="252663" y="321177"/>
            <a:ext cx="3249230" cy="6179552"/>
          </a:xfrm>
          <a:prstGeom prst="rect">
            <a:avLst/>
          </a:prstGeom>
          <a:solidFill>
            <a:srgbClr val="404040">
              <a:alpha val="89411"/>
            </a:srgbClr>
          </a:solidFill>
          <a:ln w="127000" cap="sq" cmpd="thinThick">
            <a:solidFill>
              <a:srgbClr val="595959">
                <a:alpha val="8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 name="Google Shape;94;p1"/>
          <p:cNvSpPr txBox="1">
            <a:spLocks noGrp="1"/>
          </p:cNvSpPr>
          <p:nvPr>
            <p:ph type="ctrTitle"/>
          </p:nvPr>
        </p:nvSpPr>
        <p:spPr>
          <a:xfrm>
            <a:off x="505677" y="914400"/>
            <a:ext cx="2743200" cy="288757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200">
                <a:solidFill>
                  <a:srgbClr val="FFFFFF"/>
                </a:solidFill>
              </a:rPr>
              <a:t>Uterine Aspiration: </a:t>
            </a:r>
            <a:br>
              <a:rPr lang="en-US" sz="4200">
                <a:solidFill>
                  <a:srgbClr val="FFFFFF"/>
                </a:solidFill>
              </a:rPr>
            </a:br>
            <a:r>
              <a:rPr lang="en-US" sz="4200">
                <a:solidFill>
                  <a:srgbClr val="FFFFFF"/>
                </a:solidFill>
              </a:rPr>
              <a:t>Workshop</a:t>
            </a:r>
            <a:endParaRPr/>
          </a:p>
        </p:txBody>
      </p:sp>
      <p:sp>
        <p:nvSpPr>
          <p:cNvPr id="95" name="Google Shape;95;p1"/>
          <p:cNvSpPr txBox="1">
            <a:spLocks noGrp="1"/>
          </p:cNvSpPr>
          <p:nvPr>
            <p:ph type="subTitle" idx="1"/>
          </p:nvPr>
        </p:nvSpPr>
        <p:spPr>
          <a:xfrm>
            <a:off x="363474" y="4170501"/>
            <a:ext cx="3044743" cy="1874033"/>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700"/>
              <a:buNone/>
            </a:pPr>
            <a:endParaRPr sz="1700" b="1">
              <a:solidFill>
                <a:srgbClr val="FFFFFF"/>
              </a:solidFill>
            </a:endParaRPr>
          </a:p>
          <a:p>
            <a:pPr marL="0" lvl="0" indent="0" algn="ctr" rtl="0">
              <a:lnSpc>
                <a:spcPct val="100000"/>
              </a:lnSpc>
              <a:spcBef>
                <a:spcPts val="0"/>
              </a:spcBef>
              <a:spcAft>
                <a:spcPts val="0"/>
              </a:spcAft>
              <a:buSzPts val="1700"/>
              <a:buNone/>
            </a:pPr>
            <a:endParaRPr/>
          </a:p>
          <a:p>
            <a:pPr marL="0" lvl="0" indent="0" algn="ctr" rtl="0">
              <a:lnSpc>
                <a:spcPct val="100000"/>
              </a:lnSpc>
              <a:spcBef>
                <a:spcPts val="448"/>
              </a:spcBef>
              <a:spcAft>
                <a:spcPts val="0"/>
              </a:spcAft>
              <a:buClr>
                <a:srgbClr val="888888"/>
              </a:buClr>
              <a:buSzPts val="1700"/>
              <a:buNone/>
            </a:pPr>
            <a:r>
              <a:rPr lang="en-US" sz="1700">
                <a:solidFill>
                  <a:srgbClr val="FFFFFF"/>
                </a:solidFill>
              </a:rPr>
              <a:t>University of Washington</a:t>
            </a:r>
            <a:endParaRPr/>
          </a:p>
          <a:p>
            <a:pPr marL="0" lvl="0" indent="0" algn="ctr" rtl="0">
              <a:lnSpc>
                <a:spcPct val="100000"/>
              </a:lnSpc>
              <a:spcBef>
                <a:spcPts val="448"/>
              </a:spcBef>
              <a:spcAft>
                <a:spcPts val="0"/>
              </a:spcAft>
              <a:buClr>
                <a:srgbClr val="888888"/>
              </a:buClr>
              <a:buSzPts val="1700"/>
              <a:buNone/>
            </a:pPr>
            <a:r>
              <a:rPr lang="en-US" sz="1700">
                <a:solidFill>
                  <a:srgbClr val="FFFFFF"/>
                </a:solidFill>
              </a:rPr>
              <a:t>Dept of Family Medicine</a:t>
            </a:r>
            <a:endParaRPr/>
          </a:p>
          <a:p>
            <a:pPr marL="0" lvl="0" indent="0" algn="ctr" rtl="0">
              <a:lnSpc>
                <a:spcPct val="100000"/>
              </a:lnSpc>
              <a:spcBef>
                <a:spcPts val="448"/>
              </a:spcBef>
              <a:spcAft>
                <a:spcPts val="0"/>
              </a:spcAft>
              <a:buClr>
                <a:srgbClr val="888888"/>
              </a:buClr>
              <a:buSzPts val="1700"/>
              <a:buNone/>
            </a:pPr>
            <a:endParaRPr sz="1700">
              <a:solidFill>
                <a:srgbClr val="FFFFFF"/>
              </a:solidFill>
            </a:endParaRPr>
          </a:p>
        </p:txBody>
      </p:sp>
      <p:cxnSp>
        <p:nvCxnSpPr>
          <p:cNvPr id="96" name="Google Shape;96;p1"/>
          <p:cNvCxnSpPr/>
          <p:nvPr/>
        </p:nvCxnSpPr>
        <p:spPr>
          <a:xfrm>
            <a:off x="893344" y="3910267"/>
            <a:ext cx="1940093" cy="0"/>
          </a:xfrm>
          <a:prstGeom prst="straightConnector1">
            <a:avLst/>
          </a:prstGeom>
          <a:noFill/>
          <a:ln w="22225" cap="flat" cmpd="sng">
            <a:solidFill>
              <a:srgbClr val="D9D9D9"/>
            </a:solidFill>
            <a:prstDash val="solid"/>
            <a:round/>
            <a:headEnd type="none" w="sm" len="sm"/>
            <a:tailEnd type="none" w="sm" len="sm"/>
          </a:ln>
        </p:spPr>
      </p:cxnSp>
      <p:pic>
        <p:nvPicPr>
          <p:cNvPr id="97" name="Google Shape;97;p1" descr="MCj02327070000[1]"/>
          <p:cNvPicPr preferRelativeResize="0"/>
          <p:nvPr/>
        </p:nvPicPr>
        <p:blipFill rotWithShape="1">
          <a:blip r:embed="rId3">
            <a:alphaModFix/>
          </a:blip>
          <a:srcRect/>
          <a:stretch/>
        </p:blipFill>
        <p:spPr>
          <a:xfrm>
            <a:off x="3865366" y="1743385"/>
            <a:ext cx="4915159" cy="33791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4"/>
          <p:cNvSpPr/>
          <p:nvPr/>
        </p:nvSpPr>
        <p:spPr>
          <a:xfrm>
            <a:off x="0" y="0"/>
            <a:ext cx="381990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8" name="Google Shape;168;p4"/>
          <p:cNvSpPr txBox="1">
            <a:spLocks noGrp="1"/>
          </p:cNvSpPr>
          <p:nvPr>
            <p:ph type="title"/>
          </p:nvPr>
        </p:nvSpPr>
        <p:spPr>
          <a:xfrm>
            <a:off x="393555" y="620392"/>
            <a:ext cx="2856201" cy="550468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solidFill>
                  <a:schemeClr val="lt1"/>
                </a:solidFill>
              </a:rPr>
              <a:t>Uterine Aspiration: Major Steps</a:t>
            </a:r>
            <a:endParaRPr/>
          </a:p>
        </p:txBody>
      </p:sp>
      <p:grpSp>
        <p:nvGrpSpPr>
          <p:cNvPr id="169" name="Google Shape;169;p4"/>
          <p:cNvGrpSpPr/>
          <p:nvPr/>
        </p:nvGrpSpPr>
        <p:grpSpPr>
          <a:xfrm>
            <a:off x="3912000" y="621063"/>
            <a:ext cx="5324100" cy="5503345"/>
            <a:chOff x="-189291" y="671"/>
            <a:chExt cx="5324100" cy="5503345"/>
          </a:xfrm>
        </p:grpSpPr>
        <p:cxnSp>
          <p:nvCxnSpPr>
            <p:cNvPr id="170" name="Google Shape;170;p4"/>
            <p:cNvCxnSpPr/>
            <p:nvPr/>
          </p:nvCxnSpPr>
          <p:spPr>
            <a:xfrm>
              <a:off x="0" y="671"/>
              <a:ext cx="4697730" cy="0"/>
            </a:xfrm>
            <a:prstGeom prst="straightConnector1">
              <a:avLst/>
            </a:prstGeom>
            <a:solidFill>
              <a:srgbClr val="BF504D"/>
            </a:solidFill>
            <a:ln w="25400" cap="flat" cmpd="sng">
              <a:solidFill>
                <a:srgbClr val="BF504D"/>
              </a:solidFill>
              <a:prstDash val="solid"/>
              <a:round/>
              <a:headEnd type="none" w="sm" len="sm"/>
              <a:tailEnd type="none" w="sm" len="sm"/>
            </a:ln>
          </p:spPr>
        </p:cxnSp>
        <p:sp>
          <p:nvSpPr>
            <p:cNvPr id="171" name="Google Shape;171;p4"/>
            <p:cNvSpPr/>
            <p:nvPr/>
          </p:nvSpPr>
          <p:spPr>
            <a:xfrm>
              <a:off x="0" y="671"/>
              <a:ext cx="4697730" cy="7861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
            <p:cNvSpPr txBox="1"/>
            <p:nvPr/>
          </p:nvSpPr>
          <p:spPr>
            <a:xfrm>
              <a:off x="0" y="671"/>
              <a:ext cx="4697730" cy="786192"/>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000000"/>
                </a:buClr>
                <a:buSzPts val="3000"/>
                <a:buFont typeface="Arial"/>
                <a:buNone/>
              </a:pPr>
              <a:r>
                <a:rPr lang="en-US" sz="3000" b="0" i="0" u="none" strike="noStrike" cap="none">
                  <a:solidFill>
                    <a:srgbClr val="000000"/>
                  </a:solidFill>
                  <a:latin typeface="Arial"/>
                  <a:ea typeface="Arial"/>
                  <a:cs typeface="Arial"/>
                  <a:sym typeface="Arial"/>
                </a:rPr>
                <a:t>Pre-procedure Consent</a:t>
              </a:r>
              <a:endParaRPr sz="3000" b="0" i="0" u="none" strike="noStrike" cap="none">
                <a:solidFill>
                  <a:srgbClr val="000000"/>
                </a:solidFill>
                <a:latin typeface="Arial"/>
                <a:ea typeface="Arial"/>
                <a:cs typeface="Arial"/>
                <a:sym typeface="Arial"/>
              </a:endParaRPr>
            </a:p>
          </p:txBody>
        </p:sp>
        <p:cxnSp>
          <p:nvCxnSpPr>
            <p:cNvPr id="173" name="Google Shape;173;p4"/>
            <p:cNvCxnSpPr/>
            <p:nvPr/>
          </p:nvCxnSpPr>
          <p:spPr>
            <a:xfrm>
              <a:off x="0" y="786863"/>
              <a:ext cx="4697730" cy="0"/>
            </a:xfrm>
            <a:prstGeom prst="straightConnector1">
              <a:avLst/>
            </a:prstGeom>
            <a:solidFill>
              <a:schemeClr val="accent3"/>
            </a:solidFill>
            <a:ln w="25400" cap="flat" cmpd="sng">
              <a:solidFill>
                <a:schemeClr val="accent3"/>
              </a:solidFill>
              <a:prstDash val="solid"/>
              <a:round/>
              <a:headEnd type="none" w="sm" len="sm"/>
              <a:tailEnd type="none" w="sm" len="sm"/>
            </a:ln>
          </p:spPr>
        </p:cxnSp>
        <p:sp>
          <p:nvSpPr>
            <p:cNvPr id="174" name="Google Shape;174;p4"/>
            <p:cNvSpPr/>
            <p:nvPr/>
          </p:nvSpPr>
          <p:spPr>
            <a:xfrm>
              <a:off x="0" y="786863"/>
              <a:ext cx="4697730" cy="7861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4"/>
            <p:cNvSpPr txBox="1"/>
            <p:nvPr/>
          </p:nvSpPr>
          <p:spPr>
            <a:xfrm>
              <a:off x="0" y="786863"/>
              <a:ext cx="4697730" cy="786192"/>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000000"/>
                </a:buClr>
                <a:buSzPts val="3000"/>
                <a:buFont typeface="Arial"/>
                <a:buNone/>
              </a:pPr>
              <a:r>
                <a:rPr lang="en-US" sz="3000" b="0" i="0" u="none" strike="noStrike" cap="none">
                  <a:solidFill>
                    <a:srgbClr val="000000"/>
                  </a:solidFill>
                  <a:latin typeface="Arial"/>
                  <a:ea typeface="Arial"/>
                  <a:cs typeface="Arial"/>
                  <a:sym typeface="Arial"/>
                </a:rPr>
                <a:t>Bimanual Exam</a:t>
              </a:r>
              <a:endParaRPr sz="3000" b="0" i="0" u="none" strike="noStrike" cap="none">
                <a:solidFill>
                  <a:srgbClr val="000000"/>
                </a:solidFill>
                <a:latin typeface="Arial"/>
                <a:ea typeface="Arial"/>
                <a:cs typeface="Arial"/>
                <a:sym typeface="Arial"/>
              </a:endParaRPr>
            </a:p>
          </p:txBody>
        </p:sp>
        <p:cxnSp>
          <p:nvCxnSpPr>
            <p:cNvPr id="176" name="Google Shape;176;p4"/>
            <p:cNvCxnSpPr/>
            <p:nvPr/>
          </p:nvCxnSpPr>
          <p:spPr>
            <a:xfrm>
              <a:off x="0" y="1573055"/>
              <a:ext cx="4697730" cy="0"/>
            </a:xfrm>
            <a:prstGeom prst="straightConnector1">
              <a:avLst/>
            </a:prstGeom>
            <a:solidFill>
              <a:schemeClr val="accent4"/>
            </a:solidFill>
            <a:ln w="25400" cap="flat" cmpd="sng">
              <a:solidFill>
                <a:schemeClr val="accent4"/>
              </a:solidFill>
              <a:prstDash val="solid"/>
              <a:round/>
              <a:headEnd type="none" w="sm" len="sm"/>
              <a:tailEnd type="none" w="sm" len="sm"/>
            </a:ln>
          </p:spPr>
        </p:cxnSp>
        <p:sp>
          <p:nvSpPr>
            <p:cNvPr id="177" name="Google Shape;177;p4"/>
            <p:cNvSpPr/>
            <p:nvPr/>
          </p:nvSpPr>
          <p:spPr>
            <a:xfrm>
              <a:off x="0" y="1573055"/>
              <a:ext cx="4697730" cy="7861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
            <p:cNvSpPr txBox="1"/>
            <p:nvPr/>
          </p:nvSpPr>
          <p:spPr>
            <a:xfrm>
              <a:off x="0" y="1573055"/>
              <a:ext cx="4697730" cy="786192"/>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000000"/>
                </a:buClr>
                <a:buSzPts val="3000"/>
                <a:buFont typeface="Arial"/>
                <a:buNone/>
              </a:pPr>
              <a:r>
                <a:rPr lang="en-US" sz="3000" b="0" i="0" u="none" strike="noStrike" cap="none">
                  <a:solidFill>
                    <a:srgbClr val="000000"/>
                  </a:solidFill>
                  <a:latin typeface="Arial"/>
                  <a:ea typeface="Arial"/>
                  <a:cs typeface="Arial"/>
                  <a:sym typeface="Arial"/>
                </a:rPr>
                <a:t>Visualization of Cervix</a:t>
              </a:r>
              <a:endParaRPr sz="3000" b="0" i="0" u="none" strike="noStrike" cap="none">
                <a:solidFill>
                  <a:srgbClr val="000000"/>
                </a:solidFill>
                <a:latin typeface="Arial"/>
                <a:ea typeface="Arial"/>
                <a:cs typeface="Arial"/>
                <a:sym typeface="Arial"/>
              </a:endParaRPr>
            </a:p>
          </p:txBody>
        </p:sp>
        <p:cxnSp>
          <p:nvCxnSpPr>
            <p:cNvPr id="179" name="Google Shape;179;p4"/>
            <p:cNvCxnSpPr/>
            <p:nvPr/>
          </p:nvCxnSpPr>
          <p:spPr>
            <a:xfrm>
              <a:off x="0" y="2359247"/>
              <a:ext cx="4697730" cy="0"/>
            </a:xfrm>
            <a:prstGeom prst="straightConnector1">
              <a:avLst/>
            </a:prstGeom>
            <a:solidFill>
              <a:srgbClr val="49ACC5"/>
            </a:solidFill>
            <a:ln w="25400" cap="flat" cmpd="sng">
              <a:solidFill>
                <a:srgbClr val="49ACC5"/>
              </a:solidFill>
              <a:prstDash val="solid"/>
              <a:round/>
              <a:headEnd type="none" w="sm" len="sm"/>
              <a:tailEnd type="none" w="sm" len="sm"/>
            </a:ln>
          </p:spPr>
        </p:cxnSp>
        <p:sp>
          <p:nvSpPr>
            <p:cNvPr id="180" name="Google Shape;180;p4"/>
            <p:cNvSpPr/>
            <p:nvPr/>
          </p:nvSpPr>
          <p:spPr>
            <a:xfrm>
              <a:off x="0" y="2359247"/>
              <a:ext cx="4697730" cy="7861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p:cNvSpPr txBox="1"/>
            <p:nvPr/>
          </p:nvSpPr>
          <p:spPr>
            <a:xfrm>
              <a:off x="-189291" y="2359196"/>
              <a:ext cx="5324100" cy="786300"/>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000000"/>
                </a:buClr>
                <a:buSzPts val="3000"/>
                <a:buFont typeface="Arial"/>
                <a:buNone/>
              </a:pPr>
              <a:r>
                <a:rPr lang="en-US" sz="3000" b="0" i="0" u="none" strike="noStrike" cap="none">
                  <a:solidFill>
                    <a:srgbClr val="000000"/>
                  </a:solidFill>
                  <a:latin typeface="Arial"/>
                  <a:ea typeface="Arial"/>
                  <a:cs typeface="Arial"/>
                  <a:sym typeface="Arial"/>
                </a:rPr>
                <a:t>Paracervical Lidocaine Block</a:t>
              </a:r>
              <a:endParaRPr sz="3000" b="0" i="0" u="none" strike="noStrike" cap="none">
                <a:solidFill>
                  <a:srgbClr val="000000"/>
                </a:solidFill>
                <a:latin typeface="Arial"/>
                <a:ea typeface="Arial"/>
                <a:cs typeface="Arial"/>
                <a:sym typeface="Arial"/>
              </a:endParaRPr>
            </a:p>
          </p:txBody>
        </p:sp>
        <p:cxnSp>
          <p:nvCxnSpPr>
            <p:cNvPr id="182" name="Google Shape;182;p4"/>
            <p:cNvCxnSpPr/>
            <p:nvPr/>
          </p:nvCxnSpPr>
          <p:spPr>
            <a:xfrm>
              <a:off x="0" y="3145440"/>
              <a:ext cx="4697730" cy="0"/>
            </a:xfrm>
            <a:prstGeom prst="straightConnector1">
              <a:avLst/>
            </a:prstGeom>
            <a:solidFill>
              <a:srgbClr val="F79543"/>
            </a:solidFill>
            <a:ln w="25400" cap="flat" cmpd="sng">
              <a:solidFill>
                <a:srgbClr val="F79543"/>
              </a:solidFill>
              <a:prstDash val="solid"/>
              <a:round/>
              <a:headEnd type="none" w="sm" len="sm"/>
              <a:tailEnd type="none" w="sm" len="sm"/>
            </a:ln>
          </p:spPr>
        </p:cxnSp>
        <p:sp>
          <p:nvSpPr>
            <p:cNvPr id="183" name="Google Shape;183;p4"/>
            <p:cNvSpPr/>
            <p:nvPr/>
          </p:nvSpPr>
          <p:spPr>
            <a:xfrm>
              <a:off x="0" y="3145440"/>
              <a:ext cx="4697730" cy="7861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4"/>
            <p:cNvSpPr txBox="1"/>
            <p:nvPr/>
          </p:nvSpPr>
          <p:spPr>
            <a:xfrm>
              <a:off x="9" y="3145433"/>
              <a:ext cx="4945500" cy="786300"/>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000000"/>
                </a:buClr>
                <a:buSzPts val="3000"/>
                <a:buFont typeface="Arial"/>
                <a:buNone/>
              </a:pPr>
              <a:r>
                <a:rPr lang="en-US" sz="3000" b="0" i="0" u="none" strike="noStrike" cap="none">
                  <a:solidFill>
                    <a:srgbClr val="000000"/>
                  </a:solidFill>
                  <a:latin typeface="Arial"/>
                  <a:ea typeface="Arial"/>
                  <a:cs typeface="Arial"/>
                  <a:sym typeface="Arial"/>
                </a:rPr>
                <a:t>Cervical Dilation, if needed</a:t>
              </a:r>
              <a:endParaRPr sz="3000" b="0" i="0" u="none" strike="noStrike" cap="none">
                <a:solidFill>
                  <a:srgbClr val="000000"/>
                </a:solidFill>
                <a:latin typeface="Arial"/>
                <a:ea typeface="Arial"/>
                <a:cs typeface="Arial"/>
                <a:sym typeface="Arial"/>
              </a:endParaRPr>
            </a:p>
          </p:txBody>
        </p:sp>
        <p:cxnSp>
          <p:nvCxnSpPr>
            <p:cNvPr id="185" name="Google Shape;185;p4"/>
            <p:cNvCxnSpPr/>
            <p:nvPr/>
          </p:nvCxnSpPr>
          <p:spPr>
            <a:xfrm>
              <a:off x="0" y="3931632"/>
              <a:ext cx="4697730" cy="0"/>
            </a:xfrm>
            <a:prstGeom prst="straightConnector1">
              <a:avLst/>
            </a:prstGeom>
            <a:solidFill>
              <a:srgbClr val="BF504D"/>
            </a:solidFill>
            <a:ln w="25400" cap="flat" cmpd="sng">
              <a:solidFill>
                <a:srgbClr val="BF504D"/>
              </a:solidFill>
              <a:prstDash val="solid"/>
              <a:round/>
              <a:headEnd type="none" w="sm" len="sm"/>
              <a:tailEnd type="none" w="sm" len="sm"/>
            </a:ln>
          </p:spPr>
        </p:cxnSp>
        <p:sp>
          <p:nvSpPr>
            <p:cNvPr id="186" name="Google Shape;186;p4"/>
            <p:cNvSpPr/>
            <p:nvPr/>
          </p:nvSpPr>
          <p:spPr>
            <a:xfrm>
              <a:off x="0" y="3931632"/>
              <a:ext cx="4697730" cy="7861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
            <p:cNvSpPr txBox="1"/>
            <p:nvPr/>
          </p:nvSpPr>
          <p:spPr>
            <a:xfrm>
              <a:off x="0" y="3931632"/>
              <a:ext cx="4697730" cy="786192"/>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000000"/>
                </a:buClr>
                <a:buSzPts val="3000"/>
                <a:buFont typeface="Arial"/>
                <a:buNone/>
              </a:pPr>
              <a:r>
                <a:rPr lang="en-US" sz="3000" b="0" i="0" u="none" strike="noStrike" cap="none">
                  <a:solidFill>
                    <a:srgbClr val="000000"/>
                  </a:solidFill>
                  <a:latin typeface="Arial"/>
                  <a:ea typeface="Arial"/>
                  <a:cs typeface="Arial"/>
                  <a:sym typeface="Arial"/>
                </a:rPr>
                <a:t>Aspiration</a:t>
              </a:r>
              <a:endParaRPr sz="3000" b="0" i="0" u="none" strike="noStrike" cap="none">
                <a:solidFill>
                  <a:srgbClr val="000000"/>
                </a:solidFill>
                <a:latin typeface="Arial"/>
                <a:ea typeface="Arial"/>
                <a:cs typeface="Arial"/>
                <a:sym typeface="Arial"/>
              </a:endParaRPr>
            </a:p>
          </p:txBody>
        </p:sp>
        <p:cxnSp>
          <p:nvCxnSpPr>
            <p:cNvPr id="188" name="Google Shape;188;p4"/>
            <p:cNvCxnSpPr/>
            <p:nvPr/>
          </p:nvCxnSpPr>
          <p:spPr>
            <a:xfrm>
              <a:off x="0" y="4717824"/>
              <a:ext cx="4697730" cy="0"/>
            </a:xfrm>
            <a:prstGeom prst="straightConnector1">
              <a:avLst/>
            </a:prstGeom>
            <a:solidFill>
              <a:schemeClr val="accent3"/>
            </a:solidFill>
            <a:ln w="25400" cap="flat" cmpd="sng">
              <a:solidFill>
                <a:schemeClr val="accent3"/>
              </a:solidFill>
              <a:prstDash val="solid"/>
              <a:round/>
              <a:headEnd type="none" w="sm" len="sm"/>
              <a:tailEnd type="none" w="sm" len="sm"/>
            </a:ln>
          </p:spPr>
        </p:cxnSp>
        <p:sp>
          <p:nvSpPr>
            <p:cNvPr id="189" name="Google Shape;189;p4"/>
            <p:cNvSpPr/>
            <p:nvPr/>
          </p:nvSpPr>
          <p:spPr>
            <a:xfrm>
              <a:off x="0" y="4717824"/>
              <a:ext cx="4697730" cy="7861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4"/>
            <p:cNvSpPr txBox="1"/>
            <p:nvPr/>
          </p:nvSpPr>
          <p:spPr>
            <a:xfrm>
              <a:off x="0" y="4717824"/>
              <a:ext cx="4697730" cy="786192"/>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000000"/>
                </a:buClr>
                <a:buSzPts val="3000"/>
                <a:buFont typeface="Arial"/>
                <a:buNone/>
              </a:pPr>
              <a:r>
                <a:rPr lang="en-US" sz="3000" b="0" i="0" u="none" strike="noStrike" cap="none">
                  <a:solidFill>
                    <a:srgbClr val="000000"/>
                  </a:solidFill>
                  <a:latin typeface="Arial"/>
                  <a:ea typeface="Arial"/>
                  <a:cs typeface="Arial"/>
                  <a:sym typeface="Arial"/>
                </a:rPr>
                <a:t>Tissue evaluation</a:t>
              </a:r>
              <a:endParaRPr sz="30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Pre-procedure prep</a:t>
            </a:r>
            <a:endParaRPr/>
          </a:p>
        </p:txBody>
      </p:sp>
      <p:sp>
        <p:nvSpPr>
          <p:cNvPr id="196" name="Google Shape;196;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12420" algn="l" rtl="0">
              <a:lnSpc>
                <a:spcPct val="100000"/>
              </a:lnSpc>
              <a:spcBef>
                <a:spcPts val="0"/>
              </a:spcBef>
              <a:spcAft>
                <a:spcPts val="0"/>
              </a:spcAft>
              <a:buClr>
                <a:schemeClr val="dk1"/>
              </a:buClr>
              <a:buSzPct val="100000"/>
              <a:buChar char="•"/>
            </a:pPr>
            <a:r>
              <a:rPr lang="en-US"/>
              <a:t>Pre-procedure</a:t>
            </a:r>
            <a:endParaRPr/>
          </a:p>
          <a:p>
            <a:pPr marL="742950" lvl="1" indent="-259080" algn="l" rtl="0">
              <a:lnSpc>
                <a:spcPct val="100000"/>
              </a:lnSpc>
              <a:spcBef>
                <a:spcPts val="518"/>
              </a:spcBef>
              <a:spcAft>
                <a:spcPts val="0"/>
              </a:spcAft>
              <a:buClr>
                <a:schemeClr val="dk1"/>
              </a:buClr>
              <a:buSzPct val="100000"/>
              <a:buChar char="–"/>
            </a:pPr>
            <a:r>
              <a:rPr lang="en-US"/>
              <a:t>Estimate gestational age: LMP +/- US</a:t>
            </a:r>
            <a:endParaRPr/>
          </a:p>
          <a:p>
            <a:pPr marL="742950" lvl="1" indent="-259080" algn="l" rtl="0">
              <a:lnSpc>
                <a:spcPct val="100000"/>
              </a:lnSpc>
              <a:spcBef>
                <a:spcPts val="518"/>
              </a:spcBef>
              <a:spcAft>
                <a:spcPts val="0"/>
              </a:spcAft>
              <a:buClr>
                <a:schemeClr val="dk1"/>
              </a:buClr>
              <a:buSzPct val="100000"/>
              <a:buChar char="–"/>
            </a:pPr>
            <a:r>
              <a:rPr lang="en-US"/>
              <a:t>Labs? Maybe: Hgb/HCT; Rh status based on GA</a:t>
            </a:r>
            <a:endParaRPr/>
          </a:p>
          <a:p>
            <a:pPr marL="1200150" lvl="2" indent="-262889" algn="l" rtl="0">
              <a:lnSpc>
                <a:spcPct val="100000"/>
              </a:lnSpc>
              <a:spcBef>
                <a:spcPts val="518"/>
              </a:spcBef>
              <a:spcAft>
                <a:spcPts val="0"/>
              </a:spcAft>
              <a:buSzPct val="100000"/>
              <a:buChar char="–"/>
            </a:pPr>
            <a:r>
              <a:rPr lang="en-US"/>
              <a:t>Offer gonorrhea/ chlamydia, not required</a:t>
            </a:r>
            <a:endParaRPr/>
          </a:p>
          <a:p>
            <a:pPr marL="742950" lvl="1" indent="-259080" algn="l" rtl="0">
              <a:lnSpc>
                <a:spcPct val="100000"/>
              </a:lnSpc>
              <a:spcBef>
                <a:spcPts val="518"/>
              </a:spcBef>
              <a:spcAft>
                <a:spcPts val="0"/>
              </a:spcAft>
              <a:buClr>
                <a:schemeClr val="dk1"/>
              </a:buClr>
              <a:buSzPct val="100000"/>
              <a:buChar char="–"/>
            </a:pPr>
            <a:r>
              <a:rPr lang="en-US"/>
              <a:t>Pain Management: NSAID 30-60 min pre-procedure</a:t>
            </a:r>
            <a:endParaRPr/>
          </a:p>
          <a:p>
            <a:pPr marL="742950" lvl="1" indent="-259080" algn="l" rtl="0">
              <a:lnSpc>
                <a:spcPct val="100000"/>
              </a:lnSpc>
              <a:spcBef>
                <a:spcPts val="518"/>
              </a:spcBef>
              <a:spcAft>
                <a:spcPts val="0"/>
              </a:spcAft>
              <a:buClr>
                <a:schemeClr val="dk1"/>
              </a:buClr>
              <a:buSzPct val="100000"/>
              <a:buChar char="–"/>
            </a:pPr>
            <a:r>
              <a:rPr lang="en-US"/>
              <a:t>Antibiotics: Doxy 200mg PO prior to procedure</a:t>
            </a:r>
            <a:endParaRPr/>
          </a:p>
          <a:p>
            <a:pPr marL="1200150" lvl="2" indent="-262889" algn="l" rtl="0">
              <a:lnSpc>
                <a:spcPct val="100000"/>
              </a:lnSpc>
              <a:spcBef>
                <a:spcPts val="518"/>
              </a:spcBef>
              <a:spcAft>
                <a:spcPts val="0"/>
              </a:spcAft>
              <a:buSzPct val="100000"/>
              <a:buChar char="–"/>
            </a:pPr>
            <a:r>
              <a:rPr lang="en-US"/>
              <a:t>OR Metronidazole 1g PO; Azithromycin 500mg PO</a:t>
            </a:r>
            <a:endParaRPr/>
          </a:p>
          <a:p>
            <a:pPr marL="742950" lvl="1" indent="-259080" algn="l" rtl="0">
              <a:lnSpc>
                <a:spcPct val="100000"/>
              </a:lnSpc>
              <a:spcBef>
                <a:spcPts val="518"/>
              </a:spcBef>
              <a:spcAft>
                <a:spcPts val="0"/>
              </a:spcAft>
              <a:buSzPct val="100000"/>
              <a:buChar char="–"/>
            </a:pPr>
            <a:r>
              <a:rPr lang="en-US"/>
              <a:t>Anxiolytic: Lorazepam 0.5-2mg SL 30min prior</a:t>
            </a:r>
            <a:endParaRPr/>
          </a:p>
          <a:p>
            <a:pPr marL="1257300" lvl="2" indent="-320039" algn="l" rtl="0">
              <a:lnSpc>
                <a:spcPct val="100000"/>
              </a:lnSpc>
              <a:spcBef>
                <a:spcPts val="518"/>
              </a:spcBef>
              <a:spcAft>
                <a:spcPts val="0"/>
              </a:spcAft>
              <a:buSzPct val="100000"/>
              <a:buFont typeface="Calibri"/>
              <a:buChar char="‒"/>
            </a:pPr>
            <a:r>
              <a:rPr lang="en-US"/>
              <a:t>Moderate procedural sedation also an option </a:t>
            </a:r>
            <a:endParaRPr/>
          </a:p>
          <a:p>
            <a:pPr marL="742950" lvl="1" indent="-107950" algn="l" rtl="0">
              <a:lnSpc>
                <a:spcPct val="100000"/>
              </a:lnSpc>
              <a:spcBef>
                <a:spcPts val="518"/>
              </a:spcBef>
              <a:spcAft>
                <a:spcPts val="0"/>
              </a:spcAft>
              <a:buSzPct val="100000"/>
              <a:buNone/>
            </a:pPr>
            <a:endParaRPr/>
          </a:p>
          <a:p>
            <a:pPr marL="914400" lvl="2" indent="0" algn="l" rtl="0">
              <a:lnSpc>
                <a:spcPct val="100000"/>
              </a:lnSpc>
              <a:spcBef>
                <a:spcPts val="518"/>
              </a:spcBef>
              <a:spcAft>
                <a:spcPts val="0"/>
              </a:spcAft>
              <a:buSzPct val="100000"/>
              <a:buNone/>
            </a:pPr>
            <a:endParaRPr/>
          </a:p>
          <a:p>
            <a:pPr marL="1200150" lvl="2" indent="-133350" algn="l" rtl="0">
              <a:lnSpc>
                <a:spcPct val="100000"/>
              </a:lnSpc>
              <a:spcBef>
                <a:spcPts val="518"/>
              </a:spcBef>
              <a:spcAft>
                <a:spcPts val="0"/>
              </a:spcAft>
              <a:buSzPct val="100000"/>
              <a:buNone/>
            </a:pPr>
            <a:endParaRPr/>
          </a:p>
          <a:p>
            <a:pPr marL="457200" lvl="1" indent="0" algn="l" rtl="0">
              <a:lnSpc>
                <a:spcPct val="100000"/>
              </a:lnSpc>
              <a:spcBef>
                <a:spcPts val="518"/>
              </a:spcBef>
              <a:spcAft>
                <a:spcPts val="0"/>
              </a:spcAft>
              <a:buSzPct val="100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3402693c25c_0_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Pre-procedure prep</a:t>
            </a:r>
            <a:endParaRPr/>
          </a:p>
        </p:txBody>
      </p:sp>
      <p:sp>
        <p:nvSpPr>
          <p:cNvPr id="202" name="Google Shape;202;g3402693c25c_0_6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fontScale="85000" lnSpcReduction="20000"/>
          </a:bodyPr>
          <a:lstStyle/>
          <a:p>
            <a:pPr marL="342900" lvl="0" indent="-312420" algn="l" rtl="0">
              <a:lnSpc>
                <a:spcPct val="100000"/>
              </a:lnSpc>
              <a:spcBef>
                <a:spcPts val="0"/>
              </a:spcBef>
              <a:spcAft>
                <a:spcPts val="0"/>
              </a:spcAft>
              <a:buClr>
                <a:srgbClr val="D9D9D9"/>
              </a:buClr>
              <a:buSzPct val="100000"/>
              <a:buChar char="•"/>
            </a:pPr>
            <a:r>
              <a:rPr lang="en-US">
                <a:solidFill>
                  <a:srgbClr val="D9D9D9"/>
                </a:solidFill>
              </a:rPr>
              <a:t>Pre-procedure</a:t>
            </a:r>
            <a:endParaRPr>
              <a:solidFill>
                <a:srgbClr val="D9D9D9"/>
              </a:solidFill>
            </a:endParaRPr>
          </a:p>
          <a:p>
            <a:pPr marL="742950" lvl="1" indent="-259080" algn="l" rtl="0">
              <a:lnSpc>
                <a:spcPct val="100000"/>
              </a:lnSpc>
              <a:spcBef>
                <a:spcPts val="518"/>
              </a:spcBef>
              <a:spcAft>
                <a:spcPts val="0"/>
              </a:spcAft>
              <a:buClr>
                <a:srgbClr val="D9D9D9"/>
              </a:buClr>
              <a:buSzPct val="100000"/>
              <a:buChar char="–"/>
            </a:pPr>
            <a:r>
              <a:rPr lang="en-US">
                <a:solidFill>
                  <a:srgbClr val="D9D9D9"/>
                </a:solidFill>
              </a:rPr>
              <a:t>Estimate gestational age: LMP +/- US</a:t>
            </a:r>
            <a:endParaRPr>
              <a:solidFill>
                <a:srgbClr val="D9D9D9"/>
              </a:solidFill>
            </a:endParaRPr>
          </a:p>
          <a:p>
            <a:pPr marL="742950" lvl="1" indent="-259080" algn="l" rtl="0">
              <a:lnSpc>
                <a:spcPct val="100000"/>
              </a:lnSpc>
              <a:spcBef>
                <a:spcPts val="518"/>
              </a:spcBef>
              <a:spcAft>
                <a:spcPts val="0"/>
              </a:spcAft>
              <a:buClr>
                <a:srgbClr val="D9D9D9"/>
              </a:buClr>
              <a:buSzPct val="100000"/>
              <a:buChar char="–"/>
            </a:pPr>
            <a:r>
              <a:rPr lang="en-US">
                <a:solidFill>
                  <a:srgbClr val="D9D9D9"/>
                </a:solidFill>
              </a:rPr>
              <a:t>Labs? Maybe: Hgb/HCT; Rh status based on GA</a:t>
            </a:r>
            <a:endParaRPr>
              <a:solidFill>
                <a:srgbClr val="D9D9D9"/>
              </a:solidFill>
            </a:endParaRPr>
          </a:p>
          <a:p>
            <a:pPr marL="1200150" lvl="2" indent="-262889" algn="l" rtl="0">
              <a:lnSpc>
                <a:spcPct val="100000"/>
              </a:lnSpc>
              <a:spcBef>
                <a:spcPts val="518"/>
              </a:spcBef>
              <a:spcAft>
                <a:spcPts val="0"/>
              </a:spcAft>
              <a:buClr>
                <a:srgbClr val="D9D9D9"/>
              </a:buClr>
              <a:buSzPct val="100000"/>
              <a:buChar char="–"/>
            </a:pPr>
            <a:r>
              <a:rPr lang="en-US">
                <a:solidFill>
                  <a:srgbClr val="D9D9D9"/>
                </a:solidFill>
              </a:rPr>
              <a:t>Offer gonorrhea/ chlamydia, not required</a:t>
            </a:r>
            <a:endParaRPr>
              <a:solidFill>
                <a:srgbClr val="D9D9D9"/>
              </a:solidFill>
            </a:endParaRPr>
          </a:p>
          <a:p>
            <a:pPr marL="742950" lvl="1" indent="-259080" algn="l" rtl="0">
              <a:lnSpc>
                <a:spcPct val="100000"/>
              </a:lnSpc>
              <a:spcBef>
                <a:spcPts val="518"/>
              </a:spcBef>
              <a:spcAft>
                <a:spcPts val="0"/>
              </a:spcAft>
              <a:buClr>
                <a:schemeClr val="dk1"/>
              </a:buClr>
              <a:buSzPct val="100000"/>
              <a:buChar char="–"/>
            </a:pPr>
            <a:r>
              <a:rPr lang="en-US" b="1" u="sng"/>
              <a:t>Pain Management</a:t>
            </a:r>
            <a:r>
              <a:rPr lang="en-US"/>
              <a:t>: </a:t>
            </a:r>
            <a:r>
              <a:rPr lang="en-US">
                <a:solidFill>
                  <a:srgbClr val="D9D9D9"/>
                </a:solidFill>
              </a:rPr>
              <a:t>NSAID 30-60 min pre-procedure</a:t>
            </a:r>
            <a:endParaRPr>
              <a:solidFill>
                <a:srgbClr val="D9D9D9"/>
              </a:solidFill>
            </a:endParaRPr>
          </a:p>
          <a:p>
            <a:pPr marL="742950" lvl="1" indent="-259080" algn="l" rtl="0">
              <a:lnSpc>
                <a:spcPct val="100000"/>
              </a:lnSpc>
              <a:spcBef>
                <a:spcPts val="518"/>
              </a:spcBef>
              <a:spcAft>
                <a:spcPts val="0"/>
              </a:spcAft>
              <a:buClr>
                <a:srgbClr val="D9D9D9"/>
              </a:buClr>
              <a:buSzPct val="100000"/>
              <a:buChar char="–"/>
            </a:pPr>
            <a:r>
              <a:rPr lang="en-US">
                <a:solidFill>
                  <a:srgbClr val="D9D9D9"/>
                </a:solidFill>
              </a:rPr>
              <a:t>Antibiotics: Doxy 200mg PO prior to procedure</a:t>
            </a:r>
            <a:endParaRPr>
              <a:solidFill>
                <a:srgbClr val="D9D9D9"/>
              </a:solidFill>
            </a:endParaRPr>
          </a:p>
          <a:p>
            <a:pPr marL="1200150" lvl="2" indent="-262889" algn="l" rtl="0">
              <a:lnSpc>
                <a:spcPct val="100000"/>
              </a:lnSpc>
              <a:spcBef>
                <a:spcPts val="518"/>
              </a:spcBef>
              <a:spcAft>
                <a:spcPts val="0"/>
              </a:spcAft>
              <a:buClr>
                <a:srgbClr val="D9D9D9"/>
              </a:buClr>
              <a:buSzPct val="100000"/>
              <a:buChar char="–"/>
            </a:pPr>
            <a:r>
              <a:rPr lang="en-US">
                <a:solidFill>
                  <a:srgbClr val="D9D9D9"/>
                </a:solidFill>
              </a:rPr>
              <a:t>OR Metronidazole 1g PO; Azithromycin 500mg PO</a:t>
            </a:r>
            <a:endParaRPr>
              <a:solidFill>
                <a:srgbClr val="D9D9D9"/>
              </a:solidFill>
            </a:endParaRPr>
          </a:p>
          <a:p>
            <a:pPr marL="742950" lvl="1" indent="-259080" algn="l" rtl="0">
              <a:lnSpc>
                <a:spcPct val="100000"/>
              </a:lnSpc>
              <a:spcBef>
                <a:spcPts val="518"/>
              </a:spcBef>
              <a:spcAft>
                <a:spcPts val="0"/>
              </a:spcAft>
              <a:buClr>
                <a:srgbClr val="D9D9D9"/>
              </a:buClr>
              <a:buSzPct val="100000"/>
              <a:buChar char="–"/>
            </a:pPr>
            <a:r>
              <a:rPr lang="en-US">
                <a:solidFill>
                  <a:srgbClr val="D9D9D9"/>
                </a:solidFill>
              </a:rPr>
              <a:t>Anxiolytic: Lorazepam 0.5-2mg SL 30min prior</a:t>
            </a:r>
            <a:endParaRPr>
              <a:solidFill>
                <a:srgbClr val="D9D9D9"/>
              </a:solidFill>
            </a:endParaRPr>
          </a:p>
          <a:p>
            <a:pPr marL="1257300" lvl="2" indent="-320039" algn="l" rtl="0">
              <a:lnSpc>
                <a:spcPct val="100000"/>
              </a:lnSpc>
              <a:spcBef>
                <a:spcPts val="518"/>
              </a:spcBef>
              <a:spcAft>
                <a:spcPts val="0"/>
              </a:spcAft>
              <a:buClr>
                <a:srgbClr val="D9D9D9"/>
              </a:buClr>
              <a:buSzPct val="100000"/>
              <a:buFont typeface="Calibri"/>
              <a:buChar char="‒"/>
            </a:pPr>
            <a:r>
              <a:rPr lang="en-US">
                <a:solidFill>
                  <a:srgbClr val="D9D9D9"/>
                </a:solidFill>
              </a:rPr>
              <a:t>Moderate procedural sedation also an option </a:t>
            </a:r>
            <a:endParaRPr>
              <a:solidFill>
                <a:srgbClr val="D9D9D9"/>
              </a:solidFill>
            </a:endParaRPr>
          </a:p>
          <a:p>
            <a:pPr marL="742950" lvl="1" indent="-107950" algn="l" rtl="0">
              <a:lnSpc>
                <a:spcPct val="100000"/>
              </a:lnSpc>
              <a:spcBef>
                <a:spcPts val="518"/>
              </a:spcBef>
              <a:spcAft>
                <a:spcPts val="0"/>
              </a:spcAft>
              <a:buSzPct val="100000"/>
              <a:buNone/>
            </a:pPr>
            <a:endParaRPr/>
          </a:p>
          <a:p>
            <a:pPr marL="914400" lvl="2" indent="0" algn="l" rtl="0">
              <a:lnSpc>
                <a:spcPct val="100000"/>
              </a:lnSpc>
              <a:spcBef>
                <a:spcPts val="518"/>
              </a:spcBef>
              <a:spcAft>
                <a:spcPts val="0"/>
              </a:spcAft>
              <a:buSzPct val="100000"/>
              <a:buNone/>
            </a:pPr>
            <a:endParaRPr/>
          </a:p>
          <a:p>
            <a:pPr marL="1200150" lvl="2" indent="-133350" algn="l" rtl="0">
              <a:lnSpc>
                <a:spcPct val="100000"/>
              </a:lnSpc>
              <a:spcBef>
                <a:spcPts val="518"/>
              </a:spcBef>
              <a:spcAft>
                <a:spcPts val="0"/>
              </a:spcAft>
              <a:buSzPct val="100000"/>
              <a:buNone/>
            </a:pPr>
            <a:endParaRPr/>
          </a:p>
          <a:p>
            <a:pPr marL="457200" lvl="1" indent="0" algn="l" rtl="0">
              <a:lnSpc>
                <a:spcPct val="100000"/>
              </a:lnSpc>
              <a:spcBef>
                <a:spcPts val="518"/>
              </a:spcBef>
              <a:spcAft>
                <a:spcPts val="0"/>
              </a:spcAft>
              <a:buSzPct val="10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Bimanual Exam</a:t>
            </a:r>
            <a:endParaRPr/>
          </a:p>
        </p:txBody>
      </p:sp>
      <p:sp>
        <p:nvSpPr>
          <p:cNvPr id="208" name="Google Shape;208;p9"/>
          <p:cNvSpPr txBox="1">
            <a:spLocks noGrp="1"/>
          </p:cNvSpPr>
          <p:nvPr>
            <p:ph type="body" idx="1"/>
          </p:nvPr>
        </p:nvSpPr>
        <p:spPr>
          <a:xfrm>
            <a:off x="457200" y="1600200"/>
            <a:ext cx="3124200" cy="4525963"/>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100000"/>
              </a:lnSpc>
              <a:spcBef>
                <a:spcPts val="0"/>
              </a:spcBef>
              <a:spcAft>
                <a:spcPts val="0"/>
              </a:spcAft>
              <a:buClr>
                <a:schemeClr val="dk1"/>
              </a:buClr>
              <a:buSzPts val="3200"/>
              <a:buChar char="•"/>
            </a:pPr>
            <a:r>
              <a:rPr lang="en-US"/>
              <a:t>Systematic exam:</a:t>
            </a:r>
            <a:endParaRPr/>
          </a:p>
          <a:p>
            <a:pPr marL="742950" lvl="1" indent="-285750" algn="l" rtl="0">
              <a:lnSpc>
                <a:spcPct val="100000"/>
              </a:lnSpc>
              <a:spcBef>
                <a:spcPts val="560"/>
              </a:spcBef>
              <a:spcAft>
                <a:spcPts val="0"/>
              </a:spcAft>
              <a:buClr>
                <a:schemeClr val="dk1"/>
              </a:buClr>
              <a:buSzPts val="2800"/>
              <a:buChar char="–"/>
            </a:pPr>
            <a:r>
              <a:rPr lang="en-US"/>
              <a:t>Find cervix</a:t>
            </a:r>
            <a:endParaRPr/>
          </a:p>
          <a:p>
            <a:pPr marL="742950" lvl="1" indent="-285750" algn="l" rtl="0">
              <a:lnSpc>
                <a:spcPct val="100000"/>
              </a:lnSpc>
              <a:spcBef>
                <a:spcPts val="560"/>
              </a:spcBef>
              <a:spcAft>
                <a:spcPts val="0"/>
              </a:spcAft>
              <a:buClr>
                <a:schemeClr val="dk1"/>
              </a:buClr>
              <a:buSzPts val="2800"/>
              <a:buChar char="–"/>
            </a:pPr>
            <a:r>
              <a:rPr lang="en-US"/>
              <a:t>Find fundus</a:t>
            </a:r>
            <a:endParaRPr/>
          </a:p>
          <a:p>
            <a:pPr marL="742950" lvl="1" indent="-285750" algn="l" rtl="0">
              <a:lnSpc>
                <a:spcPct val="100000"/>
              </a:lnSpc>
              <a:spcBef>
                <a:spcPts val="560"/>
              </a:spcBef>
              <a:spcAft>
                <a:spcPts val="0"/>
              </a:spcAft>
              <a:buClr>
                <a:schemeClr val="dk1"/>
              </a:buClr>
              <a:buSzPts val="2800"/>
              <a:buChar char="–"/>
            </a:pPr>
            <a:r>
              <a:rPr lang="en-US"/>
              <a:t>Determine relative hand position (internal and external hands)</a:t>
            </a:r>
            <a:endParaRPr/>
          </a:p>
          <a:p>
            <a:pPr marL="342900" lvl="0" indent="-139700" algn="l" rtl="0">
              <a:lnSpc>
                <a:spcPct val="100000"/>
              </a:lnSpc>
              <a:spcBef>
                <a:spcPts val="640"/>
              </a:spcBef>
              <a:spcAft>
                <a:spcPts val="0"/>
              </a:spcAft>
              <a:buClr>
                <a:schemeClr val="dk1"/>
              </a:buClr>
              <a:buSzPts val="3200"/>
              <a:buNone/>
            </a:pPr>
            <a:endParaRPr/>
          </a:p>
        </p:txBody>
      </p:sp>
      <p:pic>
        <p:nvPicPr>
          <p:cNvPr id="209" name="Google Shape;209;p9"/>
          <p:cNvPicPr preferRelativeResize="0"/>
          <p:nvPr/>
        </p:nvPicPr>
        <p:blipFill rotWithShape="1">
          <a:blip r:embed="rId3">
            <a:alphaModFix/>
          </a:blip>
          <a:srcRect l="11952" t="25867" r="13045"/>
          <a:stretch/>
        </p:blipFill>
        <p:spPr>
          <a:xfrm>
            <a:off x="3352800" y="1676400"/>
            <a:ext cx="5366464" cy="43494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8"/>
          <p:cNvSpPr/>
          <p:nvPr/>
        </p:nvSpPr>
        <p:spPr>
          <a:xfrm>
            <a:off x="0" y="0"/>
            <a:ext cx="3490719"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6" name="Google Shape;216;p8"/>
          <p:cNvSpPr/>
          <p:nvPr/>
        </p:nvSpPr>
        <p:spPr>
          <a:xfrm>
            <a:off x="3490719" y="0"/>
            <a:ext cx="106556" cy="6858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7" name="Google Shape;217;p8"/>
          <p:cNvSpPr txBox="1">
            <a:spLocks noGrp="1"/>
          </p:cNvSpPr>
          <p:nvPr>
            <p:ph type="title"/>
          </p:nvPr>
        </p:nvSpPr>
        <p:spPr>
          <a:xfrm>
            <a:off x="628650" y="811161"/>
            <a:ext cx="2501695" cy="540337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solidFill>
                  <a:srgbClr val="FFFFFF"/>
                </a:solidFill>
              </a:rPr>
              <a:t>Why does this matter?</a:t>
            </a:r>
            <a:endParaRPr/>
          </a:p>
        </p:txBody>
      </p:sp>
      <p:pic>
        <p:nvPicPr>
          <p:cNvPr id="218" name="Google Shape;218;p8"/>
          <p:cNvPicPr preferRelativeResize="0"/>
          <p:nvPr/>
        </p:nvPicPr>
        <p:blipFill rotWithShape="1">
          <a:blip r:embed="rId3">
            <a:alphaModFix/>
          </a:blip>
          <a:srcRect/>
          <a:stretch/>
        </p:blipFill>
        <p:spPr>
          <a:xfrm>
            <a:off x="3652775" y="1270825"/>
            <a:ext cx="5394325" cy="47470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g3402693c25c_0_139"/>
          <p:cNvSpPr/>
          <p:nvPr/>
        </p:nvSpPr>
        <p:spPr>
          <a:xfrm>
            <a:off x="0" y="0"/>
            <a:ext cx="349080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5" name="Google Shape;225;g3402693c25c_0_139"/>
          <p:cNvSpPr/>
          <p:nvPr/>
        </p:nvSpPr>
        <p:spPr>
          <a:xfrm>
            <a:off x="3490719" y="0"/>
            <a:ext cx="106500" cy="68580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6" name="Google Shape;226;g3402693c25c_0_139"/>
          <p:cNvSpPr txBox="1">
            <a:spLocks noGrp="1"/>
          </p:cNvSpPr>
          <p:nvPr>
            <p:ph type="title"/>
          </p:nvPr>
        </p:nvSpPr>
        <p:spPr>
          <a:xfrm>
            <a:off x="628650" y="811161"/>
            <a:ext cx="2501700" cy="5403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solidFill>
                  <a:srgbClr val="FFFFFF"/>
                </a:solidFill>
              </a:rPr>
              <a:t>Why does this matter?</a:t>
            </a:r>
            <a:endParaRPr/>
          </a:p>
        </p:txBody>
      </p:sp>
      <p:pic>
        <p:nvPicPr>
          <p:cNvPr id="227" name="Google Shape;227;g3402693c25c_0_139"/>
          <p:cNvPicPr preferRelativeResize="0"/>
          <p:nvPr/>
        </p:nvPicPr>
        <p:blipFill rotWithShape="1">
          <a:blip r:embed="rId3">
            <a:alphaModFix/>
          </a:blip>
          <a:srcRect/>
          <a:stretch/>
        </p:blipFill>
        <p:spPr>
          <a:xfrm>
            <a:off x="3652775" y="1270825"/>
            <a:ext cx="5394325" cy="4747006"/>
          </a:xfrm>
          <a:prstGeom prst="rect">
            <a:avLst/>
          </a:prstGeom>
          <a:noFill/>
          <a:ln>
            <a:noFill/>
          </a:ln>
        </p:spPr>
      </p:pic>
      <p:cxnSp>
        <p:nvCxnSpPr>
          <p:cNvPr id="228" name="Google Shape;228;g3402693c25c_0_139"/>
          <p:cNvCxnSpPr/>
          <p:nvPr/>
        </p:nvCxnSpPr>
        <p:spPr>
          <a:xfrm flipH="1">
            <a:off x="4944550" y="3127850"/>
            <a:ext cx="3681900" cy="2346900"/>
          </a:xfrm>
          <a:prstGeom prst="straightConnector1">
            <a:avLst/>
          </a:prstGeom>
          <a:noFill/>
          <a:ln w="228600" cap="flat" cmpd="sng">
            <a:solidFill>
              <a:srgbClr val="F69444"/>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1"/>
          <p:cNvPicPr preferRelativeResize="0"/>
          <p:nvPr/>
        </p:nvPicPr>
        <p:blipFill rotWithShape="1">
          <a:blip r:embed="rId3">
            <a:alphaModFix/>
          </a:blip>
          <a:srcRect t="22183" r="60560" b="25699"/>
          <a:stretch/>
        </p:blipFill>
        <p:spPr>
          <a:xfrm>
            <a:off x="4230624" y="1524000"/>
            <a:ext cx="4133088" cy="4369212"/>
          </a:xfrm>
          <a:prstGeom prst="rect">
            <a:avLst/>
          </a:prstGeom>
          <a:noFill/>
          <a:ln>
            <a:noFill/>
          </a:ln>
        </p:spPr>
      </p:pic>
      <p:sp>
        <p:nvSpPr>
          <p:cNvPr id="234" name="Google Shape;234;p11"/>
          <p:cNvSpPr txBox="1"/>
          <p:nvPr/>
        </p:nvSpPr>
        <p:spPr>
          <a:xfrm>
            <a:off x="5494020" y="1138037"/>
            <a:ext cx="18288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Calibri"/>
                <a:ea typeface="Calibri"/>
                <a:cs typeface="Calibri"/>
                <a:sym typeface="Calibri"/>
              </a:rPr>
              <a:t>12 o’clock</a:t>
            </a:r>
            <a:endParaRPr sz="1400" b="0" i="0" u="none" strike="noStrike" cap="none">
              <a:solidFill>
                <a:srgbClr val="000000"/>
              </a:solidFill>
              <a:latin typeface="Arial"/>
              <a:ea typeface="Arial"/>
              <a:cs typeface="Arial"/>
              <a:sym typeface="Arial"/>
            </a:endParaRPr>
          </a:p>
        </p:txBody>
      </p:sp>
      <p:cxnSp>
        <p:nvCxnSpPr>
          <p:cNvPr id="235" name="Google Shape;235;p11"/>
          <p:cNvCxnSpPr/>
          <p:nvPr/>
        </p:nvCxnSpPr>
        <p:spPr>
          <a:xfrm rot="10800000">
            <a:off x="8244840" y="3575179"/>
            <a:ext cx="582168" cy="0"/>
          </a:xfrm>
          <a:prstGeom prst="straightConnector1">
            <a:avLst/>
          </a:prstGeom>
          <a:noFill/>
          <a:ln w="50800" cap="flat" cmpd="sng">
            <a:solidFill>
              <a:srgbClr val="00B050"/>
            </a:solidFill>
            <a:prstDash val="solid"/>
            <a:round/>
            <a:headEnd type="none" w="sm" len="sm"/>
            <a:tailEnd type="stealth" w="med" len="med"/>
          </a:ln>
        </p:spPr>
      </p:cxnSp>
      <p:sp>
        <p:nvSpPr>
          <p:cNvPr id="236" name="Google Shape;236;p11"/>
          <p:cNvSpPr txBox="1"/>
          <p:nvPr/>
        </p:nvSpPr>
        <p:spPr>
          <a:xfrm>
            <a:off x="4334256" y="5917596"/>
            <a:ext cx="412851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B050"/>
                </a:solidFill>
                <a:latin typeface="Calibri"/>
                <a:ea typeface="Calibri"/>
                <a:cs typeface="Calibri"/>
                <a:sym typeface="Calibri"/>
              </a:rPr>
              <a:t>3 and 9 o’clock at lateral folds</a:t>
            </a:r>
            <a:endParaRPr sz="1400" b="0" i="0" u="none" strike="noStrike" cap="none">
              <a:solidFill>
                <a:srgbClr val="000000"/>
              </a:solidFill>
              <a:latin typeface="Arial"/>
              <a:ea typeface="Arial"/>
              <a:cs typeface="Arial"/>
              <a:sym typeface="Arial"/>
            </a:endParaRPr>
          </a:p>
        </p:txBody>
      </p:sp>
      <p:sp>
        <p:nvSpPr>
          <p:cNvPr id="237" name="Google Shape;23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Visualize Cervix &amp; Place Tenaculum</a:t>
            </a:r>
            <a:endParaRPr/>
          </a:p>
        </p:txBody>
      </p:sp>
      <p:grpSp>
        <p:nvGrpSpPr>
          <p:cNvPr id="238" name="Google Shape;238;p11"/>
          <p:cNvGrpSpPr/>
          <p:nvPr/>
        </p:nvGrpSpPr>
        <p:grpSpPr>
          <a:xfrm>
            <a:off x="533400" y="1250566"/>
            <a:ext cx="3429000" cy="5014984"/>
            <a:chOff x="0" y="886"/>
            <a:chExt cx="3429000" cy="5014984"/>
          </a:xfrm>
        </p:grpSpPr>
        <p:sp>
          <p:nvSpPr>
            <p:cNvPr id="239" name="Google Shape;239;p11"/>
            <p:cNvSpPr/>
            <p:nvPr/>
          </p:nvSpPr>
          <p:spPr>
            <a:xfrm>
              <a:off x="0" y="3776379"/>
              <a:ext cx="3429000" cy="123949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1"/>
            <p:cNvSpPr txBox="1"/>
            <p:nvPr/>
          </p:nvSpPr>
          <p:spPr>
            <a:xfrm>
              <a:off x="0" y="3776379"/>
              <a:ext cx="3429000" cy="1239491"/>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3 – Where does the paracervical block go?</a:t>
              </a:r>
              <a:endParaRPr sz="1400" b="0" i="0" u="none" strike="noStrike" cap="none">
                <a:solidFill>
                  <a:srgbClr val="000000"/>
                </a:solidFill>
                <a:latin typeface="Arial"/>
                <a:ea typeface="Arial"/>
                <a:cs typeface="Arial"/>
                <a:sym typeface="Arial"/>
              </a:endParaRPr>
            </a:p>
          </p:txBody>
        </p:sp>
        <p:sp>
          <p:nvSpPr>
            <p:cNvPr id="241" name="Google Shape;241;p11"/>
            <p:cNvSpPr/>
            <p:nvPr/>
          </p:nvSpPr>
          <p:spPr>
            <a:xfrm rot="10800000">
              <a:off x="0" y="1888633"/>
              <a:ext cx="3429000" cy="1906338"/>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1"/>
            <p:cNvSpPr txBox="1"/>
            <p:nvPr/>
          </p:nvSpPr>
          <p:spPr>
            <a:xfrm>
              <a:off x="0" y="1888633"/>
              <a:ext cx="3429000" cy="1238681"/>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2 – Distraction tips for tenaculum placement?</a:t>
              </a:r>
              <a:endParaRPr sz="1400" b="0" i="0" u="none" strike="noStrike" cap="none">
                <a:solidFill>
                  <a:srgbClr val="000000"/>
                </a:solidFill>
                <a:latin typeface="Arial"/>
                <a:ea typeface="Arial"/>
                <a:cs typeface="Arial"/>
                <a:sym typeface="Arial"/>
              </a:endParaRPr>
            </a:p>
          </p:txBody>
        </p:sp>
        <p:sp>
          <p:nvSpPr>
            <p:cNvPr id="243" name="Google Shape;243;p11"/>
            <p:cNvSpPr/>
            <p:nvPr/>
          </p:nvSpPr>
          <p:spPr>
            <a:xfrm rot="10800000">
              <a:off x="0" y="886"/>
              <a:ext cx="3429000" cy="1906338"/>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1"/>
            <p:cNvSpPr txBox="1"/>
            <p:nvPr/>
          </p:nvSpPr>
          <p:spPr>
            <a:xfrm>
              <a:off x="0" y="886"/>
              <a:ext cx="3429000" cy="1238681"/>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1 – Where does tenaculum go?</a:t>
              </a:r>
              <a:endParaRPr sz="2400" b="0" i="0" u="none" strike="noStrike" cap="none">
                <a:solidFill>
                  <a:schemeClr val="lt1"/>
                </a:solidFill>
                <a:latin typeface="Arial"/>
                <a:ea typeface="Arial"/>
                <a:cs typeface="Arial"/>
                <a:sym typeface="Arial"/>
              </a:endParaRPr>
            </a:p>
          </p:txBody>
        </p:sp>
      </p:grpSp>
      <p:cxnSp>
        <p:nvCxnSpPr>
          <p:cNvPr id="245" name="Google Shape;245;p11"/>
          <p:cNvCxnSpPr/>
          <p:nvPr/>
        </p:nvCxnSpPr>
        <p:spPr>
          <a:xfrm>
            <a:off x="3867912" y="3575179"/>
            <a:ext cx="685800" cy="0"/>
          </a:xfrm>
          <a:prstGeom prst="straightConnector1">
            <a:avLst/>
          </a:prstGeom>
          <a:noFill/>
          <a:ln w="50800" cap="flat" cmpd="sng">
            <a:solidFill>
              <a:srgbClr val="00B050"/>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Paracervical Block</a:t>
            </a:r>
            <a:endParaRPr/>
          </a:p>
        </p:txBody>
      </p:sp>
      <p:pic>
        <p:nvPicPr>
          <p:cNvPr id="252" name="Google Shape;252;p12"/>
          <p:cNvPicPr preferRelativeResize="0">
            <a:picLocks noGrp="1"/>
          </p:cNvPicPr>
          <p:nvPr>
            <p:ph type="body" idx="1"/>
          </p:nvPr>
        </p:nvPicPr>
        <p:blipFill rotWithShape="1">
          <a:blip r:embed="rId3">
            <a:alphaModFix/>
          </a:blip>
          <a:srcRect/>
          <a:stretch/>
        </p:blipFill>
        <p:spPr>
          <a:xfrm>
            <a:off x="2819400" y="1143000"/>
            <a:ext cx="4151567" cy="57392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13"/>
          <p:cNvSpPr/>
          <p:nvPr/>
        </p:nvSpPr>
        <p:spPr>
          <a:xfrm>
            <a:off x="0" y="0"/>
            <a:ext cx="381990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9" name="Google Shape;259;p13"/>
          <p:cNvSpPr txBox="1">
            <a:spLocks noGrp="1"/>
          </p:cNvSpPr>
          <p:nvPr>
            <p:ph type="title"/>
          </p:nvPr>
        </p:nvSpPr>
        <p:spPr>
          <a:xfrm>
            <a:off x="393555" y="620392"/>
            <a:ext cx="2856201" cy="550468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800">
                <a:solidFill>
                  <a:schemeClr val="lt1"/>
                </a:solidFill>
              </a:rPr>
              <a:t>Cervical Dilation &amp; Aspiration</a:t>
            </a:r>
            <a:endParaRPr/>
          </a:p>
        </p:txBody>
      </p:sp>
      <p:grpSp>
        <p:nvGrpSpPr>
          <p:cNvPr id="260" name="Google Shape;260;p13"/>
          <p:cNvGrpSpPr/>
          <p:nvPr/>
        </p:nvGrpSpPr>
        <p:grpSpPr>
          <a:xfrm>
            <a:off x="4101291" y="727208"/>
            <a:ext cx="4961435" cy="5482492"/>
            <a:chOff x="0" y="106816"/>
            <a:chExt cx="4961435" cy="5482492"/>
          </a:xfrm>
        </p:grpSpPr>
        <p:sp>
          <p:nvSpPr>
            <p:cNvPr id="261" name="Google Shape;261;p13"/>
            <p:cNvSpPr/>
            <p:nvPr/>
          </p:nvSpPr>
          <p:spPr>
            <a:xfrm>
              <a:off x="0" y="416776"/>
              <a:ext cx="4697730" cy="1190699"/>
            </a:xfrm>
            <a:prstGeom prst="rect">
              <a:avLst/>
            </a:prstGeom>
            <a:solidFill>
              <a:schemeClr val="lt1">
                <a:alpha val="89411"/>
              </a:schemeClr>
            </a:solid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3"/>
            <p:cNvSpPr txBox="1"/>
            <p:nvPr/>
          </p:nvSpPr>
          <p:spPr>
            <a:xfrm>
              <a:off x="0" y="416776"/>
              <a:ext cx="4697730" cy="1190699"/>
            </a:xfrm>
            <a:prstGeom prst="rect">
              <a:avLst/>
            </a:prstGeom>
            <a:noFill/>
            <a:ln>
              <a:noFill/>
            </a:ln>
          </p:spPr>
          <p:txBody>
            <a:bodyPr spcFirstLastPara="1" wrap="square" lIns="364575" tIns="437375" rIns="364575" bIns="149350" anchor="t" anchorCtr="0">
              <a:noAutofit/>
            </a:bodyPr>
            <a:lstStyle/>
            <a:p>
              <a:pPr marL="228600" marR="0" lvl="1" indent="-228600" algn="l" rtl="0">
                <a:lnSpc>
                  <a:spcPct val="90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No Touch Technique</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15"/>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No need for cervical antiseptic </a:t>
              </a:r>
              <a:endParaRPr sz="1400" b="0" i="0" u="none" strike="noStrike" cap="none">
                <a:solidFill>
                  <a:srgbClr val="000000"/>
                </a:solidFill>
                <a:latin typeface="Arial"/>
                <a:ea typeface="Arial"/>
                <a:cs typeface="Arial"/>
                <a:sym typeface="Arial"/>
              </a:endParaRPr>
            </a:p>
          </p:txBody>
        </p:sp>
        <p:sp>
          <p:nvSpPr>
            <p:cNvPr id="263" name="Google Shape;263;p13"/>
            <p:cNvSpPr/>
            <p:nvPr/>
          </p:nvSpPr>
          <p:spPr>
            <a:xfrm>
              <a:off x="234886" y="106816"/>
              <a:ext cx="3288411" cy="619920"/>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3"/>
            <p:cNvSpPr txBox="1"/>
            <p:nvPr/>
          </p:nvSpPr>
          <p:spPr>
            <a:xfrm>
              <a:off x="265148" y="137078"/>
              <a:ext cx="3227887" cy="559396"/>
            </a:xfrm>
            <a:prstGeom prst="rect">
              <a:avLst/>
            </a:prstGeom>
            <a:noFill/>
            <a:ln>
              <a:noFill/>
            </a:ln>
          </p:spPr>
          <p:txBody>
            <a:bodyPr spcFirstLastPara="1" wrap="square" lIns="124275" tIns="0" rIns="124275" bIns="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Cervical dilation</a:t>
              </a:r>
              <a:endParaRPr sz="1400" b="0" i="0" u="none" strike="noStrike" cap="none">
                <a:solidFill>
                  <a:srgbClr val="000000"/>
                </a:solidFill>
                <a:latin typeface="Arial"/>
                <a:ea typeface="Arial"/>
                <a:cs typeface="Arial"/>
                <a:sym typeface="Arial"/>
              </a:endParaRPr>
            </a:p>
          </p:txBody>
        </p:sp>
        <p:sp>
          <p:nvSpPr>
            <p:cNvPr id="265" name="Google Shape;265;p13"/>
            <p:cNvSpPr/>
            <p:nvPr/>
          </p:nvSpPr>
          <p:spPr>
            <a:xfrm>
              <a:off x="0" y="2030836"/>
              <a:ext cx="4697730" cy="1786050"/>
            </a:xfrm>
            <a:prstGeom prst="rect">
              <a:avLst/>
            </a:prstGeom>
            <a:solidFill>
              <a:schemeClr val="lt1">
                <a:alpha val="89411"/>
              </a:schemeClr>
            </a:solidFill>
            <a:ln w="25400" cap="flat" cmpd="sng">
              <a:solidFill>
                <a:srgbClr val="5FDF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3"/>
            <p:cNvSpPr txBox="1"/>
            <p:nvPr/>
          </p:nvSpPr>
          <p:spPr>
            <a:xfrm>
              <a:off x="0" y="2030836"/>
              <a:ext cx="4697730" cy="1786050"/>
            </a:xfrm>
            <a:prstGeom prst="rect">
              <a:avLst/>
            </a:prstGeom>
            <a:noFill/>
            <a:ln>
              <a:noFill/>
            </a:ln>
          </p:spPr>
          <p:txBody>
            <a:bodyPr spcFirstLastPara="1" wrap="square" lIns="364575" tIns="437375" rIns="364575" bIns="149350" anchor="t" anchorCtr="0">
              <a:noAutofit/>
            </a:bodyPr>
            <a:lstStyle/>
            <a:p>
              <a:pPr marL="228600" marR="0" lvl="1" indent="-228600" algn="l" rtl="0">
                <a:lnSpc>
                  <a:spcPct val="90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Appropriate cannula size</a:t>
              </a:r>
              <a:endParaRPr sz="1400" b="0" i="0" u="none" strike="noStrike" cap="none">
                <a:solidFill>
                  <a:srgbClr val="000000"/>
                </a:solidFill>
                <a:latin typeface="Arial"/>
                <a:ea typeface="Arial"/>
                <a:cs typeface="Arial"/>
                <a:sym typeface="Arial"/>
              </a:endParaRPr>
            </a:p>
            <a:p>
              <a:pPr marL="457200" marR="0" lvl="2" indent="-228600" algn="l" rtl="0">
                <a:lnSpc>
                  <a:spcPct val="90000"/>
                </a:lnSpc>
                <a:spcBef>
                  <a:spcPts val="315"/>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*Generally = GA or GA -1</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15"/>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For PUL eval, cannula size 6-7mm usually sufficient</a:t>
              </a:r>
              <a:endParaRPr sz="1400" b="0" i="0" u="none" strike="noStrike" cap="none">
                <a:solidFill>
                  <a:srgbClr val="000000"/>
                </a:solidFill>
                <a:latin typeface="Arial"/>
                <a:ea typeface="Arial"/>
                <a:cs typeface="Arial"/>
                <a:sym typeface="Arial"/>
              </a:endParaRPr>
            </a:p>
          </p:txBody>
        </p:sp>
        <p:sp>
          <p:nvSpPr>
            <p:cNvPr id="267" name="Google Shape;267;p13"/>
            <p:cNvSpPr/>
            <p:nvPr/>
          </p:nvSpPr>
          <p:spPr>
            <a:xfrm>
              <a:off x="234886" y="1720876"/>
              <a:ext cx="3288411" cy="619920"/>
            </a:xfrm>
            <a:prstGeom prst="roundRect">
              <a:avLst>
                <a:gd name="adj" fmla="val 16667"/>
              </a:avLst>
            </a:prstGeom>
            <a:solidFill>
              <a:srgbClr val="5FDF4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3"/>
            <p:cNvSpPr txBox="1"/>
            <p:nvPr/>
          </p:nvSpPr>
          <p:spPr>
            <a:xfrm>
              <a:off x="265148" y="1751138"/>
              <a:ext cx="3227887" cy="559396"/>
            </a:xfrm>
            <a:prstGeom prst="rect">
              <a:avLst/>
            </a:prstGeom>
            <a:noFill/>
            <a:ln>
              <a:noFill/>
            </a:ln>
          </p:spPr>
          <p:txBody>
            <a:bodyPr spcFirstLastPara="1" wrap="square" lIns="124275" tIns="0" rIns="124275" bIns="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Uterine Evacuation</a:t>
              </a:r>
              <a:endParaRPr sz="1400" b="0" i="0" u="none" strike="noStrike" cap="none">
                <a:solidFill>
                  <a:srgbClr val="000000"/>
                </a:solidFill>
                <a:latin typeface="Arial"/>
                <a:ea typeface="Arial"/>
                <a:cs typeface="Arial"/>
                <a:sym typeface="Arial"/>
              </a:endParaRPr>
            </a:p>
          </p:txBody>
        </p:sp>
        <p:sp>
          <p:nvSpPr>
            <p:cNvPr id="269" name="Google Shape;269;p13"/>
            <p:cNvSpPr/>
            <p:nvPr/>
          </p:nvSpPr>
          <p:spPr>
            <a:xfrm>
              <a:off x="0" y="4240246"/>
              <a:ext cx="4697730" cy="1157625"/>
            </a:xfrm>
            <a:prstGeom prst="rect">
              <a:avLst/>
            </a:prstGeom>
            <a:solidFill>
              <a:schemeClr val="lt1">
                <a:alpha val="89411"/>
              </a:schemeClr>
            </a:solidFill>
            <a:ln w="25400" cap="flat" cmpd="sng">
              <a:solidFill>
                <a:srgbClr val="F6944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3"/>
            <p:cNvSpPr txBox="1"/>
            <p:nvPr/>
          </p:nvSpPr>
          <p:spPr>
            <a:xfrm>
              <a:off x="35" y="4179908"/>
              <a:ext cx="4961400" cy="1409400"/>
            </a:xfrm>
            <a:prstGeom prst="rect">
              <a:avLst/>
            </a:prstGeom>
            <a:noFill/>
            <a:ln>
              <a:noFill/>
            </a:ln>
          </p:spPr>
          <p:txBody>
            <a:bodyPr spcFirstLastPara="1" wrap="square" lIns="364575" tIns="437375" rIns="364575" bIns="149350" anchor="t" anchorCtr="0">
              <a:noAutofit/>
            </a:bodyPr>
            <a:lstStyle/>
            <a:p>
              <a:pPr marL="228600" marR="0" lvl="1" indent="-228600" algn="l" rtl="0">
                <a:lnSpc>
                  <a:spcPct val="90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Identification of gestational sac, decidua &amp; villi</a:t>
              </a:r>
              <a:endParaRPr sz="1400" b="0" i="0" u="none" strike="noStrike" cap="none">
                <a:solidFill>
                  <a:srgbClr val="000000"/>
                </a:solidFill>
                <a:latin typeface="Arial"/>
                <a:ea typeface="Arial"/>
                <a:cs typeface="Arial"/>
                <a:sym typeface="Arial"/>
              </a:endParaRPr>
            </a:p>
          </p:txBody>
        </p:sp>
        <p:sp>
          <p:nvSpPr>
            <p:cNvPr id="271" name="Google Shape;271;p13"/>
            <p:cNvSpPr/>
            <p:nvPr/>
          </p:nvSpPr>
          <p:spPr>
            <a:xfrm>
              <a:off x="234886" y="3930286"/>
              <a:ext cx="3288411" cy="619920"/>
            </a:xfrm>
            <a:prstGeom prst="roundRect">
              <a:avLst>
                <a:gd name="adj" fmla="val 16667"/>
              </a:avLst>
            </a:prstGeom>
            <a:solidFill>
              <a:srgbClr val="F694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3"/>
            <p:cNvSpPr txBox="1"/>
            <p:nvPr/>
          </p:nvSpPr>
          <p:spPr>
            <a:xfrm>
              <a:off x="265148" y="3960548"/>
              <a:ext cx="3227887" cy="559396"/>
            </a:xfrm>
            <a:prstGeom prst="rect">
              <a:avLst/>
            </a:prstGeom>
            <a:noFill/>
            <a:ln>
              <a:noFill/>
            </a:ln>
          </p:spPr>
          <p:txBody>
            <a:bodyPr spcFirstLastPara="1" wrap="square" lIns="124275" tIns="0" rIns="124275" bIns="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Tissue evaluation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15"/>
          <p:cNvSpPr txBox="1">
            <a:spLocks noGrp="1"/>
          </p:cNvSpPr>
          <p:nvPr>
            <p:ph type="title"/>
          </p:nvPr>
        </p:nvSpPr>
        <p:spPr>
          <a:xfrm>
            <a:off x="0" y="5081"/>
            <a:ext cx="9156700" cy="1344975"/>
          </a:xfrm>
          <a:prstGeom prst="rect">
            <a:avLst/>
          </a:prstGeom>
          <a:solidFill>
            <a:schemeClr val="accen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500">
                <a:solidFill>
                  <a:schemeClr val="lt1"/>
                </a:solidFill>
                <a:latin typeface="Arial"/>
                <a:ea typeface="Arial"/>
                <a:cs typeface="Arial"/>
                <a:sym typeface="Arial"/>
              </a:rPr>
              <a:t>Demonstration Videos</a:t>
            </a:r>
            <a:endParaRPr/>
          </a:p>
        </p:txBody>
      </p:sp>
      <p:sp>
        <p:nvSpPr>
          <p:cNvPr id="279" name="Google Shape;279;p15"/>
          <p:cNvSpPr txBox="1"/>
          <p:nvPr/>
        </p:nvSpPr>
        <p:spPr>
          <a:xfrm>
            <a:off x="69850" y="1638025"/>
            <a:ext cx="4414200" cy="1291800"/>
          </a:xfrm>
          <a:prstGeom prst="rect">
            <a:avLst/>
          </a:prstGeom>
          <a:noFill/>
          <a:ln>
            <a:noFill/>
          </a:ln>
        </p:spPr>
        <p:txBody>
          <a:bodyPr spcFirstLastPara="1" wrap="square" lIns="91425" tIns="91425" rIns="91425" bIns="91425" anchor="t" anchorCtr="0">
            <a:noAutofit/>
          </a:bodyPr>
          <a:lstStyle/>
          <a:p>
            <a:pPr marL="457200" lvl="0" indent="-228600" algn="l" rtl="0">
              <a:spcBef>
                <a:spcPts val="0"/>
              </a:spcBef>
              <a:spcAft>
                <a:spcPts val="0"/>
              </a:spcAft>
              <a:buClr>
                <a:schemeClr val="dk1"/>
              </a:buClr>
              <a:buSzPts val="1400"/>
              <a:buFont typeface="Arial"/>
              <a:buNone/>
            </a:pPr>
            <a:r>
              <a:rPr lang="en-US"/>
              <a:t>DEMO VIDEO: </a:t>
            </a:r>
            <a:r>
              <a:rPr lang="en-US" sz="12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https://www.youtube.com/watch?v=GuBjk3Br7GE</a:t>
            </a:r>
            <a:endParaRPr sz="3200" b="0" i="0" u="none" strike="noStrike" cap="none">
              <a:solidFill>
                <a:schemeClr val="lt1"/>
              </a:solidFill>
              <a:latin typeface="Calibri"/>
              <a:ea typeface="Calibri"/>
              <a:cs typeface="Calibri"/>
              <a:sym typeface="Calibri"/>
            </a:endParaRPr>
          </a:p>
        </p:txBody>
      </p:sp>
      <p:pic>
        <p:nvPicPr>
          <p:cNvPr id="280" name="Google Shape;280;p15"/>
          <p:cNvPicPr preferRelativeResize="0"/>
          <p:nvPr/>
        </p:nvPicPr>
        <p:blipFill>
          <a:blip r:embed="rId4">
            <a:alphaModFix/>
          </a:blip>
          <a:stretch>
            <a:fillRect/>
          </a:stretch>
        </p:blipFill>
        <p:spPr>
          <a:xfrm>
            <a:off x="69850" y="2648450"/>
            <a:ext cx="5314248" cy="2986669"/>
          </a:xfrm>
          <a:prstGeom prst="rect">
            <a:avLst/>
          </a:prstGeom>
          <a:noFill/>
          <a:ln>
            <a:noFill/>
          </a:ln>
        </p:spPr>
      </p:pic>
      <p:sp>
        <p:nvSpPr>
          <p:cNvPr id="281" name="Google Shape;281;p15"/>
          <p:cNvSpPr txBox="1"/>
          <p:nvPr/>
        </p:nvSpPr>
        <p:spPr>
          <a:xfrm>
            <a:off x="0" y="5732200"/>
            <a:ext cx="508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GREAT RESOURCE: https://rhedi.org/aspiration-abortion-unit/</a:t>
            </a:r>
            <a:endParaRPr/>
          </a:p>
        </p:txBody>
      </p:sp>
      <p:pic>
        <p:nvPicPr>
          <p:cNvPr id="282" name="Google Shape;282;p15"/>
          <p:cNvPicPr preferRelativeResize="0"/>
          <p:nvPr/>
        </p:nvPicPr>
        <p:blipFill>
          <a:blip r:embed="rId5">
            <a:alphaModFix/>
          </a:blip>
          <a:stretch>
            <a:fillRect/>
          </a:stretch>
        </p:blipFill>
        <p:spPr>
          <a:xfrm>
            <a:off x="4004875" y="1350054"/>
            <a:ext cx="4331648" cy="21261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34a91cc9f68_1_0"/>
          <p:cNvSpPr txBox="1">
            <a:spLocks noGrp="1"/>
          </p:cNvSpPr>
          <p:nvPr>
            <p:ph type="ctrTitle"/>
          </p:nvPr>
        </p:nvSpPr>
        <p:spPr>
          <a:xfrm>
            <a:off x="111050" y="696800"/>
            <a:ext cx="8786700" cy="5587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81818"/>
              <a:buNone/>
            </a:pPr>
            <a:endParaRPr sz="2200" dirty="0">
              <a:highlight>
                <a:schemeClr val="lt1"/>
              </a:highlight>
            </a:endParaRPr>
          </a:p>
          <a:p>
            <a:pPr marL="0" lvl="0" indent="0" algn="l" rtl="0">
              <a:lnSpc>
                <a:spcPct val="100000"/>
              </a:lnSpc>
              <a:spcBef>
                <a:spcPts val="0"/>
              </a:spcBef>
              <a:spcAft>
                <a:spcPts val="0"/>
              </a:spcAft>
              <a:buSzPct val="81818"/>
              <a:buNone/>
            </a:pPr>
            <a:r>
              <a:rPr lang="en-US" sz="2200" dirty="0">
                <a:highlight>
                  <a:schemeClr val="lt1"/>
                </a:highlight>
              </a:rPr>
              <a:t>4/7/25: Disclaimer: </a:t>
            </a:r>
            <a:endParaRPr sz="2200" dirty="0">
              <a:highlight>
                <a:schemeClr val="lt1"/>
              </a:highlight>
            </a:endParaRPr>
          </a:p>
          <a:p>
            <a:pPr marL="0" lvl="0" indent="0" algn="l" rtl="0">
              <a:lnSpc>
                <a:spcPct val="100000"/>
              </a:lnSpc>
              <a:spcBef>
                <a:spcPts val="0"/>
              </a:spcBef>
              <a:spcAft>
                <a:spcPts val="0"/>
              </a:spcAft>
              <a:buSzPct val="81818"/>
              <a:buNone/>
            </a:pPr>
            <a:endParaRPr sz="2200" dirty="0">
              <a:highlight>
                <a:schemeClr val="lt1"/>
              </a:highlight>
            </a:endParaRPr>
          </a:p>
          <a:p>
            <a:pPr marL="0" lvl="0" indent="0" algn="l" rtl="0">
              <a:lnSpc>
                <a:spcPct val="100000"/>
              </a:lnSpc>
              <a:spcBef>
                <a:spcPts val="0"/>
              </a:spcBef>
              <a:spcAft>
                <a:spcPts val="0"/>
              </a:spcAft>
              <a:buSzPct val="81818"/>
              <a:buNone/>
            </a:pPr>
            <a:r>
              <a:rPr lang="en-US" sz="2200" dirty="0">
                <a:highlight>
                  <a:schemeClr val="lt1"/>
                </a:highlight>
              </a:rPr>
              <a:t>Hi all - thank you so much for coming to this workshop. These slides have some links for you to explore.  Please reach out anytime with questions!</a:t>
            </a:r>
            <a:endParaRPr sz="2200" dirty="0">
              <a:highlight>
                <a:schemeClr val="lt1"/>
              </a:highlight>
            </a:endParaRPr>
          </a:p>
          <a:p>
            <a:pPr marL="0" lvl="0" indent="0" algn="l" rtl="0">
              <a:lnSpc>
                <a:spcPct val="100000"/>
              </a:lnSpc>
              <a:spcBef>
                <a:spcPts val="0"/>
              </a:spcBef>
              <a:spcAft>
                <a:spcPts val="0"/>
              </a:spcAft>
              <a:buSzPct val="81818"/>
              <a:buNone/>
            </a:pPr>
            <a:endParaRPr sz="2200" dirty="0">
              <a:highlight>
                <a:schemeClr val="lt1"/>
              </a:highlight>
            </a:endParaRPr>
          </a:p>
          <a:p>
            <a:pPr marL="0" lvl="0" indent="0" algn="l" rtl="0">
              <a:lnSpc>
                <a:spcPct val="100000"/>
              </a:lnSpc>
              <a:spcBef>
                <a:spcPts val="0"/>
              </a:spcBef>
              <a:spcAft>
                <a:spcPts val="0"/>
              </a:spcAft>
              <a:buSzPct val="81818"/>
              <a:buNone/>
            </a:pPr>
            <a:r>
              <a:rPr lang="en-US" sz="2200" dirty="0"/>
              <a:t>As you review the slides please keep in mind that this care is for all people– -  I imagine many of you have had lectures on gynecology before that used incredibly gendered language (for example the video at the end of this talk). Sometimes speakers will acknowledge the importance of gender diversity but then proceed to only talk about “women”. </a:t>
            </a:r>
            <a:endParaRPr sz="2200" dirty="0"/>
          </a:p>
          <a:p>
            <a:pPr marL="0" lvl="0" indent="0" algn="l" rtl="0">
              <a:spcBef>
                <a:spcPts val="0"/>
              </a:spcBef>
              <a:spcAft>
                <a:spcPts val="0"/>
              </a:spcAft>
              <a:buClr>
                <a:schemeClr val="dk1"/>
              </a:buClr>
              <a:buSzPct val="63636"/>
              <a:buFont typeface="Arial"/>
              <a:buNone/>
            </a:pPr>
            <a:endParaRPr sz="2200" dirty="0"/>
          </a:p>
          <a:p>
            <a:pPr marL="0" lvl="0" indent="0" algn="l" rtl="0">
              <a:spcBef>
                <a:spcPts val="0"/>
              </a:spcBef>
              <a:spcAft>
                <a:spcPts val="0"/>
              </a:spcAft>
              <a:buClr>
                <a:schemeClr val="dk1"/>
              </a:buClr>
              <a:buSzPct val="63636"/>
              <a:buFont typeface="Arial"/>
              <a:buNone/>
            </a:pPr>
            <a:r>
              <a:rPr lang="en-US" sz="2200" dirty="0"/>
              <a:t>I encourage you all if you haven't already to practice used more gender inclusive language in your clinical care, with your friends and family and in your own teaching. Think about how we can make our clinical spaces feel safer for everyone in our communities. </a:t>
            </a:r>
            <a:endParaRPr sz="2200" dirty="0"/>
          </a:p>
          <a:p>
            <a:pPr marL="0" lvl="0" indent="0" algn="l" rtl="0">
              <a:spcBef>
                <a:spcPts val="0"/>
              </a:spcBef>
              <a:spcAft>
                <a:spcPts val="0"/>
              </a:spcAft>
              <a:buClr>
                <a:schemeClr val="dk1"/>
              </a:buClr>
              <a:buSzPct val="63636"/>
              <a:buFont typeface="Arial"/>
              <a:buNone/>
            </a:pPr>
            <a:endParaRPr sz="2200" dirty="0"/>
          </a:p>
          <a:p>
            <a:pPr marL="0" lvl="0" indent="0" algn="l" rtl="0">
              <a:spcBef>
                <a:spcPts val="0"/>
              </a:spcBef>
              <a:spcAft>
                <a:spcPts val="0"/>
              </a:spcAft>
              <a:buClr>
                <a:schemeClr val="dk1"/>
              </a:buClr>
              <a:buSzPct val="63636"/>
              <a:buFont typeface="Arial"/>
              <a:buNone/>
            </a:pPr>
            <a:r>
              <a:rPr lang="en-US" sz="2200" dirty="0"/>
              <a:t>I also  encourage you all to provide feedback to your trainers, professors, attendings  because this is how we grow. And If anyone has feedback for me on how to make this presentation more inclusive, accurate, or helpful – please reach out to me or submit anonymously. </a:t>
            </a:r>
            <a:endParaRPr sz="2200" dirty="0"/>
          </a:p>
          <a:p>
            <a:pPr marL="0" lvl="0" indent="0" algn="ctr" rtl="0">
              <a:lnSpc>
                <a:spcPct val="100000"/>
              </a:lnSpc>
              <a:spcBef>
                <a:spcPts val="0"/>
              </a:spcBef>
              <a:spcAft>
                <a:spcPts val="0"/>
              </a:spcAft>
              <a:buSzPct val="40909"/>
              <a:buNone/>
            </a:pPr>
            <a:r>
              <a:rPr lang="en-US" dirty="0">
                <a:highlight>
                  <a:schemeClr val="lt1"/>
                </a:highlight>
              </a:rPr>
              <a:t> </a:t>
            </a:r>
            <a:endParaRPr dirty="0">
              <a:highlight>
                <a:schemeClr val="lt1"/>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3"/>
          <p:cNvSpPr txBox="1">
            <a:spLocks noGrp="1"/>
          </p:cNvSpPr>
          <p:nvPr>
            <p:ph type="title"/>
          </p:nvPr>
        </p:nvSpPr>
        <p:spPr>
          <a:xfrm>
            <a:off x="10796" y="18358"/>
            <a:ext cx="4192903" cy="1962842"/>
          </a:xfrm>
          <a:prstGeom prst="rect">
            <a:avLst/>
          </a:prstGeom>
          <a:solidFill>
            <a:schemeClr val="accent1"/>
          </a:solidFill>
          <a:ln>
            <a:noFill/>
          </a:ln>
          <a:effectLst>
            <a:outerShdw blurRad="40000" dist="20000" dir="5400000" rotWithShape="0">
              <a:srgbClr val="000000">
                <a:alpha val="37254"/>
              </a:srgbClr>
            </a:outerShdw>
          </a:effectLst>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solidFill>
                  <a:schemeClr val="lt1"/>
                </a:solidFill>
                <a:latin typeface="Arial"/>
                <a:ea typeface="Arial"/>
                <a:cs typeface="Arial"/>
                <a:sym typeface="Arial"/>
              </a:rPr>
              <a:t>Tissue Evaluation</a:t>
            </a:r>
            <a:endParaRPr/>
          </a:p>
        </p:txBody>
      </p:sp>
      <p:pic>
        <p:nvPicPr>
          <p:cNvPr id="289" name="Google Shape;289;p33"/>
          <p:cNvPicPr preferRelativeResize="0"/>
          <p:nvPr/>
        </p:nvPicPr>
        <p:blipFill rotWithShape="1">
          <a:blip r:embed="rId3">
            <a:alphaModFix/>
          </a:blip>
          <a:srcRect l="3890" t="2132" r="3811"/>
          <a:stretch/>
        </p:blipFill>
        <p:spPr>
          <a:xfrm>
            <a:off x="5998413" y="3562587"/>
            <a:ext cx="2971798" cy="3068076"/>
          </a:xfrm>
          <a:prstGeom prst="rect">
            <a:avLst/>
          </a:prstGeom>
          <a:noFill/>
          <a:ln>
            <a:noFill/>
          </a:ln>
        </p:spPr>
      </p:pic>
      <p:pic>
        <p:nvPicPr>
          <p:cNvPr id="290" name="Google Shape;290;p33"/>
          <p:cNvPicPr preferRelativeResize="0"/>
          <p:nvPr/>
        </p:nvPicPr>
        <p:blipFill rotWithShape="1">
          <a:blip r:embed="rId4">
            <a:alphaModFix/>
          </a:blip>
          <a:srcRect l="66323" t="17829" r="13322" b="26260"/>
          <a:stretch/>
        </p:blipFill>
        <p:spPr>
          <a:xfrm>
            <a:off x="10811" y="2129591"/>
            <a:ext cx="4649467" cy="3831349"/>
          </a:xfrm>
          <a:prstGeom prst="rect">
            <a:avLst/>
          </a:prstGeom>
          <a:noFill/>
          <a:ln>
            <a:noFill/>
          </a:ln>
        </p:spPr>
      </p:pic>
      <p:grpSp>
        <p:nvGrpSpPr>
          <p:cNvPr id="291" name="Google Shape;291;p33"/>
          <p:cNvGrpSpPr/>
          <p:nvPr/>
        </p:nvGrpSpPr>
        <p:grpSpPr>
          <a:xfrm>
            <a:off x="4777104" y="189344"/>
            <a:ext cx="3387555" cy="3239656"/>
            <a:chOff x="5168905" y="2611875"/>
            <a:chExt cx="3544947" cy="3384112"/>
          </a:xfrm>
        </p:grpSpPr>
        <p:pic>
          <p:nvPicPr>
            <p:cNvPr id="292" name="Google Shape;292;p33"/>
            <p:cNvPicPr preferRelativeResize="0"/>
            <p:nvPr/>
          </p:nvPicPr>
          <p:blipFill rotWithShape="1">
            <a:blip r:embed="rId5">
              <a:alphaModFix/>
            </a:blip>
            <a:srcRect l="65898" t="26123" r="17839" b="22158"/>
            <a:stretch/>
          </p:blipFill>
          <p:spPr>
            <a:xfrm>
              <a:off x="5168905" y="2611875"/>
              <a:ext cx="3505196" cy="3344425"/>
            </a:xfrm>
            <a:prstGeom prst="rect">
              <a:avLst/>
            </a:prstGeom>
            <a:noFill/>
            <a:ln>
              <a:noFill/>
            </a:ln>
          </p:spPr>
        </p:pic>
        <p:pic>
          <p:nvPicPr>
            <p:cNvPr id="293" name="Google Shape;293;p33"/>
            <p:cNvPicPr preferRelativeResize="0"/>
            <p:nvPr/>
          </p:nvPicPr>
          <p:blipFill rotWithShape="1">
            <a:blip r:embed="rId6">
              <a:alphaModFix/>
            </a:blip>
            <a:srcRect/>
            <a:stretch/>
          </p:blipFill>
          <p:spPr>
            <a:xfrm>
              <a:off x="8001895" y="5499100"/>
              <a:ext cx="711957" cy="496887"/>
            </a:xfrm>
            <a:prstGeom prst="rect">
              <a:avLst/>
            </a:prstGeom>
            <a:noFill/>
            <a:ln>
              <a:noFill/>
            </a:ln>
          </p:spPr>
        </p:pic>
      </p:grpSp>
      <p:sp>
        <p:nvSpPr>
          <p:cNvPr id="294" name="Google Shape;294;p33"/>
          <p:cNvSpPr txBox="1"/>
          <p:nvPr/>
        </p:nvSpPr>
        <p:spPr>
          <a:xfrm>
            <a:off x="6934200" y="6586799"/>
            <a:ext cx="265285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https://bpac.org.nz/ema/procedurem3.aspx</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406ff3f5b2_0_0"/>
          <p:cNvSpPr txBox="1"/>
          <p:nvPr/>
        </p:nvSpPr>
        <p:spPr>
          <a:xfrm>
            <a:off x="6934200" y="6586799"/>
            <a:ext cx="2652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1" name="Google Shape;301;g3406ff3f5b2_0_0"/>
          <p:cNvPicPr preferRelativeResize="0"/>
          <p:nvPr/>
        </p:nvPicPr>
        <p:blipFill rotWithShape="1">
          <a:blip r:embed="rId3">
            <a:alphaModFix/>
          </a:blip>
          <a:srcRect/>
          <a:stretch/>
        </p:blipFill>
        <p:spPr>
          <a:xfrm>
            <a:off x="152400" y="0"/>
            <a:ext cx="8839204" cy="5351862"/>
          </a:xfrm>
          <a:prstGeom prst="rect">
            <a:avLst/>
          </a:prstGeom>
          <a:noFill/>
          <a:ln>
            <a:noFill/>
          </a:ln>
        </p:spPr>
      </p:pic>
      <p:pic>
        <p:nvPicPr>
          <p:cNvPr id="302" name="Google Shape;302;g3406ff3f5b2_0_0"/>
          <p:cNvPicPr preferRelativeResize="0"/>
          <p:nvPr/>
        </p:nvPicPr>
        <p:blipFill rotWithShape="1">
          <a:blip r:embed="rId4">
            <a:alphaModFix/>
          </a:blip>
          <a:srcRect/>
          <a:stretch/>
        </p:blipFill>
        <p:spPr>
          <a:xfrm>
            <a:off x="2764075" y="4199449"/>
            <a:ext cx="6379924" cy="2598225"/>
          </a:xfrm>
          <a:prstGeom prst="rect">
            <a:avLst/>
          </a:prstGeom>
          <a:noFill/>
          <a:ln>
            <a:noFill/>
          </a:ln>
        </p:spPr>
      </p:pic>
      <p:sp>
        <p:nvSpPr>
          <p:cNvPr id="303" name="Google Shape;303;g3406ff3f5b2_0_0"/>
          <p:cNvSpPr txBox="1"/>
          <p:nvPr/>
        </p:nvSpPr>
        <p:spPr>
          <a:xfrm>
            <a:off x="353775" y="1022500"/>
            <a:ext cx="7932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TEACH WORKBOOK PDF: https://drive.google.com/file/d/1H87INfG4ybE8nePYKrkCKczKp_qNOmYC/view</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pic>
        <p:nvPicPr>
          <p:cNvPr id="308" name="Google Shape;308;p34" descr="Question mark boxes"/>
          <p:cNvPicPr preferRelativeResize="0"/>
          <p:nvPr/>
        </p:nvPicPr>
        <p:blipFill rotWithShape="1">
          <a:blip r:embed="rId3">
            <a:alphaModFix/>
          </a:blip>
          <a:srcRect l="18774" t="9091" r="13041"/>
          <a:stretch/>
        </p:blipFill>
        <p:spPr>
          <a:xfrm>
            <a:off x="20" y="10"/>
            <a:ext cx="9143980" cy="6857990"/>
          </a:xfrm>
          <a:prstGeom prst="rect">
            <a:avLst/>
          </a:prstGeom>
          <a:noFill/>
          <a:ln>
            <a:noFill/>
          </a:ln>
        </p:spPr>
      </p:pic>
      <p:sp>
        <p:nvSpPr>
          <p:cNvPr id="309" name="Google Shape;309;p34"/>
          <p:cNvSpPr/>
          <p:nvPr/>
        </p:nvSpPr>
        <p:spPr>
          <a:xfrm>
            <a:off x="294981" y="4549726"/>
            <a:ext cx="8579094" cy="1844256"/>
          </a:xfrm>
          <a:prstGeom prst="rect">
            <a:avLst/>
          </a:prstGeom>
          <a:solidFill>
            <a:srgbClr val="FFF2CC"/>
          </a:solidFill>
          <a:ln w="127000" cap="sq" cmpd="thinThick">
            <a:solidFill>
              <a:srgbClr val="4040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1F1F"/>
              </a:solidFill>
              <a:latin typeface="Calibri"/>
              <a:ea typeface="Calibri"/>
              <a:cs typeface="Calibri"/>
              <a:sym typeface="Calibri"/>
            </a:endParaRPr>
          </a:p>
        </p:txBody>
      </p:sp>
      <p:sp>
        <p:nvSpPr>
          <p:cNvPr id="310" name="Google Shape;310;p34"/>
          <p:cNvSpPr txBox="1">
            <a:spLocks noGrp="1"/>
          </p:cNvSpPr>
          <p:nvPr>
            <p:ph type="title"/>
          </p:nvPr>
        </p:nvSpPr>
        <p:spPr>
          <a:xfrm>
            <a:off x="406908" y="4754880"/>
            <a:ext cx="8352900" cy="93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1800"/>
              <a:buNone/>
            </a:pPr>
            <a:r>
              <a:rPr lang="en-US" sz="6000">
                <a:latin typeface="Arial"/>
                <a:ea typeface="Arial"/>
                <a:cs typeface="Arial"/>
                <a:sym typeface="Arial"/>
              </a:rPr>
              <a:t>Questions?</a:t>
            </a:r>
            <a:endParaRPr/>
          </a:p>
        </p:txBody>
      </p:sp>
      <p:cxnSp>
        <p:nvCxnSpPr>
          <p:cNvPr id="311" name="Google Shape;311;p34"/>
          <p:cNvCxnSpPr/>
          <p:nvPr/>
        </p:nvCxnSpPr>
        <p:spPr>
          <a:xfrm>
            <a:off x="1657350" y="5742432"/>
            <a:ext cx="5829300" cy="0"/>
          </a:xfrm>
          <a:prstGeom prst="straightConnector1">
            <a:avLst/>
          </a:prstGeom>
          <a:noFill/>
          <a:ln w="22225" cap="flat" cmpd="sng">
            <a:solidFill>
              <a:srgbClr val="D9D9D9"/>
            </a:solidFill>
            <a:prstDash val="solid"/>
            <a:round/>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g3402693c25c_0_671"/>
          <p:cNvPicPr preferRelativeResize="0"/>
          <p:nvPr/>
        </p:nvPicPr>
        <p:blipFill rotWithShape="1">
          <a:blip r:embed="rId3">
            <a:alphaModFix/>
          </a:blip>
          <a:srcRect/>
          <a:stretch/>
        </p:blipFill>
        <p:spPr>
          <a:xfrm>
            <a:off x="3037725" y="583025"/>
            <a:ext cx="3636923" cy="3664476"/>
          </a:xfrm>
          <a:prstGeom prst="rect">
            <a:avLst/>
          </a:prstGeom>
          <a:noFill/>
          <a:ln>
            <a:noFill/>
          </a:ln>
        </p:spPr>
      </p:pic>
      <p:sp>
        <p:nvSpPr>
          <p:cNvPr id="318" name="Google Shape;318;g3402693c25c_0_671"/>
          <p:cNvSpPr/>
          <p:nvPr/>
        </p:nvSpPr>
        <p:spPr>
          <a:xfrm>
            <a:off x="447381" y="4702126"/>
            <a:ext cx="8579100" cy="1844400"/>
          </a:xfrm>
          <a:prstGeom prst="rect">
            <a:avLst/>
          </a:prstGeom>
          <a:solidFill>
            <a:srgbClr val="FFF2CC"/>
          </a:solidFill>
          <a:ln w="127000" cap="sq" cmpd="thinThick">
            <a:solidFill>
              <a:srgbClr val="4040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9" name="Google Shape;319;g3402693c25c_0_671"/>
          <p:cNvSpPr txBox="1">
            <a:spLocks noGrp="1"/>
          </p:cNvSpPr>
          <p:nvPr>
            <p:ph type="title"/>
          </p:nvPr>
        </p:nvSpPr>
        <p:spPr>
          <a:xfrm>
            <a:off x="559308" y="4907280"/>
            <a:ext cx="8352900" cy="93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1800"/>
              <a:buNone/>
            </a:pPr>
            <a:r>
              <a:rPr lang="en-US" sz="6000">
                <a:latin typeface="Arial"/>
                <a:ea typeface="Arial"/>
                <a:cs typeface="Arial"/>
                <a:sym typeface="Arial"/>
              </a:rPr>
              <a:t>Let’s Practice!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402693c25c_0_592"/>
          <p:cNvSpPr txBox="1"/>
          <p:nvPr/>
        </p:nvSpPr>
        <p:spPr>
          <a:xfrm>
            <a:off x="593838" y="230333"/>
            <a:ext cx="7923300" cy="577200"/>
          </a:xfrm>
          <a:prstGeom prst="rect">
            <a:avLst/>
          </a:prstGeom>
          <a:noFill/>
          <a:ln>
            <a:noFill/>
          </a:ln>
        </p:spPr>
        <p:txBody>
          <a:bodyPr spcFirstLastPara="1" wrap="square" lIns="19050" tIns="19050" rIns="19050" bIns="19050" anchor="ctr" anchorCtr="0">
            <a:spAutoFit/>
          </a:bodyPr>
          <a:lstStyle/>
          <a:p>
            <a:pPr marL="0" marR="0" lvl="0" indent="0" algn="l" rtl="0">
              <a:lnSpc>
                <a:spcPct val="121818"/>
              </a:lnSpc>
              <a:spcBef>
                <a:spcPts val="0"/>
              </a:spcBef>
              <a:spcAft>
                <a:spcPts val="0"/>
              </a:spcAft>
              <a:buClr>
                <a:srgbClr val="5DA2AA"/>
              </a:buClr>
              <a:buSzPts val="2100"/>
              <a:buFont typeface="Poppins ExtraBold"/>
              <a:buNone/>
            </a:pPr>
            <a:r>
              <a:rPr lang="en-US" sz="3500" b="1" i="0" u="none" strike="noStrike" cap="none">
                <a:solidFill>
                  <a:srgbClr val="5DA2AA"/>
                </a:solidFill>
                <a:latin typeface="Poppins ExtraBold"/>
                <a:ea typeface="Poppins ExtraBold"/>
                <a:cs typeface="Poppins ExtraBold"/>
                <a:sym typeface="Poppins ExtraBold"/>
              </a:rPr>
              <a:t>Disclosures &amp; Acknowledgements </a:t>
            </a:r>
            <a:endParaRPr sz="3500" b="0" i="0" u="none" strike="noStrike" cap="none">
              <a:solidFill>
                <a:srgbClr val="000000"/>
              </a:solidFill>
              <a:latin typeface="Arial"/>
              <a:ea typeface="Arial"/>
              <a:cs typeface="Arial"/>
              <a:sym typeface="Arial"/>
            </a:endParaRPr>
          </a:p>
        </p:txBody>
      </p:sp>
      <p:sp>
        <p:nvSpPr>
          <p:cNvPr id="109" name="Google Shape;109;g3402693c25c_0_592"/>
          <p:cNvSpPr txBox="1"/>
          <p:nvPr/>
        </p:nvSpPr>
        <p:spPr>
          <a:xfrm>
            <a:off x="472050" y="1136967"/>
            <a:ext cx="7821000" cy="2932200"/>
          </a:xfrm>
          <a:prstGeom prst="rect">
            <a:avLst/>
          </a:prstGeom>
          <a:noFill/>
          <a:ln>
            <a:noFill/>
          </a:ln>
        </p:spPr>
        <p:txBody>
          <a:bodyPr spcFirstLastPara="1" wrap="square" lIns="19050" tIns="19050" rIns="19050" bIns="19050" anchor="ctr"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5DA2AA"/>
              </a:solidFill>
              <a:latin typeface="Poppins SemiBold"/>
              <a:ea typeface="Poppins SemiBold"/>
              <a:cs typeface="Poppins SemiBold"/>
              <a:sym typeface="Poppins SemiBold"/>
            </a:endParaRPr>
          </a:p>
          <a:p>
            <a:pPr marL="457200" marR="0" lvl="0" indent="0" algn="ctr"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highlight>
                  <a:schemeClr val="lt1"/>
                </a:highlight>
                <a:latin typeface="Calibri"/>
                <a:ea typeface="Calibri"/>
                <a:cs typeface="Calibri"/>
                <a:sym typeface="Calibri"/>
              </a:rPr>
              <a:t>I acknowledge that I traveled through and am on the Indigenous Land of the Coast Salish peoples. I thank these caretakers of this land who have lived and continue to live here since time immemorial. </a:t>
            </a:r>
            <a:endParaRPr sz="2800" b="0" i="0" u="none" strike="noStrike" cap="none">
              <a:solidFill>
                <a:srgbClr val="5DA2AA"/>
              </a:solidFill>
              <a:highlight>
                <a:schemeClr val="lt1"/>
              </a:highlight>
              <a:latin typeface="Poppins SemiBold"/>
              <a:ea typeface="Poppins SemiBold"/>
              <a:cs typeface="Poppins SemiBold"/>
              <a:sym typeface="Poppins SemiBold"/>
            </a:endParaRPr>
          </a:p>
        </p:txBody>
      </p:sp>
      <p:sp>
        <p:nvSpPr>
          <p:cNvPr id="110" name="Google Shape;110;g3402693c25c_0_592"/>
          <p:cNvSpPr txBox="1"/>
          <p:nvPr/>
        </p:nvSpPr>
        <p:spPr>
          <a:xfrm>
            <a:off x="3009364" y="6410510"/>
            <a:ext cx="5888700" cy="115500"/>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423A36"/>
              </a:buClr>
              <a:buSzPts val="500"/>
              <a:buFont typeface="Poppins Light"/>
              <a:buNone/>
            </a:pPr>
            <a:r>
              <a:rPr lang="en-US" sz="500" b="0" i="0" u="none" strike="noStrike" cap="none">
                <a:solidFill>
                  <a:srgbClr val="423A36"/>
                </a:solidFill>
                <a:latin typeface="Poppins Light"/>
                <a:ea typeface="Poppins Light"/>
                <a:cs typeface="Poppins Light"/>
                <a:sym typeface="Poppins Light"/>
              </a:rPr>
              <a:t>2</a:t>
            </a:r>
            <a:endParaRPr sz="500" b="0" i="0" u="none" strike="noStrike" cap="none">
              <a:solidFill>
                <a:srgbClr val="423A36"/>
              </a:solidFill>
              <a:latin typeface="Poppins Light"/>
              <a:ea typeface="Poppins Light"/>
              <a:cs typeface="Poppins Light"/>
              <a:sym typeface="Poppi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3402693c25c_0_153"/>
          <p:cNvPicPr preferRelativeResize="0"/>
          <p:nvPr/>
        </p:nvPicPr>
        <p:blipFill rotWithShape="1">
          <a:blip r:embed="rId3">
            <a:alphaModFix/>
          </a:blip>
          <a:srcRect/>
          <a:stretch/>
        </p:blipFill>
        <p:spPr>
          <a:xfrm>
            <a:off x="0" y="0"/>
            <a:ext cx="9144003" cy="6469553"/>
          </a:xfrm>
          <a:prstGeom prst="rect">
            <a:avLst/>
          </a:prstGeom>
          <a:noFill/>
          <a:ln>
            <a:noFill/>
          </a:ln>
        </p:spPr>
      </p:pic>
      <p:sp>
        <p:nvSpPr>
          <p:cNvPr id="117" name="Google Shape;117;g3402693c25c_0_153"/>
          <p:cNvSpPr txBox="1">
            <a:spLocks noGrp="1"/>
          </p:cNvSpPr>
          <p:nvPr>
            <p:ph type="ctrTitle"/>
          </p:nvPr>
        </p:nvSpPr>
        <p:spPr>
          <a:xfrm>
            <a:off x="1882525" y="1997766"/>
            <a:ext cx="5519700" cy="1776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a:highlight>
                  <a:schemeClr val="lt1"/>
                </a:highlight>
              </a:rPr>
              <a:t>Thinking About Our Language: </a:t>
            </a:r>
            <a:endParaRPr>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pic>
        <p:nvPicPr>
          <p:cNvPr id="122" name="Google Shape;122;p30" descr="Hedge maze"/>
          <p:cNvPicPr preferRelativeResize="0"/>
          <p:nvPr/>
        </p:nvPicPr>
        <p:blipFill rotWithShape="1">
          <a:blip r:embed="rId3">
            <a:alphaModFix/>
          </a:blip>
          <a:srcRect l="11153" r="179"/>
          <a:stretch/>
        </p:blipFill>
        <p:spPr>
          <a:xfrm>
            <a:off x="20" y="10"/>
            <a:ext cx="9143980" cy="6857990"/>
          </a:xfrm>
          <a:prstGeom prst="rect">
            <a:avLst/>
          </a:prstGeom>
          <a:noFill/>
          <a:ln>
            <a:noFill/>
          </a:ln>
        </p:spPr>
      </p:pic>
      <p:sp>
        <p:nvSpPr>
          <p:cNvPr id="123" name="Google Shape;123;p30"/>
          <p:cNvSpPr>
            <a:spLocks noGrp="1"/>
          </p:cNvSpPr>
          <p:nvPr>
            <p:ph type="title"/>
          </p:nvPr>
        </p:nvSpPr>
        <p:spPr>
          <a:xfrm>
            <a:off x="480060" y="640080"/>
            <a:ext cx="2064265" cy="2709275"/>
          </a:xfrm>
          <a:prstGeom prst="ellipse">
            <a:avLst/>
          </a:prstGeom>
          <a:solidFill>
            <a:srgbClr val="FFFFFF"/>
          </a:solidFill>
          <a:ln w="174625" cap="flat" cmpd="thinThick">
            <a:solidFill>
              <a:srgbClr val="FFFFFF"/>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200">
                <a:solidFill>
                  <a:srgbClr val="262626"/>
                </a:solidFill>
                <a:latin typeface="Arial"/>
                <a:ea typeface="Arial"/>
                <a:cs typeface="Arial"/>
                <a:sym typeface="Arial"/>
              </a:rPr>
              <a:t>Why are we 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31"/>
          <p:cNvSpPr/>
          <p:nvPr/>
        </p:nvSpPr>
        <p:spPr>
          <a:xfrm>
            <a:off x="0" y="0"/>
            <a:ext cx="9144000" cy="6858000"/>
          </a:xfrm>
          <a:prstGeom prst="rect">
            <a:avLst/>
          </a:prstGeom>
          <a:solidFill>
            <a:srgbClr val="585B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0" name="Google Shape;130;p31"/>
          <p:cNvSpPr/>
          <p:nvPr/>
        </p:nvSpPr>
        <p:spPr>
          <a:xfrm>
            <a:off x="357759" y="480060"/>
            <a:ext cx="8428482"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1" name="Google Shape;131;p31" descr="Guttmacher Institute on X: &quot;Today, we mark what would have been #Roe's 52nd  anniversary. 12 US states now have total abortion bans in effect, and many  others are enforcing severe restrictions that"/>
          <p:cNvPicPr preferRelativeResize="0"/>
          <p:nvPr/>
        </p:nvPicPr>
        <p:blipFill rotWithShape="1">
          <a:blip r:embed="rId3">
            <a:alphaModFix/>
          </a:blip>
          <a:srcRect/>
          <a:stretch/>
        </p:blipFill>
        <p:spPr>
          <a:xfrm>
            <a:off x="1786466" y="643467"/>
            <a:ext cx="5571066" cy="55710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2"/>
          <p:cNvSpPr/>
          <p:nvPr/>
        </p:nvSpPr>
        <p:spPr>
          <a:xfrm>
            <a:off x="2286"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7" name="Google Shape;137;p2" descr="A highway with a snow-capped mountain view ahead"/>
          <p:cNvPicPr preferRelativeResize="0"/>
          <p:nvPr/>
        </p:nvPicPr>
        <p:blipFill rotWithShape="1">
          <a:blip r:embed="rId3">
            <a:alphaModFix/>
          </a:blip>
          <a:srcRect l="721" r="7808" b="1"/>
          <a:stretch/>
        </p:blipFill>
        <p:spPr>
          <a:xfrm>
            <a:off x="1891767" y="10"/>
            <a:ext cx="7252231" cy="6857990"/>
          </a:xfrm>
          <a:prstGeom prst="rect">
            <a:avLst/>
          </a:prstGeom>
          <a:noFill/>
          <a:ln>
            <a:noFill/>
          </a:ln>
        </p:spPr>
      </p:pic>
      <p:sp>
        <p:nvSpPr>
          <p:cNvPr id="138" name="Google Shape;138;p2"/>
          <p:cNvSpPr/>
          <p:nvPr/>
        </p:nvSpPr>
        <p:spPr>
          <a:xfrm>
            <a:off x="0" y="0"/>
            <a:ext cx="5542696"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 name="Google Shape;139;p2"/>
          <p:cNvSpPr txBox="1">
            <a:spLocks noGrp="1"/>
          </p:cNvSpPr>
          <p:nvPr>
            <p:ph type="title"/>
          </p:nvPr>
        </p:nvSpPr>
        <p:spPr>
          <a:xfrm>
            <a:off x="628650" y="365125"/>
            <a:ext cx="2866641" cy="189991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500"/>
              <a:t>Session</a:t>
            </a:r>
            <a:br>
              <a:rPr lang="en-US" sz="3500"/>
            </a:br>
            <a:r>
              <a:rPr lang="en-US" sz="3500"/>
              <a:t>Roadmap</a:t>
            </a:r>
            <a:endParaRPr/>
          </a:p>
        </p:txBody>
      </p:sp>
      <p:sp>
        <p:nvSpPr>
          <p:cNvPr id="140" name="Google Shape;140;p2"/>
          <p:cNvSpPr txBox="1">
            <a:spLocks noGrp="1"/>
          </p:cNvSpPr>
          <p:nvPr>
            <p:ph type="body" idx="1"/>
          </p:nvPr>
        </p:nvSpPr>
        <p:spPr>
          <a:xfrm>
            <a:off x="628650" y="2434201"/>
            <a:ext cx="3170464" cy="3742762"/>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3200"/>
              <a:buChar char="•"/>
            </a:pPr>
            <a:r>
              <a:rPr lang="en-US" sz="2400"/>
              <a:t>Overview of manual uterine aspiration steps</a:t>
            </a:r>
            <a:endParaRPr/>
          </a:p>
          <a:p>
            <a:pPr marL="285750" lvl="0" indent="-285750" algn="l" rtl="0">
              <a:lnSpc>
                <a:spcPct val="100000"/>
              </a:lnSpc>
              <a:spcBef>
                <a:spcPts val="0"/>
              </a:spcBef>
              <a:spcAft>
                <a:spcPts val="0"/>
              </a:spcAft>
              <a:buSzPts val="3200"/>
              <a:buChar char="•"/>
            </a:pPr>
            <a:r>
              <a:rPr lang="en-US" sz="2400"/>
              <a:t>Papaya model &amp; tray set-up</a:t>
            </a:r>
            <a:endParaRPr/>
          </a:p>
          <a:p>
            <a:pPr marL="342900" lvl="0" indent="-342900" algn="l" rtl="0">
              <a:lnSpc>
                <a:spcPct val="100000"/>
              </a:lnSpc>
              <a:spcBef>
                <a:spcPts val="640"/>
              </a:spcBef>
              <a:spcAft>
                <a:spcPts val="0"/>
              </a:spcAft>
              <a:buClr>
                <a:schemeClr val="dk1"/>
              </a:buClr>
              <a:buSzPts val="3200"/>
              <a:buChar char="•"/>
            </a:pPr>
            <a:r>
              <a:rPr lang="en-US" sz="2400"/>
              <a:t>Video</a:t>
            </a:r>
            <a:endParaRPr/>
          </a:p>
          <a:p>
            <a:pPr marL="342900" lvl="0" indent="-342900" algn="l" rtl="0">
              <a:lnSpc>
                <a:spcPct val="100000"/>
              </a:lnSpc>
              <a:spcBef>
                <a:spcPts val="640"/>
              </a:spcBef>
              <a:spcAft>
                <a:spcPts val="0"/>
              </a:spcAft>
              <a:buClr>
                <a:schemeClr val="dk1"/>
              </a:buClr>
              <a:buSzPts val="3200"/>
              <a:buChar char="•"/>
            </a:pPr>
            <a:r>
              <a:rPr lang="en-US" sz="2400"/>
              <a:t>Hands-on practice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3"/>
          <p:cNvSpPr/>
          <p:nvPr/>
        </p:nvSpPr>
        <p:spPr>
          <a:xfrm>
            <a:off x="0" y="0"/>
            <a:ext cx="381990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7" name="Google Shape;147;p3"/>
          <p:cNvSpPr txBox="1">
            <a:spLocks noGrp="1"/>
          </p:cNvSpPr>
          <p:nvPr>
            <p:ph type="title"/>
          </p:nvPr>
        </p:nvSpPr>
        <p:spPr>
          <a:xfrm>
            <a:off x="393555" y="620392"/>
            <a:ext cx="2856201" cy="550468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800">
                <a:solidFill>
                  <a:schemeClr val="lt1"/>
                </a:solidFill>
              </a:rPr>
              <a:t>Uterine Aspiration</a:t>
            </a:r>
            <a:endParaRPr/>
          </a:p>
        </p:txBody>
      </p:sp>
      <p:grpSp>
        <p:nvGrpSpPr>
          <p:cNvPr id="148" name="Google Shape;148;p3"/>
          <p:cNvGrpSpPr/>
          <p:nvPr/>
        </p:nvGrpSpPr>
        <p:grpSpPr>
          <a:xfrm>
            <a:off x="4101291" y="1730685"/>
            <a:ext cx="4697730" cy="3284099"/>
            <a:chOff x="0" y="1110293"/>
            <a:chExt cx="4697730" cy="3284099"/>
          </a:xfrm>
        </p:grpSpPr>
        <p:sp>
          <p:nvSpPr>
            <p:cNvPr id="149" name="Google Shape;149;p3"/>
            <p:cNvSpPr/>
            <p:nvPr/>
          </p:nvSpPr>
          <p:spPr>
            <a:xfrm>
              <a:off x="0" y="1110293"/>
              <a:ext cx="4697730" cy="1583009"/>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
            <p:cNvSpPr txBox="1"/>
            <p:nvPr/>
          </p:nvSpPr>
          <p:spPr>
            <a:xfrm>
              <a:off x="77276" y="1187569"/>
              <a:ext cx="4543178" cy="1428457"/>
            </a:xfrm>
            <a:prstGeom prst="rect">
              <a:avLst/>
            </a:prstGeom>
            <a:noFill/>
            <a:ln>
              <a:noFill/>
            </a:ln>
          </p:spPr>
          <p:txBody>
            <a:bodyPr spcFirstLastPara="1" wrap="square" lIns="156200" tIns="156200" rIns="156200" bIns="156200" anchor="ctr" anchorCtr="0">
              <a:noAutofit/>
            </a:bodyPr>
            <a:lstStyle/>
            <a:p>
              <a:pPr marL="0" marR="0" lvl="0" indent="0" algn="l" rtl="0">
                <a:lnSpc>
                  <a:spcPct val="90000"/>
                </a:lnSpc>
                <a:spcBef>
                  <a:spcPts val="0"/>
                </a:spcBef>
                <a:spcAft>
                  <a:spcPts val="0"/>
                </a:spcAft>
                <a:buClr>
                  <a:srgbClr val="000000"/>
                </a:buClr>
                <a:buSzPts val="4100"/>
                <a:buFont typeface="Arial"/>
                <a:buNone/>
              </a:pPr>
              <a:r>
                <a:rPr lang="en-US" sz="4100" b="0" i="0" u="none" strike="noStrike" cap="none">
                  <a:solidFill>
                    <a:schemeClr val="lt1"/>
                  </a:solidFill>
                  <a:latin typeface="Arial"/>
                  <a:ea typeface="Arial"/>
                  <a:cs typeface="Arial"/>
                  <a:sym typeface="Arial"/>
                </a:rPr>
                <a:t>What are some indications?</a:t>
              </a:r>
              <a:endParaRPr sz="1400" b="0" i="0" u="none" strike="noStrike" cap="none">
                <a:solidFill>
                  <a:srgbClr val="000000"/>
                </a:solidFill>
                <a:latin typeface="Arial"/>
                <a:ea typeface="Arial"/>
                <a:cs typeface="Arial"/>
                <a:sym typeface="Arial"/>
              </a:endParaRPr>
            </a:p>
          </p:txBody>
        </p:sp>
        <p:sp>
          <p:nvSpPr>
            <p:cNvPr id="151" name="Google Shape;151;p3"/>
            <p:cNvSpPr/>
            <p:nvPr/>
          </p:nvSpPr>
          <p:spPr>
            <a:xfrm>
              <a:off x="0" y="2811383"/>
              <a:ext cx="4697730" cy="1583009"/>
            </a:xfrm>
            <a:prstGeom prst="roundRect">
              <a:avLst>
                <a:gd name="adj" fmla="val 16667"/>
              </a:avLst>
            </a:prstGeom>
            <a:solidFill>
              <a:srgbClr val="F694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3"/>
            <p:cNvSpPr txBox="1"/>
            <p:nvPr/>
          </p:nvSpPr>
          <p:spPr>
            <a:xfrm>
              <a:off x="77276" y="2888659"/>
              <a:ext cx="4543178" cy="1428457"/>
            </a:xfrm>
            <a:prstGeom prst="rect">
              <a:avLst/>
            </a:prstGeom>
            <a:noFill/>
            <a:ln>
              <a:noFill/>
            </a:ln>
          </p:spPr>
          <p:txBody>
            <a:bodyPr spcFirstLastPara="1" wrap="square" lIns="156200" tIns="156200" rIns="156200" bIns="156200" anchor="ctr" anchorCtr="0">
              <a:noAutofit/>
            </a:bodyPr>
            <a:lstStyle/>
            <a:p>
              <a:pPr marL="0" marR="0" lvl="0" indent="0" algn="l" rtl="0">
                <a:lnSpc>
                  <a:spcPct val="90000"/>
                </a:lnSpc>
                <a:spcBef>
                  <a:spcPts val="0"/>
                </a:spcBef>
                <a:spcAft>
                  <a:spcPts val="0"/>
                </a:spcAft>
                <a:buClr>
                  <a:srgbClr val="000000"/>
                </a:buClr>
                <a:buSzPts val="4100"/>
                <a:buFont typeface="Arial"/>
                <a:buNone/>
              </a:pPr>
              <a:r>
                <a:rPr lang="en-US" sz="4100" b="0" i="0" u="none" strike="noStrike" cap="none">
                  <a:solidFill>
                    <a:schemeClr val="lt1"/>
                  </a:solidFill>
                  <a:latin typeface="Arial"/>
                  <a:ea typeface="Arial"/>
                  <a:cs typeface="Arial"/>
                  <a:sym typeface="Arial"/>
                </a:rPr>
                <a:t>What are some contraindications?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32"/>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9" name="Google Shape;159;p32"/>
          <p:cNvSpPr/>
          <p:nvPr/>
        </p:nvSpPr>
        <p:spPr>
          <a:xfrm rot="-5400000" flipH="1">
            <a:off x="1142713" y="-1142284"/>
            <a:ext cx="6858000" cy="9143425"/>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 name="Google Shape;160;p32"/>
          <p:cNvSpPr/>
          <p:nvPr/>
        </p:nvSpPr>
        <p:spPr>
          <a:xfrm rot="10800000" flipH="1">
            <a:off x="-1733" y="0"/>
            <a:ext cx="6803134" cy="6857572"/>
          </a:xfrm>
          <a:prstGeom prst="rect">
            <a:avLst/>
          </a:prstGeom>
          <a:gradFill>
            <a:gsLst>
              <a:gs pos="0">
                <a:srgbClr val="000000">
                  <a:alpha val="51372"/>
                </a:srgbClr>
              </a:gs>
              <a:gs pos="8000">
                <a:srgbClr val="000000">
                  <a:alpha val="51372"/>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1" name="Google Shape;161;p32"/>
          <p:cNvSpPr/>
          <p:nvPr/>
        </p:nvSpPr>
        <p:spPr>
          <a:xfrm rot="-5400000" flipH="1">
            <a:off x="2125298" y="-161647"/>
            <a:ext cx="4894564" cy="9145160"/>
          </a:xfrm>
          <a:prstGeom prst="rect">
            <a:avLst/>
          </a:prstGeom>
          <a:gradFill>
            <a:gsLst>
              <a:gs pos="0">
                <a:srgbClr val="92CCDC">
                  <a:alpha val="0"/>
                </a:srgbClr>
              </a:gs>
              <a:gs pos="100000">
                <a:srgbClr val="000000">
                  <a:alpha val="45490"/>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2" name="Google Shape;162;p32"/>
          <p:cNvPicPr preferRelativeResize="0"/>
          <p:nvPr/>
        </p:nvPicPr>
        <p:blipFill rotWithShape="1">
          <a:blip r:embed="rId3">
            <a:alphaModFix/>
          </a:blip>
          <a:srcRect/>
          <a:stretch/>
        </p:blipFill>
        <p:spPr>
          <a:xfrm>
            <a:off x="0" y="1424459"/>
            <a:ext cx="9144000" cy="400908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1000</Words>
  <Application>Microsoft Office PowerPoint</Application>
  <PresentationFormat>On-screen Show (4:3)</PresentationFormat>
  <Paragraphs>149</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Poppins ExtraBold</vt:lpstr>
      <vt:lpstr>Poppins Light</vt:lpstr>
      <vt:lpstr>Roboto</vt:lpstr>
      <vt:lpstr>Poppins SemiBold</vt:lpstr>
      <vt:lpstr>Calibri</vt:lpstr>
      <vt:lpstr>Helvetica Neue</vt:lpstr>
      <vt:lpstr>Office Theme</vt:lpstr>
      <vt:lpstr>Uterine Aspiration:  Workshop</vt:lpstr>
      <vt:lpstr> 4/7/25: Disclaimer:   Hi all - thank you so much for coming to this workshop. These slides have some links for you to explore.  Please reach out anytime with questions!  As you review the slides please keep in mind that this care is for all people– -  I imagine many of you have had lectures on gynecology before that used incredibly gendered language (for example the video at the end of this talk). Sometimes speakers will acknowledge the importance of gender diversity but then proceed to only talk about “women”.   I encourage you all if you haven't already to practice used more gender inclusive language in your clinical care, with your friends and family and in your own teaching. Think about how we can make our clinical spaces feel safer for everyone in our communities.   I also  encourage you all to provide feedback to your trainers, professors, attendings  because this is how we grow. And If anyone has feedback for me on how to make this presentation more inclusive, accurate, or helpful – please reach out to me or submit anonymously.   </vt:lpstr>
      <vt:lpstr>PowerPoint Presentation</vt:lpstr>
      <vt:lpstr>Thinking About Our Language: </vt:lpstr>
      <vt:lpstr>Why are we here?</vt:lpstr>
      <vt:lpstr>PowerPoint Presentation</vt:lpstr>
      <vt:lpstr>Session Roadmap</vt:lpstr>
      <vt:lpstr>Uterine Aspiration</vt:lpstr>
      <vt:lpstr>PowerPoint Presentation</vt:lpstr>
      <vt:lpstr>Uterine Aspiration: Major Steps</vt:lpstr>
      <vt:lpstr>Pre-procedure prep</vt:lpstr>
      <vt:lpstr>Pre-procedure prep</vt:lpstr>
      <vt:lpstr>Bimanual Exam</vt:lpstr>
      <vt:lpstr>Why does this matter?</vt:lpstr>
      <vt:lpstr>Why does this matter?</vt:lpstr>
      <vt:lpstr>Visualize Cervix &amp; Place Tenaculum</vt:lpstr>
      <vt:lpstr>Paracervical Block</vt:lpstr>
      <vt:lpstr>Cervical Dilation &amp; Aspiration</vt:lpstr>
      <vt:lpstr>Demonstration Videos</vt:lpstr>
      <vt:lpstr>Tissue Evaluation</vt:lpstr>
      <vt:lpstr>PowerPoint Presentation</vt:lpstr>
      <vt:lpstr>Questions?</vt:lpstr>
      <vt:lpstr>Let’s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Grace Shih</dc:creator>
  <cp:lastModifiedBy>Alisse Cassell</cp:lastModifiedBy>
  <cp:revision>1</cp:revision>
  <dcterms:created xsi:type="dcterms:W3CDTF">2013-10-08T17:47:28Z</dcterms:created>
  <dcterms:modified xsi:type="dcterms:W3CDTF">2025-07-28T20:05:11Z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0x010100E5B7484ADA548045BD2FAE6F13381A52</vt:lpwstr>
  </property>
</Properties>
</file>