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4" r:id="rId1"/>
  </p:sldMasterIdLst>
  <p:notesMasterIdLst>
    <p:notesMasterId r:id="rId47"/>
  </p:notesMasterIdLst>
  <p:handoutMasterIdLst>
    <p:handoutMasterId r:id="rId48"/>
  </p:handoutMasterIdLst>
  <p:sldIdLst>
    <p:sldId id="257" r:id="rId2"/>
    <p:sldId id="330" r:id="rId3"/>
    <p:sldId id="291" r:id="rId4"/>
    <p:sldId id="259" r:id="rId5"/>
    <p:sldId id="320" r:id="rId6"/>
    <p:sldId id="321" r:id="rId7"/>
    <p:sldId id="335" r:id="rId8"/>
    <p:sldId id="296" r:id="rId9"/>
    <p:sldId id="301" r:id="rId10"/>
    <p:sldId id="331" r:id="rId11"/>
    <p:sldId id="260" r:id="rId12"/>
    <p:sldId id="337" r:id="rId13"/>
    <p:sldId id="353" r:id="rId14"/>
    <p:sldId id="338" r:id="rId15"/>
    <p:sldId id="310" r:id="rId16"/>
    <p:sldId id="328" r:id="rId17"/>
    <p:sldId id="261" r:id="rId18"/>
    <p:sldId id="325" r:id="rId19"/>
    <p:sldId id="326" r:id="rId20"/>
    <p:sldId id="314" r:id="rId21"/>
    <p:sldId id="262" r:id="rId22"/>
    <p:sldId id="316" r:id="rId23"/>
    <p:sldId id="351" r:id="rId24"/>
    <p:sldId id="273" r:id="rId25"/>
    <p:sldId id="312" r:id="rId26"/>
    <p:sldId id="322" r:id="rId27"/>
    <p:sldId id="334" r:id="rId28"/>
    <p:sldId id="341" r:id="rId29"/>
    <p:sldId id="285" r:id="rId30"/>
    <p:sldId id="298" r:id="rId31"/>
    <p:sldId id="302" r:id="rId32"/>
    <p:sldId id="263" r:id="rId33"/>
    <p:sldId id="339" r:id="rId34"/>
    <p:sldId id="270" r:id="rId35"/>
    <p:sldId id="276" r:id="rId36"/>
    <p:sldId id="348" r:id="rId37"/>
    <p:sldId id="347" r:id="rId38"/>
    <p:sldId id="313" r:id="rId39"/>
    <p:sldId id="345" r:id="rId40"/>
    <p:sldId id="346" r:id="rId41"/>
    <p:sldId id="350" r:id="rId42"/>
    <p:sldId id="342" r:id="rId43"/>
    <p:sldId id="294" r:id="rId44"/>
    <p:sldId id="349" r:id="rId45"/>
    <p:sldId id="271" r:id="rId4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6D9440-2488-8240-B3EE-57034AFADDEC}">
          <p14:sldIdLst>
            <p14:sldId id="257"/>
            <p14:sldId id="330"/>
            <p14:sldId id="291"/>
            <p14:sldId id="259"/>
            <p14:sldId id="320"/>
            <p14:sldId id="321"/>
            <p14:sldId id="335"/>
            <p14:sldId id="296"/>
            <p14:sldId id="301"/>
            <p14:sldId id="331"/>
            <p14:sldId id="260"/>
            <p14:sldId id="337"/>
            <p14:sldId id="353"/>
            <p14:sldId id="338"/>
            <p14:sldId id="310"/>
            <p14:sldId id="328"/>
            <p14:sldId id="261"/>
            <p14:sldId id="325"/>
            <p14:sldId id="326"/>
            <p14:sldId id="314"/>
            <p14:sldId id="262"/>
            <p14:sldId id="316"/>
            <p14:sldId id="351"/>
            <p14:sldId id="273"/>
            <p14:sldId id="312"/>
            <p14:sldId id="322"/>
            <p14:sldId id="334"/>
            <p14:sldId id="341"/>
            <p14:sldId id="285"/>
            <p14:sldId id="298"/>
            <p14:sldId id="302"/>
            <p14:sldId id="263"/>
            <p14:sldId id="339"/>
            <p14:sldId id="270"/>
            <p14:sldId id="276"/>
            <p14:sldId id="348"/>
            <p14:sldId id="347"/>
            <p14:sldId id="313"/>
            <p14:sldId id="345"/>
            <p14:sldId id="346"/>
            <p14:sldId id="350"/>
            <p14:sldId id="342"/>
            <p14:sldId id="294"/>
            <p14:sldId id="349"/>
            <p14:sldId id="271"/>
          </p14:sldIdLst>
        </p14:section>
        <p14:section name="Untitled Section" id="{C15C669C-5437-E648-96D8-BBB6A0889CD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1323">
          <p15:clr>
            <a:srgbClr val="A4A3A4"/>
          </p15:clr>
        </p15:guide>
        <p15:guide id="4" pos="3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8B6"/>
    <a:srgbClr val="8E0C0C"/>
    <a:srgbClr val="39205B"/>
    <a:srgbClr val="BD582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21" autoAdjust="0"/>
    <p:restoredTop sz="93355" autoAdjust="0"/>
  </p:normalViewPr>
  <p:slideViewPr>
    <p:cSldViewPr snapToGrid="0" snapToObjects="1">
      <p:cViewPr varScale="1">
        <p:scale>
          <a:sx n="99" d="100"/>
          <a:sy n="99" d="100"/>
        </p:scale>
        <p:origin x="1632" y="176"/>
      </p:cViewPr>
      <p:guideLst>
        <p:guide orient="horz" pos="2160"/>
        <p:guide pos="2880"/>
        <p:guide orient="horz" pos="1323"/>
        <p:guide pos="328"/>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621EDE-EBF9-0C44-A2DA-C209CE86D488}"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207C49EF-2E40-6048-ADC5-84904D201FD4}">
      <dgm:prSet phldrT="[Text]" custT="1"/>
      <dgm:spPr>
        <a:solidFill>
          <a:schemeClr val="bg2">
            <a:lumMod val="75000"/>
          </a:schemeClr>
        </a:solidFill>
      </dgm:spPr>
      <dgm:t>
        <a:bodyPr/>
        <a:lstStyle/>
        <a:p>
          <a:pPr algn="l"/>
          <a:r>
            <a:rPr lang="en-US" sz="2000" dirty="0">
              <a:solidFill>
                <a:schemeClr val="bg1"/>
              </a:solidFill>
              <a:latin typeface="Helvetica"/>
              <a:cs typeface="Helvetica"/>
            </a:rPr>
            <a:t>Site Director collects feedback from preceptors about student’s performance.</a:t>
          </a:r>
        </a:p>
      </dgm:t>
    </dgm:pt>
    <dgm:pt modelId="{CF275BE2-6813-9540-9D2A-3787BB0F9E35}" type="parTrans" cxnId="{FBD81C69-72C9-1C4D-9E4F-62A7FBCBA8DE}">
      <dgm:prSet/>
      <dgm:spPr/>
      <dgm:t>
        <a:bodyPr/>
        <a:lstStyle/>
        <a:p>
          <a:endParaRPr lang="en-US"/>
        </a:p>
      </dgm:t>
    </dgm:pt>
    <dgm:pt modelId="{A959CA7F-7785-6843-810A-3F668B1A2571}" type="sibTrans" cxnId="{FBD81C69-72C9-1C4D-9E4F-62A7FBCBA8DE}">
      <dgm:prSet/>
      <dgm:spPr/>
      <dgm:t>
        <a:bodyPr/>
        <a:lstStyle/>
        <a:p>
          <a:endParaRPr lang="en-US">
            <a:ln>
              <a:solidFill>
                <a:schemeClr val="bg2">
                  <a:lumMod val="25000"/>
                </a:schemeClr>
              </a:solidFill>
            </a:ln>
          </a:endParaRPr>
        </a:p>
      </dgm:t>
    </dgm:pt>
    <dgm:pt modelId="{7E0170B3-360C-4D45-9E79-CFC10172A929}">
      <dgm:prSet custT="1"/>
      <dgm:spPr>
        <a:solidFill>
          <a:schemeClr val="bg2">
            <a:lumMod val="25000"/>
          </a:schemeClr>
        </a:solidFill>
      </dgm:spPr>
      <dgm:t>
        <a:bodyPr/>
        <a:lstStyle/>
        <a:p>
          <a:pPr algn="l"/>
          <a:r>
            <a:rPr lang="en-US" sz="2000" dirty="0">
              <a:latin typeface="Helvetica"/>
              <a:cs typeface="Helvetica"/>
            </a:rPr>
            <a:t>Final grades are assigned by Clerkship Directors at the Seattle office based on the site’s scores and final exam performance. </a:t>
          </a:r>
        </a:p>
      </dgm:t>
    </dgm:pt>
    <dgm:pt modelId="{8F81C7DE-04CD-E44C-B091-128EECA244E4}" type="parTrans" cxnId="{44F9B268-B399-4346-931D-4ED32AC29BB5}">
      <dgm:prSet/>
      <dgm:spPr/>
      <dgm:t>
        <a:bodyPr/>
        <a:lstStyle/>
        <a:p>
          <a:endParaRPr lang="en-US"/>
        </a:p>
      </dgm:t>
    </dgm:pt>
    <dgm:pt modelId="{63A1DF38-19DA-CE47-BCFB-4E41FD536F51}" type="sibTrans" cxnId="{44F9B268-B399-4346-931D-4ED32AC29BB5}">
      <dgm:prSet/>
      <dgm:spPr/>
      <dgm:t>
        <a:bodyPr/>
        <a:lstStyle/>
        <a:p>
          <a:endParaRPr lang="en-US"/>
        </a:p>
      </dgm:t>
    </dgm:pt>
    <dgm:pt modelId="{0B5A722D-0476-5546-BB13-D2A4C6C195E4}">
      <dgm:prSet custT="1"/>
      <dgm:spPr>
        <a:solidFill>
          <a:schemeClr val="bg2">
            <a:lumMod val="50000"/>
          </a:schemeClr>
        </a:solidFill>
      </dgm:spPr>
      <dgm:t>
        <a:bodyPr/>
        <a:lstStyle/>
        <a:p>
          <a:pPr algn="l"/>
          <a:r>
            <a:rPr lang="en-US" sz="2000" dirty="0">
              <a:latin typeface="Helvetica"/>
              <a:cs typeface="Helvetica"/>
            </a:rPr>
            <a:t>Site Director incorporates feedback into preliminary grade form considering depth, length of time, and when each faculty worked with the student. </a:t>
          </a:r>
        </a:p>
      </dgm:t>
    </dgm:pt>
    <dgm:pt modelId="{9CF033B8-54B2-2A41-85BF-DFE8D6954B98}" type="parTrans" cxnId="{96F8FC4E-B85A-BF46-9327-4D8EB791A382}">
      <dgm:prSet/>
      <dgm:spPr/>
      <dgm:t>
        <a:bodyPr/>
        <a:lstStyle/>
        <a:p>
          <a:endParaRPr lang="en-US"/>
        </a:p>
      </dgm:t>
    </dgm:pt>
    <dgm:pt modelId="{207E7A7B-F46C-C44F-81DD-3C2EE70E2112}" type="sibTrans" cxnId="{96F8FC4E-B85A-BF46-9327-4D8EB791A382}">
      <dgm:prSet/>
      <dgm:spPr/>
      <dgm:t>
        <a:bodyPr/>
        <a:lstStyle/>
        <a:p>
          <a:endParaRPr lang="en-US"/>
        </a:p>
      </dgm:t>
    </dgm:pt>
    <dgm:pt modelId="{73DC2B2A-7EFA-48B1-93B8-DB8A3AB4A689}" type="pres">
      <dgm:prSet presAssocID="{B3621EDE-EBF9-0C44-A2DA-C209CE86D488}" presName="Name0" presStyleCnt="0">
        <dgm:presLayoutVars>
          <dgm:dir/>
          <dgm:animLvl val="lvl"/>
          <dgm:resizeHandles val="exact"/>
        </dgm:presLayoutVars>
      </dgm:prSet>
      <dgm:spPr/>
    </dgm:pt>
    <dgm:pt modelId="{1AFCFD3D-4A3D-4E5B-8326-5DAA4DE6C4B0}" type="pres">
      <dgm:prSet presAssocID="{7E0170B3-360C-4D45-9E79-CFC10172A929}" presName="boxAndChildren" presStyleCnt="0"/>
      <dgm:spPr/>
    </dgm:pt>
    <dgm:pt modelId="{B7BAA3AF-BD9B-4511-ACB8-C5BDD584730C}" type="pres">
      <dgm:prSet presAssocID="{7E0170B3-360C-4D45-9E79-CFC10172A929}" presName="parentTextBox" presStyleLbl="node1" presStyleIdx="0" presStyleCnt="3"/>
      <dgm:spPr/>
    </dgm:pt>
    <dgm:pt modelId="{856CAA0E-7EDE-41F9-A065-E50D09082556}" type="pres">
      <dgm:prSet presAssocID="{207E7A7B-F46C-C44F-81DD-3C2EE70E2112}" presName="sp" presStyleCnt="0"/>
      <dgm:spPr/>
    </dgm:pt>
    <dgm:pt modelId="{AB5FD0C6-7468-4F19-B891-78301F29B1C1}" type="pres">
      <dgm:prSet presAssocID="{0B5A722D-0476-5546-BB13-D2A4C6C195E4}" presName="arrowAndChildren" presStyleCnt="0"/>
      <dgm:spPr/>
    </dgm:pt>
    <dgm:pt modelId="{D472E0C1-2300-4322-A56E-B4E1AFB6B756}" type="pres">
      <dgm:prSet presAssocID="{0B5A722D-0476-5546-BB13-D2A4C6C195E4}" presName="parentTextArrow" presStyleLbl="node1" presStyleIdx="1" presStyleCnt="3"/>
      <dgm:spPr/>
    </dgm:pt>
    <dgm:pt modelId="{95C42C0C-1401-4F0B-9320-CC96CF7FE9E0}" type="pres">
      <dgm:prSet presAssocID="{A959CA7F-7785-6843-810A-3F668B1A2571}" presName="sp" presStyleCnt="0"/>
      <dgm:spPr/>
    </dgm:pt>
    <dgm:pt modelId="{6EAC4EE3-715F-4DDE-99C9-6DE8F80E2006}" type="pres">
      <dgm:prSet presAssocID="{207C49EF-2E40-6048-ADC5-84904D201FD4}" presName="arrowAndChildren" presStyleCnt="0"/>
      <dgm:spPr/>
    </dgm:pt>
    <dgm:pt modelId="{3644C124-EA8A-4F62-8319-76874743FE53}" type="pres">
      <dgm:prSet presAssocID="{207C49EF-2E40-6048-ADC5-84904D201FD4}" presName="parentTextArrow" presStyleLbl="node1" presStyleIdx="2" presStyleCnt="3"/>
      <dgm:spPr/>
    </dgm:pt>
  </dgm:ptLst>
  <dgm:cxnLst>
    <dgm:cxn modelId="{96F8FC4E-B85A-BF46-9327-4D8EB791A382}" srcId="{B3621EDE-EBF9-0C44-A2DA-C209CE86D488}" destId="{0B5A722D-0476-5546-BB13-D2A4C6C195E4}" srcOrd="1" destOrd="0" parTransId="{9CF033B8-54B2-2A41-85BF-DFE8D6954B98}" sibTransId="{207E7A7B-F46C-C44F-81DD-3C2EE70E2112}"/>
    <dgm:cxn modelId="{44F9B268-B399-4346-931D-4ED32AC29BB5}" srcId="{B3621EDE-EBF9-0C44-A2DA-C209CE86D488}" destId="{7E0170B3-360C-4D45-9E79-CFC10172A929}" srcOrd="2" destOrd="0" parTransId="{8F81C7DE-04CD-E44C-B091-128EECA244E4}" sibTransId="{63A1DF38-19DA-CE47-BCFB-4E41FD536F51}"/>
    <dgm:cxn modelId="{FBD81C69-72C9-1C4D-9E4F-62A7FBCBA8DE}" srcId="{B3621EDE-EBF9-0C44-A2DA-C209CE86D488}" destId="{207C49EF-2E40-6048-ADC5-84904D201FD4}" srcOrd="0" destOrd="0" parTransId="{CF275BE2-6813-9540-9D2A-3787BB0F9E35}" sibTransId="{A959CA7F-7785-6843-810A-3F668B1A2571}"/>
    <dgm:cxn modelId="{7972C1C6-DBC2-4502-88BE-083078BFD325}" type="presOf" srcId="{0B5A722D-0476-5546-BB13-D2A4C6C195E4}" destId="{D472E0C1-2300-4322-A56E-B4E1AFB6B756}" srcOrd="0" destOrd="0" presId="urn:microsoft.com/office/officeart/2005/8/layout/process4"/>
    <dgm:cxn modelId="{755C59E3-53EF-418A-8722-007653213CAC}" type="presOf" srcId="{207C49EF-2E40-6048-ADC5-84904D201FD4}" destId="{3644C124-EA8A-4F62-8319-76874743FE53}" srcOrd="0" destOrd="0" presId="urn:microsoft.com/office/officeart/2005/8/layout/process4"/>
    <dgm:cxn modelId="{FEADAEEC-48CD-4CEC-9035-2A9D37482C86}" type="presOf" srcId="{B3621EDE-EBF9-0C44-A2DA-C209CE86D488}" destId="{73DC2B2A-7EFA-48B1-93B8-DB8A3AB4A689}" srcOrd="0" destOrd="0" presId="urn:microsoft.com/office/officeart/2005/8/layout/process4"/>
    <dgm:cxn modelId="{D06407F1-CBD1-4784-92AF-636D8604200E}" type="presOf" srcId="{7E0170B3-360C-4D45-9E79-CFC10172A929}" destId="{B7BAA3AF-BD9B-4511-ACB8-C5BDD584730C}" srcOrd="0" destOrd="0" presId="urn:microsoft.com/office/officeart/2005/8/layout/process4"/>
    <dgm:cxn modelId="{DBF41361-3086-425C-92A7-0ABCA2420358}" type="presParOf" srcId="{73DC2B2A-7EFA-48B1-93B8-DB8A3AB4A689}" destId="{1AFCFD3D-4A3D-4E5B-8326-5DAA4DE6C4B0}" srcOrd="0" destOrd="0" presId="urn:microsoft.com/office/officeart/2005/8/layout/process4"/>
    <dgm:cxn modelId="{565B8E00-D9F5-4B3B-B6D2-1C371ADA9770}" type="presParOf" srcId="{1AFCFD3D-4A3D-4E5B-8326-5DAA4DE6C4B0}" destId="{B7BAA3AF-BD9B-4511-ACB8-C5BDD584730C}" srcOrd="0" destOrd="0" presId="urn:microsoft.com/office/officeart/2005/8/layout/process4"/>
    <dgm:cxn modelId="{7C7206CD-2099-4BFB-90D9-8EF6F213282E}" type="presParOf" srcId="{73DC2B2A-7EFA-48B1-93B8-DB8A3AB4A689}" destId="{856CAA0E-7EDE-41F9-A065-E50D09082556}" srcOrd="1" destOrd="0" presId="urn:microsoft.com/office/officeart/2005/8/layout/process4"/>
    <dgm:cxn modelId="{D90A4593-E34A-4EE1-BA7A-D0EF25460E68}" type="presParOf" srcId="{73DC2B2A-7EFA-48B1-93B8-DB8A3AB4A689}" destId="{AB5FD0C6-7468-4F19-B891-78301F29B1C1}" srcOrd="2" destOrd="0" presId="urn:microsoft.com/office/officeart/2005/8/layout/process4"/>
    <dgm:cxn modelId="{93FA5CA4-E31C-4675-9349-579F96CE8CFF}" type="presParOf" srcId="{AB5FD0C6-7468-4F19-B891-78301F29B1C1}" destId="{D472E0C1-2300-4322-A56E-B4E1AFB6B756}" srcOrd="0" destOrd="0" presId="urn:microsoft.com/office/officeart/2005/8/layout/process4"/>
    <dgm:cxn modelId="{EA7B2710-AAF4-42DF-BEB9-07B920600A80}" type="presParOf" srcId="{73DC2B2A-7EFA-48B1-93B8-DB8A3AB4A689}" destId="{95C42C0C-1401-4F0B-9320-CC96CF7FE9E0}" srcOrd="3" destOrd="0" presId="urn:microsoft.com/office/officeart/2005/8/layout/process4"/>
    <dgm:cxn modelId="{525FBCD6-DD87-4ED9-BF63-BA8AED6F0EE9}" type="presParOf" srcId="{73DC2B2A-7EFA-48B1-93B8-DB8A3AB4A689}" destId="{6EAC4EE3-715F-4DDE-99C9-6DE8F80E2006}" srcOrd="4" destOrd="0" presId="urn:microsoft.com/office/officeart/2005/8/layout/process4"/>
    <dgm:cxn modelId="{8FCDB4B1-64C6-482A-BD3D-93AC988ABE6F}" type="presParOf" srcId="{6EAC4EE3-715F-4DDE-99C9-6DE8F80E2006}" destId="{3644C124-EA8A-4F62-8319-76874743FE5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AA3AF-BD9B-4511-ACB8-C5BDD584730C}">
      <dsp:nvSpPr>
        <dsp:cNvPr id="0" name=""/>
        <dsp:cNvSpPr/>
      </dsp:nvSpPr>
      <dsp:spPr>
        <a:xfrm>
          <a:off x="0" y="2931894"/>
          <a:ext cx="7073660" cy="962313"/>
        </a:xfrm>
        <a:prstGeom prst="rect">
          <a:avLst/>
        </a:prstGeom>
        <a:solidFill>
          <a:schemeClr val="bg2">
            <a:lumMod val="25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Helvetica"/>
              <a:cs typeface="Helvetica"/>
            </a:rPr>
            <a:t>Final grades are assigned by Clerkship Directors at the Seattle office based on the site’s scores and final exam performance. </a:t>
          </a:r>
        </a:p>
      </dsp:txBody>
      <dsp:txXfrm>
        <a:off x="0" y="2931894"/>
        <a:ext cx="7073660" cy="962313"/>
      </dsp:txXfrm>
    </dsp:sp>
    <dsp:sp modelId="{D472E0C1-2300-4322-A56E-B4E1AFB6B756}">
      <dsp:nvSpPr>
        <dsp:cNvPr id="0" name=""/>
        <dsp:cNvSpPr/>
      </dsp:nvSpPr>
      <dsp:spPr>
        <a:xfrm rot="10800000">
          <a:off x="0" y="1466291"/>
          <a:ext cx="7073660" cy="1480037"/>
        </a:xfrm>
        <a:prstGeom prst="upArrowCallout">
          <a:avLst/>
        </a:prstGeom>
        <a:solidFill>
          <a:schemeClr val="bg2">
            <a:lumMod val="50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Helvetica"/>
              <a:cs typeface="Helvetica"/>
            </a:rPr>
            <a:t>Site Director incorporates feedback into preliminary grade form considering depth, length of time, and when each faculty worked with the student. </a:t>
          </a:r>
        </a:p>
      </dsp:txBody>
      <dsp:txXfrm rot="10800000">
        <a:off x="0" y="1466291"/>
        <a:ext cx="7073660" cy="961684"/>
      </dsp:txXfrm>
    </dsp:sp>
    <dsp:sp modelId="{3644C124-EA8A-4F62-8319-76874743FE53}">
      <dsp:nvSpPr>
        <dsp:cNvPr id="0" name=""/>
        <dsp:cNvSpPr/>
      </dsp:nvSpPr>
      <dsp:spPr>
        <a:xfrm rot="10800000">
          <a:off x="0" y="688"/>
          <a:ext cx="7073660" cy="1480037"/>
        </a:xfrm>
        <a:prstGeom prst="upArrowCallout">
          <a:avLst/>
        </a:prstGeom>
        <a:solidFill>
          <a:schemeClr val="bg2">
            <a:lumMod val="75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Helvetica"/>
              <a:cs typeface="Helvetica"/>
            </a:rPr>
            <a:t>Site Director collects feedback from preceptors about student’s performance.</a:t>
          </a:r>
        </a:p>
      </dsp:txBody>
      <dsp:txXfrm rot="10800000">
        <a:off x="0" y="688"/>
        <a:ext cx="7073660" cy="9616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067F0EB-4CEC-A94C-8625-3EC87A9370D8}" type="datetimeFigureOut">
              <a:rPr lang="en-US" smtClean="0"/>
              <a:t>12/11/23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51AF3BE-B913-E84A-915E-35193D199416}" type="slidenum">
              <a:rPr lang="en-US" smtClean="0"/>
              <a:t>‹#›</a:t>
            </a:fld>
            <a:endParaRPr lang="en-US" dirty="0"/>
          </a:p>
        </p:txBody>
      </p:sp>
    </p:spTree>
    <p:extLst>
      <p:ext uri="{BB962C8B-B14F-4D97-AF65-F5344CB8AC3E}">
        <p14:creationId xmlns:p14="http://schemas.microsoft.com/office/powerpoint/2010/main" val="127987841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ABDB627A-264A-6447-B5CD-C1CFB05EA5FD}" type="datetimeFigureOut">
              <a:rPr lang="en-US" smtClean="0"/>
              <a:t>12/11/23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083119-D923-C44F-927B-C46442B53964}" type="slidenum">
              <a:rPr lang="en-US" smtClean="0"/>
              <a:t>‹#›</a:t>
            </a:fld>
            <a:endParaRPr lang="en-US" dirty="0"/>
          </a:p>
        </p:txBody>
      </p:sp>
    </p:spTree>
    <p:extLst>
      <p:ext uri="{BB962C8B-B14F-4D97-AF65-F5344CB8AC3E}">
        <p14:creationId xmlns:p14="http://schemas.microsoft.com/office/powerpoint/2010/main" val="1581587592"/>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a:t>
            </a:fld>
            <a:endParaRPr lang="en-US" dirty="0"/>
          </a:p>
        </p:txBody>
      </p:sp>
    </p:spTree>
    <p:extLst>
      <p:ext uri="{BB962C8B-B14F-4D97-AF65-F5344CB8AC3E}">
        <p14:creationId xmlns:p14="http://schemas.microsoft.com/office/powerpoint/2010/main" val="373557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13</a:t>
            </a:fld>
            <a:endParaRPr lang="en-US" dirty="0"/>
          </a:p>
        </p:txBody>
      </p:sp>
    </p:spTree>
    <p:extLst>
      <p:ext uri="{BB962C8B-B14F-4D97-AF65-F5344CB8AC3E}">
        <p14:creationId xmlns:p14="http://schemas.microsoft.com/office/powerpoint/2010/main" val="270283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14</a:t>
            </a:fld>
            <a:endParaRPr lang="en-US" dirty="0"/>
          </a:p>
        </p:txBody>
      </p:sp>
    </p:spTree>
    <p:extLst>
      <p:ext uri="{BB962C8B-B14F-4D97-AF65-F5344CB8AC3E}">
        <p14:creationId xmlns:p14="http://schemas.microsoft.com/office/powerpoint/2010/main" val="339163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at midclerkship review with preceptor to prepare for second half. </a:t>
            </a:r>
          </a:p>
          <a:p>
            <a:r>
              <a:rPr lang="en-US" dirty="0"/>
              <a:t>There is a long list of clinical opportunities, you only have to track the required ones on e-value. The rest are there to offer you an idea of opportunities to look for</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15</a:t>
            </a:fld>
            <a:endParaRPr lang="en-US" dirty="0"/>
          </a:p>
        </p:txBody>
      </p:sp>
    </p:spTree>
    <p:extLst>
      <p:ext uri="{BB962C8B-B14F-4D97-AF65-F5344CB8AC3E}">
        <p14:creationId xmlns:p14="http://schemas.microsoft.com/office/powerpoint/2010/main" val="4259495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these for the broader SOM </a:t>
            </a:r>
          </a:p>
        </p:txBody>
      </p:sp>
      <p:sp>
        <p:nvSpPr>
          <p:cNvPr id="4" name="Slide Number Placeholder 3"/>
          <p:cNvSpPr>
            <a:spLocks noGrp="1"/>
          </p:cNvSpPr>
          <p:nvPr>
            <p:ph type="sldNum" sz="quarter" idx="10"/>
          </p:nvPr>
        </p:nvSpPr>
        <p:spPr/>
        <p:txBody>
          <a:bodyPr/>
          <a:lstStyle/>
          <a:p>
            <a:fld id="{88083119-D923-C44F-927B-C46442B53964}" type="slidenum">
              <a:rPr lang="en-US" smtClean="0"/>
              <a:t>16</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71486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required experiences for FM; evidence-based articles. </a:t>
            </a:r>
            <a:r>
              <a:rPr lang="en-US" b="0" dirty="0"/>
              <a:t>Upper</a:t>
            </a:r>
            <a:r>
              <a:rPr lang="en-US" dirty="0"/>
              <a:t> respiratory infections; UTIs;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17</a:t>
            </a:fld>
            <a:endParaRPr lang="en-US" dirty="0"/>
          </a:p>
        </p:txBody>
      </p:sp>
    </p:spTree>
    <p:extLst>
      <p:ext uri="{BB962C8B-B14F-4D97-AF65-F5344CB8AC3E}">
        <p14:creationId xmlns:p14="http://schemas.microsoft.com/office/powerpoint/2010/main" val="118958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18</a:t>
            </a:fld>
            <a:endParaRPr lang="en-US" dirty="0"/>
          </a:p>
        </p:txBody>
      </p:sp>
    </p:spTree>
    <p:extLst>
      <p:ext uri="{BB962C8B-B14F-4D97-AF65-F5344CB8AC3E}">
        <p14:creationId xmlns:p14="http://schemas.microsoft.com/office/powerpoint/2010/main" val="1126132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19</a:t>
            </a:fld>
            <a:endParaRPr lang="en-US" dirty="0"/>
          </a:p>
        </p:txBody>
      </p:sp>
    </p:spTree>
    <p:extLst>
      <p:ext uri="{BB962C8B-B14F-4D97-AF65-F5344CB8AC3E}">
        <p14:creationId xmlns:p14="http://schemas.microsoft.com/office/powerpoint/2010/main" val="4175518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Formative feedback. Linked to A.T.</a:t>
            </a:r>
          </a:p>
        </p:txBody>
      </p:sp>
      <p:sp>
        <p:nvSpPr>
          <p:cNvPr id="4" name="Slide Number Placeholder 3"/>
          <p:cNvSpPr>
            <a:spLocks noGrp="1"/>
          </p:cNvSpPr>
          <p:nvPr>
            <p:ph type="sldNum" sz="quarter" idx="10"/>
          </p:nvPr>
        </p:nvSpPr>
        <p:spPr/>
        <p:txBody>
          <a:bodyPr/>
          <a:lstStyle/>
          <a:p>
            <a:fld id="{88083119-D923-C44F-927B-C46442B53964}" type="slidenum">
              <a:rPr lang="en-US" smtClean="0"/>
              <a:t>20</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6727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times being observed; 2 times observing preceptor </a:t>
            </a:r>
          </a:p>
        </p:txBody>
      </p:sp>
      <p:sp>
        <p:nvSpPr>
          <p:cNvPr id="4" name="Slide Number Placeholder 3"/>
          <p:cNvSpPr>
            <a:spLocks noGrp="1"/>
          </p:cNvSpPr>
          <p:nvPr>
            <p:ph type="sldNum" sz="quarter" idx="10"/>
          </p:nvPr>
        </p:nvSpPr>
        <p:spPr/>
        <p:txBody>
          <a:bodyPr/>
          <a:lstStyle/>
          <a:p>
            <a:fld id="{88083119-D923-C44F-927B-C46442B53964}" type="slidenum">
              <a:rPr lang="en-US" smtClean="0"/>
              <a:t>21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81383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22</a:t>
            </a:fld>
            <a:endParaRPr lang="en-US" dirty="0"/>
          </a:p>
        </p:txBody>
      </p:sp>
    </p:spTree>
    <p:extLst>
      <p:ext uri="{BB962C8B-B14F-4D97-AF65-F5344CB8AC3E}">
        <p14:creationId xmlns:p14="http://schemas.microsoft.com/office/powerpoint/2010/main" val="5016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Patients’ health impacted by body, mental, environment; 2. Lots of different forms of care; 3. Longitudinal care; 4. Where they get care (ER, clinic, home visit); 5. Coordinate within clinic </a:t>
            </a:r>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3</a:t>
            </a:fld>
            <a:endParaRPr lang="en-US" dirty="0"/>
          </a:p>
        </p:txBody>
      </p:sp>
    </p:spTree>
    <p:extLst>
      <p:ext uri="{BB962C8B-B14F-4D97-AF65-F5344CB8AC3E}">
        <p14:creationId xmlns:p14="http://schemas.microsoft.com/office/powerpoint/2010/main" val="59827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professionalism on site on Info for Students. Finalists get to put on Dean’s Letter. Also get to nominate a faculty or staff.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23</a:t>
            </a:fld>
            <a:endParaRPr lang="en-US" dirty="0"/>
          </a:p>
        </p:txBody>
      </p:sp>
    </p:spTree>
    <p:extLst>
      <p:ext uri="{BB962C8B-B14F-4D97-AF65-F5344CB8AC3E}">
        <p14:creationId xmlns:p14="http://schemas.microsoft.com/office/powerpoint/2010/main" val="2810686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 solicit feedback.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24</a:t>
            </a:fld>
            <a:endParaRPr lang="en-US" dirty="0"/>
          </a:p>
        </p:txBody>
      </p:sp>
    </p:spTree>
    <p:extLst>
      <p:ext uri="{BB962C8B-B14F-4D97-AF65-F5344CB8AC3E}">
        <p14:creationId xmlns:p14="http://schemas.microsoft.com/office/powerpoint/2010/main" val="2548034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how we want to build better teachers so want feedback;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25</a:t>
            </a:fld>
            <a:endParaRPr lang="en-US" dirty="0"/>
          </a:p>
        </p:txBody>
      </p:sp>
    </p:spTree>
    <p:extLst>
      <p:ext uri="{BB962C8B-B14F-4D97-AF65-F5344CB8AC3E}">
        <p14:creationId xmlns:p14="http://schemas.microsoft.com/office/powerpoint/2010/main" val="1796565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list the names of preceptors to contact if want to (optional). We have closed a site and fired faculty as result. No action taken until after the grades are in unless time critical for student. Common Reporting System. Report mistreatment/preceptor/site. Goes to Dean of Students Affairs and Dean of Curriculum.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26</a:t>
            </a:fld>
            <a:endParaRPr lang="en-US" dirty="0"/>
          </a:p>
        </p:txBody>
      </p:sp>
    </p:spTree>
    <p:extLst>
      <p:ext uri="{BB962C8B-B14F-4D97-AF65-F5344CB8AC3E}">
        <p14:creationId xmlns:p14="http://schemas.microsoft.com/office/powerpoint/2010/main" val="180609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28</a:t>
            </a:fld>
            <a:endParaRPr lang="en-US" dirty="0"/>
          </a:p>
        </p:txBody>
      </p:sp>
    </p:spTree>
    <p:extLst>
      <p:ext uri="{BB962C8B-B14F-4D97-AF65-F5344CB8AC3E}">
        <p14:creationId xmlns:p14="http://schemas.microsoft.com/office/powerpoint/2010/main" val="1637893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29</a:t>
            </a:fld>
            <a:endParaRPr lang="en-US" dirty="0"/>
          </a:p>
        </p:txBody>
      </p:sp>
    </p:spTree>
    <p:extLst>
      <p:ext uri="{BB962C8B-B14F-4D97-AF65-F5344CB8AC3E}">
        <p14:creationId xmlns:p14="http://schemas.microsoft.com/office/powerpoint/2010/main" val="892730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30</a:t>
            </a:fld>
            <a:endParaRPr lang="en-US" dirty="0"/>
          </a:p>
        </p:txBody>
      </p:sp>
    </p:spTree>
    <p:extLst>
      <p:ext uri="{BB962C8B-B14F-4D97-AF65-F5344CB8AC3E}">
        <p14:creationId xmlns:p14="http://schemas.microsoft.com/office/powerpoint/2010/main" val="1591813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31</a:t>
            </a:fld>
            <a:endParaRPr lang="en-US" dirty="0"/>
          </a:p>
        </p:txBody>
      </p:sp>
    </p:spTree>
    <p:extLst>
      <p:ext uri="{BB962C8B-B14F-4D97-AF65-F5344CB8AC3E}">
        <p14:creationId xmlns:p14="http://schemas.microsoft.com/office/powerpoint/2010/main" val="1773250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083119-D923-C44F-927B-C46442B53964}" type="slidenum">
              <a:rPr lang="en-US" smtClean="0"/>
              <a:t>32</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605669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33</a:t>
            </a:fld>
            <a:endParaRPr lang="en-US" dirty="0"/>
          </a:p>
        </p:txBody>
      </p:sp>
    </p:spTree>
    <p:extLst>
      <p:ext uri="{BB962C8B-B14F-4D97-AF65-F5344CB8AC3E}">
        <p14:creationId xmlns:p14="http://schemas.microsoft.com/office/powerpoint/2010/main" val="117199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with site directors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a:t>
            </a:fld>
            <a:endParaRPr lang="en-US" dirty="0"/>
          </a:p>
        </p:txBody>
      </p:sp>
    </p:spTree>
    <p:extLst>
      <p:ext uri="{BB962C8B-B14F-4D97-AF65-F5344CB8AC3E}">
        <p14:creationId xmlns:p14="http://schemas.microsoft.com/office/powerpoint/2010/main" val="251450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differences- Weigh feedback by first half and second half. We want to be transparent. In your final eval, you will see the evaluations from your preceptors but won’t go in Dean’s Letter. If you use daily feedback cards, this is when they are used.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34</a:t>
            </a:fld>
            <a:endParaRPr lang="en-US" dirty="0"/>
          </a:p>
        </p:txBody>
      </p:sp>
    </p:spTree>
    <p:extLst>
      <p:ext uri="{BB962C8B-B14F-4D97-AF65-F5344CB8AC3E}">
        <p14:creationId xmlns:p14="http://schemas.microsoft.com/office/powerpoint/2010/main" val="1248077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by all site directors. Used to combine all preceptor info to one evaluation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35</a:t>
            </a:fld>
            <a:endParaRPr lang="en-US" dirty="0"/>
          </a:p>
        </p:txBody>
      </p:sp>
    </p:spTree>
    <p:extLst>
      <p:ext uri="{BB962C8B-B14F-4D97-AF65-F5344CB8AC3E}">
        <p14:creationId xmlns:p14="http://schemas.microsoft.com/office/powerpoint/2010/main" val="3707966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by all site directors. Used to combine all preceptor info to one evaluation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36</a:t>
            </a:fld>
            <a:endParaRPr lang="en-US" dirty="0"/>
          </a:p>
        </p:txBody>
      </p:sp>
    </p:spTree>
    <p:extLst>
      <p:ext uri="{BB962C8B-B14F-4D97-AF65-F5344CB8AC3E}">
        <p14:creationId xmlns:p14="http://schemas.microsoft.com/office/powerpoint/2010/main" val="1270031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38</a:t>
            </a:fld>
            <a:endParaRPr lang="en-US" dirty="0"/>
          </a:p>
        </p:txBody>
      </p:sp>
    </p:spTree>
    <p:extLst>
      <p:ext uri="{BB962C8B-B14F-4D97-AF65-F5344CB8AC3E}">
        <p14:creationId xmlns:p14="http://schemas.microsoft.com/office/powerpoint/2010/main" val="1201837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39</a:t>
            </a:fld>
            <a:endParaRPr lang="en-US" dirty="0"/>
          </a:p>
        </p:txBody>
      </p:sp>
    </p:spTree>
    <p:extLst>
      <p:ext uri="{BB962C8B-B14F-4D97-AF65-F5344CB8AC3E}">
        <p14:creationId xmlns:p14="http://schemas.microsoft.com/office/powerpoint/2010/main" val="1084972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40</a:t>
            </a:fld>
            <a:endParaRPr lang="en-US" dirty="0"/>
          </a:p>
        </p:txBody>
      </p:sp>
    </p:spTree>
    <p:extLst>
      <p:ext uri="{BB962C8B-B14F-4D97-AF65-F5344CB8AC3E}">
        <p14:creationId xmlns:p14="http://schemas.microsoft.com/office/powerpoint/2010/main" val="4243177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SKIM THIS</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41</a:t>
            </a:fld>
            <a:endParaRPr lang="en-US" dirty="0"/>
          </a:p>
        </p:txBody>
      </p:sp>
    </p:spTree>
    <p:extLst>
      <p:ext uri="{BB962C8B-B14F-4D97-AF65-F5344CB8AC3E}">
        <p14:creationId xmlns:p14="http://schemas.microsoft.com/office/powerpoint/2010/main" val="41336671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42</a:t>
            </a:fld>
            <a:endParaRPr lang="en-US" dirty="0"/>
          </a:p>
        </p:txBody>
      </p:sp>
    </p:spTree>
    <p:extLst>
      <p:ext uri="{BB962C8B-B14F-4D97-AF65-F5344CB8AC3E}">
        <p14:creationId xmlns:p14="http://schemas.microsoft.com/office/powerpoint/2010/main" val="3082300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make this the best learning experience, which results in the best grades. </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43</a:t>
            </a:fld>
            <a:endParaRPr lang="en-US" dirty="0"/>
          </a:p>
        </p:txBody>
      </p:sp>
    </p:spTree>
    <p:extLst>
      <p:ext uri="{BB962C8B-B14F-4D97-AF65-F5344CB8AC3E}">
        <p14:creationId xmlns:p14="http://schemas.microsoft.com/office/powerpoint/2010/main" val="2299137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45</a:t>
            </a:fld>
            <a:endParaRPr lang="en-US" dirty="0"/>
          </a:p>
        </p:txBody>
      </p:sp>
    </p:spTree>
    <p:extLst>
      <p:ext uri="{BB962C8B-B14F-4D97-AF65-F5344CB8AC3E}">
        <p14:creationId xmlns:p14="http://schemas.microsoft.com/office/powerpoint/2010/main" val="318124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5</a:t>
            </a:fld>
            <a:endParaRPr lang="en-US" dirty="0"/>
          </a:p>
        </p:txBody>
      </p:sp>
    </p:spTree>
    <p:extLst>
      <p:ext uri="{BB962C8B-B14F-4D97-AF65-F5344CB8AC3E}">
        <p14:creationId xmlns:p14="http://schemas.microsoft.com/office/powerpoint/2010/main" val="3718201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6</a:t>
            </a:fld>
            <a:endParaRPr lang="en-US" dirty="0"/>
          </a:p>
        </p:txBody>
      </p:sp>
    </p:spTree>
    <p:extLst>
      <p:ext uri="{BB962C8B-B14F-4D97-AF65-F5344CB8AC3E}">
        <p14:creationId xmlns:p14="http://schemas.microsoft.com/office/powerpoint/2010/main" val="4637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Observation form (mini CEX)</a:t>
            </a:r>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8</a:t>
            </a:fld>
            <a:endParaRPr lang="en-US" dirty="0"/>
          </a:p>
        </p:txBody>
      </p:sp>
    </p:spTree>
    <p:extLst>
      <p:ext uri="{BB962C8B-B14F-4D97-AF65-F5344CB8AC3E}">
        <p14:creationId xmlns:p14="http://schemas.microsoft.com/office/powerpoint/2010/main" val="290905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8083119-D923-C44F-927B-C46442B53964}" type="slidenum">
              <a:rPr lang="en-US" smtClean="0"/>
              <a:t>9</a:t>
            </a:fld>
            <a:endParaRPr lang="en-US" dirty="0"/>
          </a:p>
        </p:txBody>
      </p:sp>
    </p:spTree>
    <p:extLst>
      <p:ext uri="{BB962C8B-B14F-4D97-AF65-F5344CB8AC3E}">
        <p14:creationId xmlns:p14="http://schemas.microsoft.com/office/powerpoint/2010/main" val="383709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11</a:t>
            </a:fld>
            <a:endParaRPr lang="en-US" dirty="0"/>
          </a:p>
        </p:txBody>
      </p:sp>
    </p:spTree>
    <p:extLst>
      <p:ext uri="{BB962C8B-B14F-4D97-AF65-F5344CB8AC3E}">
        <p14:creationId xmlns:p14="http://schemas.microsoft.com/office/powerpoint/2010/main" val="2321668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8083119-D923-C44F-927B-C46442B53964}" type="slidenum">
              <a:rPr lang="en-US" smtClean="0"/>
              <a:t>12</a:t>
            </a:fld>
            <a:endParaRPr lang="en-US" dirty="0"/>
          </a:p>
        </p:txBody>
      </p:sp>
    </p:spTree>
    <p:extLst>
      <p:ext uri="{BB962C8B-B14F-4D97-AF65-F5344CB8AC3E}">
        <p14:creationId xmlns:p14="http://schemas.microsoft.com/office/powerpoint/2010/main" val="2069473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3761D9-160B-8B4B-836F-FEEB49E1FE95}" type="datetime1">
              <a:rPr lang="en-US" smtClean="0"/>
              <a:t>12/11/23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32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06EB93-1B7D-0548-BCCC-4C5EC8C904A6}" type="datetime1">
              <a:rPr lang="en-US" smtClean="0"/>
              <a:t>12/11/23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1267863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4D52E9-8651-F74F-BCEE-99C32D5064AC}" type="datetime1">
              <a:rPr lang="en-US" smtClean="0"/>
              <a:t>12/11/23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182157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DF7FA5-D975-2944-BFD5-8A7C06641687}" type="datetime1">
              <a:rPr lang="en-US" smtClean="0"/>
              <a:t>12/11/23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178863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7C51D-CCCD-EC4A-98D2-D26C97DD6382}" type="datetime1">
              <a:rPr lang="en-US" smtClean="0"/>
              <a:t>12/11/23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B92BEC-DCA9-0446-8E08-1C6F8AEBB503}"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9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4694C1-AB0A-CD45-921C-494E32475DB4}" type="datetime1">
              <a:rPr lang="en-US" smtClean="0"/>
              <a:t>12/11/23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3337043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447624-736F-3743-96A3-05CC98A93072}" type="datetime1">
              <a:rPr lang="en-US" smtClean="0"/>
              <a:t>12/11/23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50757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4D9D48-AB87-8B44-982D-9B1BABE93D96}" type="datetime1">
              <a:rPr lang="en-US" smtClean="0"/>
              <a:t>12/11/23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3772674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69F328C-E9C0-6D4F-B45F-AF67F8680BD6}" type="datetime1">
              <a:rPr lang="en-US" smtClean="0"/>
              <a:t>12/11/23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2879159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A6FA5B7-7F81-DC44-ACE8-33249592FA88}" type="datetime1">
              <a:rPr lang="en-US" smtClean="0"/>
              <a:t>12/11/23</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84A37A-AFC2-4A01-80A1-FC20F2C0D5BB}" type="slidenum">
              <a:rPr lang="en-US" smtClean="0"/>
              <a:pPr/>
              <a:t>‹#›</a:t>
            </a:fld>
            <a:endParaRPr lang="en-US" dirty="0"/>
          </a:p>
        </p:txBody>
      </p:sp>
    </p:spTree>
    <p:extLst>
      <p:ext uri="{BB962C8B-B14F-4D97-AF65-F5344CB8AC3E}">
        <p14:creationId xmlns:p14="http://schemas.microsoft.com/office/powerpoint/2010/main" val="384877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B4D701-DB84-864A-995F-C205A52B03B2}" type="datetime1">
              <a:rPr lang="en-US" smtClean="0"/>
              <a:t>12/11/23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B92BEC-DCA9-0446-8E08-1C6F8AEBB503}" type="slidenum">
              <a:rPr lang="en-US" smtClean="0"/>
              <a:pPr/>
              <a:t>‹#›</a:t>
            </a:fld>
            <a:endParaRPr lang="en-US" dirty="0"/>
          </a:p>
        </p:txBody>
      </p:sp>
    </p:spTree>
    <p:extLst>
      <p:ext uri="{BB962C8B-B14F-4D97-AF65-F5344CB8AC3E}">
        <p14:creationId xmlns:p14="http://schemas.microsoft.com/office/powerpoint/2010/main" val="257199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DB17836-55A1-C545-A398-C971258909DD}" type="datetime1">
              <a:rPr lang="en-US" smtClean="0"/>
              <a:t>12/11/23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DB92BEC-DCA9-0446-8E08-1C6F8AEBB503}"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99347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www.uwfmc.or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uwfmc.org/"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pcof.u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catalyst.uw.edu/webq/survey/fmclerk/145571"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blogs.uw.edu/esom/learning-environment/"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hyperlink" Target="https://aaqt.som.uw.ed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www.aafp.org/membership/join/student.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imstudents.uw.edu/sites/imstudents.uw.edu/files/Clinical-Grade-Challenge-Form-Final.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hyperlink" Target="https://familymedicine.uw.edu/education/courses/clerkship/info-students/other-document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fmclerk@uw.edu"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6630" y="4430770"/>
            <a:ext cx="3356470" cy="646331"/>
          </a:xfrm>
          <a:prstGeom prst="rect">
            <a:avLst/>
          </a:prstGeom>
          <a:noFill/>
        </p:spPr>
        <p:txBody>
          <a:bodyPr wrap="square" rtlCol="0">
            <a:spAutoFit/>
          </a:bodyPr>
          <a:lstStyle/>
          <a:p>
            <a:r>
              <a:rPr lang="en-US" b="1" dirty="0">
                <a:latin typeface="Helvetica"/>
                <a:cs typeface="Helvetica"/>
              </a:rPr>
              <a:t>Misbah Keen, MD, MPH, MBI</a:t>
            </a:r>
          </a:p>
          <a:p>
            <a:r>
              <a:rPr lang="en-US" dirty="0">
                <a:latin typeface="Helvetica"/>
                <a:cs typeface="Helvetica"/>
              </a:rPr>
              <a:t>Director</a:t>
            </a:r>
          </a:p>
        </p:txBody>
      </p:sp>
      <p:sp>
        <p:nvSpPr>
          <p:cNvPr id="13" name="TextBox 12"/>
          <p:cNvSpPr txBox="1"/>
          <p:nvPr/>
        </p:nvSpPr>
        <p:spPr>
          <a:xfrm>
            <a:off x="5245788" y="5358529"/>
            <a:ext cx="3838222" cy="646331"/>
          </a:xfrm>
          <a:prstGeom prst="rect">
            <a:avLst/>
          </a:prstGeom>
          <a:noFill/>
        </p:spPr>
        <p:txBody>
          <a:bodyPr wrap="square" rtlCol="0">
            <a:spAutoFit/>
          </a:bodyPr>
          <a:lstStyle/>
          <a:p>
            <a:r>
              <a:rPr lang="en-US" b="1" dirty="0">
                <a:latin typeface="Helvetica"/>
                <a:cs typeface="Helvetica"/>
              </a:rPr>
              <a:t>Toby Keys, MA, MPH </a:t>
            </a:r>
          </a:p>
          <a:p>
            <a:r>
              <a:rPr lang="en-US" dirty="0">
                <a:latin typeface="Helvetica"/>
                <a:cs typeface="Helvetica"/>
              </a:rPr>
              <a:t>Associate Director</a:t>
            </a:r>
          </a:p>
        </p:txBody>
      </p:sp>
      <p:pic>
        <p:nvPicPr>
          <p:cNvPr id="2" name="Picture 1" descr="uwfmclerkshiplogo_som_allcaps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2545275"/>
            <a:ext cx="8652084" cy="1391007"/>
          </a:xfrm>
          <a:prstGeom prst="rect">
            <a:avLst/>
          </a:prstGeom>
        </p:spPr>
      </p:pic>
      <p:sp>
        <p:nvSpPr>
          <p:cNvPr id="4" name="TextBox 3"/>
          <p:cNvSpPr txBox="1"/>
          <p:nvPr/>
        </p:nvSpPr>
        <p:spPr>
          <a:xfrm>
            <a:off x="2054801" y="6393968"/>
            <a:ext cx="184666" cy="369332"/>
          </a:xfrm>
          <a:prstGeom prst="rect">
            <a:avLst/>
          </a:prstGeom>
          <a:noFill/>
        </p:spPr>
        <p:txBody>
          <a:bodyPr wrap="none" rtlCol="0">
            <a:spAutoFit/>
          </a:bodyPr>
          <a:lstStyle/>
          <a:p>
            <a:endParaRPr lang="en-US" dirty="0"/>
          </a:p>
        </p:txBody>
      </p:sp>
      <p:sp>
        <p:nvSpPr>
          <p:cNvPr id="8" name="TextBox 7"/>
          <p:cNvSpPr txBox="1"/>
          <p:nvPr/>
        </p:nvSpPr>
        <p:spPr>
          <a:xfrm>
            <a:off x="1126630" y="5358530"/>
            <a:ext cx="7623843" cy="646331"/>
          </a:xfrm>
          <a:prstGeom prst="rect">
            <a:avLst/>
          </a:prstGeom>
          <a:noFill/>
        </p:spPr>
        <p:txBody>
          <a:bodyPr wrap="square" lIns="91440" tIns="45720" rIns="91440" bIns="45720" rtlCol="0" anchor="t">
            <a:spAutoFit/>
          </a:bodyPr>
          <a:lstStyle/>
          <a:p>
            <a:r>
              <a:rPr lang="en-US" b="1" dirty="0">
                <a:latin typeface="Helvetica"/>
                <a:cs typeface="Helvetica"/>
              </a:rPr>
              <a:t>Max Keyes – fmclerk@uw.edu</a:t>
            </a:r>
            <a:endParaRPr lang="en-US" dirty="0">
              <a:cs typeface="Calibri"/>
            </a:endParaRPr>
          </a:p>
          <a:p>
            <a:r>
              <a:rPr lang="en-US" dirty="0">
                <a:latin typeface="Helvetica"/>
                <a:cs typeface="Helvetica"/>
              </a:rPr>
              <a:t>Clerkship Program Manager</a:t>
            </a:r>
          </a:p>
        </p:txBody>
      </p:sp>
      <p:sp>
        <p:nvSpPr>
          <p:cNvPr id="3" name="TextBox 2"/>
          <p:cNvSpPr txBox="1"/>
          <p:nvPr/>
        </p:nvSpPr>
        <p:spPr>
          <a:xfrm>
            <a:off x="2218300" y="573681"/>
            <a:ext cx="4946599" cy="1323439"/>
          </a:xfrm>
          <a:prstGeom prst="rect">
            <a:avLst/>
          </a:prstGeom>
          <a:noFill/>
        </p:spPr>
        <p:txBody>
          <a:bodyPr wrap="square" rtlCol="0">
            <a:spAutoFit/>
          </a:bodyPr>
          <a:lstStyle/>
          <a:p>
            <a:r>
              <a:rPr lang="en-US" sz="8000" dirty="0">
                <a:solidFill>
                  <a:srgbClr val="39205B"/>
                </a:solidFill>
                <a:latin typeface="Kozuka Mincho Pr6N H" panose="02020900000000000000" pitchFamily="18" charset="-128"/>
                <a:ea typeface="Kozuka Mincho Pr6N H" panose="02020900000000000000" pitchFamily="18" charset="-128"/>
              </a:rPr>
              <a:t>Welcome!</a:t>
            </a:r>
          </a:p>
        </p:txBody>
      </p:sp>
      <p:sp>
        <p:nvSpPr>
          <p:cNvPr id="5" name="TextBox 4">
            <a:extLst>
              <a:ext uri="{FF2B5EF4-FFF2-40B4-BE49-F238E27FC236}">
                <a16:creationId xmlns:a16="http://schemas.microsoft.com/office/drawing/2014/main" id="{0F818557-25EF-194A-87D3-0DC84214E666}"/>
              </a:ext>
            </a:extLst>
          </p:cNvPr>
          <p:cNvSpPr txBox="1"/>
          <p:nvPr/>
        </p:nvSpPr>
        <p:spPr>
          <a:xfrm>
            <a:off x="5245788" y="4430769"/>
            <a:ext cx="2260875" cy="646331"/>
          </a:xfrm>
          <a:prstGeom prst="rect">
            <a:avLst/>
          </a:prstGeom>
          <a:noFill/>
        </p:spPr>
        <p:txBody>
          <a:bodyPr wrap="none" rtlCol="0">
            <a:spAutoFit/>
          </a:bodyPr>
          <a:lstStyle/>
          <a:p>
            <a:r>
              <a:rPr lang="en-US" b="1" dirty="0">
                <a:latin typeface="Helvetica" pitchFamily="2" charset="0"/>
              </a:rPr>
              <a:t>Joel</a:t>
            </a:r>
            <a:r>
              <a:rPr lang="en-US" b="1" dirty="0"/>
              <a:t> Carey, MD, MPH</a:t>
            </a:r>
          </a:p>
          <a:p>
            <a:r>
              <a:rPr lang="en-US" dirty="0">
                <a:latin typeface="Helvetica" pitchFamily="2" charset="0"/>
              </a:rPr>
              <a:t>Assistant Director</a:t>
            </a:r>
          </a:p>
        </p:txBody>
      </p:sp>
      <p:sp>
        <p:nvSpPr>
          <p:cNvPr id="6" name="Slide Number Placeholder 5">
            <a:extLst>
              <a:ext uri="{FF2B5EF4-FFF2-40B4-BE49-F238E27FC236}">
                <a16:creationId xmlns:a16="http://schemas.microsoft.com/office/drawing/2014/main" id="{04A7FD8C-C216-7502-36DF-27596CA09964}"/>
              </a:ext>
            </a:extLst>
          </p:cNvPr>
          <p:cNvSpPr>
            <a:spLocks noGrp="1"/>
          </p:cNvSpPr>
          <p:nvPr>
            <p:ph type="sldNum" sz="quarter" idx="12"/>
          </p:nvPr>
        </p:nvSpPr>
        <p:spPr/>
        <p:txBody>
          <a:bodyPr/>
          <a:lstStyle/>
          <a:p>
            <a:fld id="{BDB92BEC-DCA9-0446-8E08-1C6F8AEBB503}"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164387" y="904126"/>
            <a:ext cx="8866597" cy="3606228"/>
          </a:xfrm>
        </p:spPr>
        <p:txBody>
          <a:bodyPr>
            <a:normAutofit/>
          </a:bodyPr>
          <a:lstStyle/>
          <a:p>
            <a:pPr algn="ct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t>The FM Clerkship Webpage:</a:t>
            </a:r>
            <a:b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b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t> </a:t>
            </a:r>
            <a:b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b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hlinkClick r:id="rId2"/>
              </a:rPr>
              <a:t>www.uwfmc.org</a:t>
            </a:r>
            <a:endParaRPr lang="en-US" sz="2500" dirty="0">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FE36A33A-0C0C-FC13-65CF-7B73A1397BAA}"/>
              </a:ext>
            </a:extLst>
          </p:cNvPr>
          <p:cNvSpPr>
            <a:spLocks noGrp="1"/>
          </p:cNvSpPr>
          <p:nvPr>
            <p:ph type="sldNum" sz="quarter" idx="12"/>
          </p:nvPr>
        </p:nvSpPr>
        <p:spPr/>
        <p:txBody>
          <a:bodyPr/>
          <a:lstStyle/>
          <a:p>
            <a:fld id="{BDB92BEC-DCA9-0446-8E08-1C6F8AEBB503}" type="slidenum">
              <a:rPr lang="en-US" smtClean="0"/>
              <a:pPr/>
              <a:t>10</a:t>
            </a:fld>
            <a:endParaRPr lang="en-US" dirty="0"/>
          </a:p>
        </p:txBody>
      </p:sp>
    </p:spTree>
    <p:extLst>
      <p:ext uri="{BB962C8B-B14F-4D97-AF65-F5344CB8AC3E}">
        <p14:creationId xmlns:p14="http://schemas.microsoft.com/office/powerpoint/2010/main" val="4144315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169260"/>
            <a:ext cx="7942013" cy="1156984"/>
          </a:xfrm>
        </p:spPr>
        <p:txBody>
          <a:bodyPr>
            <a:normAutofit fontScale="90000"/>
          </a:bodyPr>
          <a:lstStyle/>
          <a:p>
            <a:pPr algn="ctr"/>
            <a:br>
              <a:rPr lang="en-US" sz="3600" dirty="0">
                <a:solidFill>
                  <a:schemeClr val="tx1"/>
                </a:solidFill>
                <a:latin typeface="Helvetica"/>
                <a:cs typeface="Helvetica"/>
              </a:rPr>
            </a:br>
            <a:r>
              <a:rPr lang="en-US" sz="4000" dirty="0">
                <a:solidFill>
                  <a:schemeClr val="tx1"/>
                </a:solidFill>
                <a:latin typeface="Helvetica"/>
                <a:cs typeface="Helvetica"/>
                <a:hlinkClick r:id="rId3"/>
              </a:rPr>
              <a:t>http://www.uwfmc.org/</a:t>
            </a:r>
            <a:r>
              <a:rPr lang="en-US" sz="4000" dirty="0">
                <a:solidFill>
                  <a:schemeClr val="tx1"/>
                </a:solidFill>
                <a:latin typeface="Helvetica"/>
                <a:cs typeface="Helvetica"/>
              </a:rPr>
              <a:t>  </a:t>
            </a:r>
            <a:br>
              <a:rPr lang="en-US" sz="4000" dirty="0">
                <a:solidFill>
                  <a:schemeClr val="tx1"/>
                </a:solidFill>
                <a:latin typeface="Helvetica"/>
                <a:cs typeface="Helvetica"/>
              </a:rPr>
            </a:br>
            <a:r>
              <a:rPr lang="en-US" sz="2200" i="1" dirty="0">
                <a:solidFill>
                  <a:schemeClr val="tx1"/>
                </a:solidFill>
                <a:latin typeface="Helvetica"/>
                <a:cs typeface="Helvetica"/>
              </a:rPr>
              <a:t>Left menu: </a:t>
            </a:r>
            <a:r>
              <a:rPr lang="en-US" sz="2200" b="1" i="1" dirty="0">
                <a:solidFill>
                  <a:schemeClr val="tx1"/>
                </a:solidFill>
                <a:latin typeface="Helvetica"/>
                <a:cs typeface="Helvetica"/>
              </a:rPr>
              <a:t>Info for Students</a:t>
            </a:r>
          </a:p>
        </p:txBody>
      </p:sp>
      <p:pic>
        <p:nvPicPr>
          <p:cNvPr id="7" name="Picture 6">
            <a:extLst>
              <a:ext uri="{FF2B5EF4-FFF2-40B4-BE49-F238E27FC236}">
                <a16:creationId xmlns:a16="http://schemas.microsoft.com/office/drawing/2014/main" id="{9AEDE25C-ECC7-4849-86D7-EC2AF0215DC6}"/>
              </a:ext>
            </a:extLst>
          </p:cNvPr>
          <p:cNvPicPr>
            <a:picLocks noChangeAspect="1"/>
          </p:cNvPicPr>
          <p:nvPr/>
        </p:nvPicPr>
        <p:blipFill>
          <a:blip r:embed="rId4"/>
          <a:stretch>
            <a:fillRect/>
          </a:stretch>
        </p:blipFill>
        <p:spPr>
          <a:xfrm>
            <a:off x="208394" y="1326244"/>
            <a:ext cx="7987472" cy="4433298"/>
          </a:xfrm>
          <a:prstGeom prst="rect">
            <a:avLst/>
          </a:prstGeom>
        </p:spPr>
      </p:pic>
      <p:pic>
        <p:nvPicPr>
          <p:cNvPr id="9" name="Picture 8">
            <a:extLst>
              <a:ext uri="{FF2B5EF4-FFF2-40B4-BE49-F238E27FC236}">
                <a16:creationId xmlns:a16="http://schemas.microsoft.com/office/drawing/2014/main" id="{5D408C57-4805-4760-8576-2E493A7632A2}"/>
              </a:ext>
            </a:extLst>
          </p:cNvPr>
          <p:cNvPicPr>
            <a:picLocks noChangeAspect="1"/>
          </p:cNvPicPr>
          <p:nvPr/>
        </p:nvPicPr>
        <p:blipFill>
          <a:blip r:embed="rId5"/>
          <a:stretch>
            <a:fillRect/>
          </a:stretch>
        </p:blipFill>
        <p:spPr>
          <a:xfrm>
            <a:off x="339047" y="5756039"/>
            <a:ext cx="2239766" cy="512488"/>
          </a:xfrm>
          <a:prstGeom prst="rect">
            <a:avLst/>
          </a:prstGeom>
        </p:spPr>
      </p:pic>
      <p:sp>
        <p:nvSpPr>
          <p:cNvPr id="4" name="Donut 3">
            <a:extLst>
              <a:ext uri="{FF2B5EF4-FFF2-40B4-BE49-F238E27FC236}">
                <a16:creationId xmlns:a16="http://schemas.microsoft.com/office/drawing/2014/main" id="{4FB9D3A3-7B11-264C-A843-A2BACE93EE1F}"/>
              </a:ext>
            </a:extLst>
          </p:cNvPr>
          <p:cNvSpPr/>
          <p:nvPr/>
        </p:nvSpPr>
        <p:spPr>
          <a:xfrm>
            <a:off x="121909" y="5203696"/>
            <a:ext cx="1452282" cy="301214"/>
          </a:xfrm>
          <a:prstGeom prst="donut">
            <a:avLst>
              <a:gd name="adj" fmla="val 9922"/>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10">
            <a:extLst>
              <a:ext uri="{FF2B5EF4-FFF2-40B4-BE49-F238E27FC236}">
                <a16:creationId xmlns:a16="http://schemas.microsoft.com/office/drawing/2014/main" id="{148F5AC3-1DD1-4838-9D3A-FEF31D029EEA}"/>
              </a:ext>
            </a:extLst>
          </p:cNvPr>
          <p:cNvPicPr>
            <a:picLocks noChangeAspect="1"/>
          </p:cNvPicPr>
          <p:nvPr/>
        </p:nvPicPr>
        <p:blipFill>
          <a:blip r:embed="rId6"/>
          <a:stretch>
            <a:fillRect/>
          </a:stretch>
        </p:blipFill>
        <p:spPr>
          <a:xfrm>
            <a:off x="3617818" y="1376189"/>
            <a:ext cx="5317788" cy="2214078"/>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F17D80D2-B24A-4EAC-9266-6CC7E93068FE}"/>
              </a:ext>
            </a:extLst>
          </p:cNvPr>
          <p:cNvCxnSpPr>
            <a:cxnSpLocks/>
          </p:cNvCxnSpPr>
          <p:nvPr/>
        </p:nvCxnSpPr>
        <p:spPr>
          <a:xfrm flipV="1">
            <a:off x="1625561" y="3841396"/>
            <a:ext cx="1806938" cy="140565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325C213-8B33-C5DC-1C63-D774ADCC3E8F}"/>
              </a:ext>
            </a:extLst>
          </p:cNvPr>
          <p:cNvSpPr>
            <a:spLocks noGrp="1"/>
          </p:cNvSpPr>
          <p:nvPr>
            <p:ph type="sldNum" sz="quarter" idx="12"/>
          </p:nvPr>
        </p:nvSpPr>
        <p:spPr/>
        <p:txBody>
          <a:bodyPr/>
          <a:lstStyle/>
          <a:p>
            <a:fld id="{BDB92BEC-DCA9-0446-8E08-1C6F8AEBB503}" type="slidenum">
              <a:rPr lang="en-US" smtClean="0"/>
              <a:pPr/>
              <a:t>11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br>
              <a:rPr lang="en-US" sz="3600" dirty="0">
                <a:solidFill>
                  <a:schemeClr val="tx1"/>
                </a:solidFill>
                <a:latin typeface="Helvetica"/>
                <a:cs typeface="Helvetica"/>
              </a:rPr>
            </a:br>
            <a:r>
              <a:rPr lang="en-US" sz="3600" dirty="0">
                <a:solidFill>
                  <a:schemeClr val="tx1"/>
                </a:solidFill>
                <a:latin typeface="Helvetica"/>
                <a:cs typeface="Helvetica"/>
              </a:rPr>
              <a:t>Orientation &amp; Syllabus</a:t>
            </a:r>
            <a:endParaRPr lang="en-US" sz="3600" b="1" i="1" dirty="0">
              <a:solidFill>
                <a:schemeClr val="tx1"/>
              </a:solidFill>
              <a:latin typeface="Helvetica"/>
              <a:cs typeface="Helvetica"/>
            </a:endParaRPr>
          </a:p>
        </p:txBody>
      </p:sp>
      <p:sp>
        <p:nvSpPr>
          <p:cNvPr id="3" name="Slide Number Placeholder 2">
            <a:extLst>
              <a:ext uri="{FF2B5EF4-FFF2-40B4-BE49-F238E27FC236}">
                <a16:creationId xmlns:a16="http://schemas.microsoft.com/office/drawing/2014/main" id="{2CBDC9F9-EFBE-866A-C84A-82F4CA8E5A09}"/>
              </a:ext>
            </a:extLst>
          </p:cNvPr>
          <p:cNvSpPr>
            <a:spLocks noGrp="1"/>
          </p:cNvSpPr>
          <p:nvPr>
            <p:ph type="sldNum" sz="quarter" idx="12"/>
          </p:nvPr>
        </p:nvSpPr>
        <p:spPr/>
        <p:txBody>
          <a:bodyPr/>
          <a:lstStyle/>
          <a:p>
            <a:fld id="{BDB92BEC-DCA9-0446-8E08-1C6F8AEBB503}" type="slidenum">
              <a:rPr lang="en-US" smtClean="0"/>
              <a:pPr/>
              <a:t>12</a:t>
            </a:fld>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7E4C26DD-46F4-CC22-6510-D915A234CAD5}"/>
              </a:ext>
            </a:extLst>
          </p:cNvPr>
          <p:cNvPicPr>
            <a:picLocks noChangeAspect="1"/>
          </p:cNvPicPr>
          <p:nvPr/>
        </p:nvPicPr>
        <p:blipFill>
          <a:blip r:embed="rId3"/>
          <a:stretch>
            <a:fillRect/>
          </a:stretch>
        </p:blipFill>
        <p:spPr>
          <a:xfrm>
            <a:off x="227464" y="1917556"/>
            <a:ext cx="8689072" cy="4368943"/>
          </a:xfrm>
          <a:prstGeom prst="rect">
            <a:avLst/>
          </a:prstGeom>
        </p:spPr>
      </p:pic>
    </p:spTree>
    <p:extLst>
      <p:ext uri="{BB962C8B-B14F-4D97-AF65-F5344CB8AC3E}">
        <p14:creationId xmlns:p14="http://schemas.microsoft.com/office/powerpoint/2010/main" val="37883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br>
              <a:rPr lang="en-US" sz="3600" dirty="0">
                <a:solidFill>
                  <a:schemeClr val="tx1"/>
                </a:solidFill>
                <a:latin typeface="Helvetica"/>
                <a:cs typeface="Helvetica"/>
              </a:rPr>
            </a:br>
            <a:r>
              <a:rPr lang="en-US" sz="3600" dirty="0">
                <a:solidFill>
                  <a:schemeClr val="tx1"/>
                </a:solidFill>
                <a:latin typeface="Helvetica"/>
                <a:cs typeface="Helvetica"/>
              </a:rPr>
              <a:t>Orientation &amp; Syllabus (continued)</a:t>
            </a:r>
            <a:endParaRPr lang="en-US" sz="3600" b="1" i="1" dirty="0">
              <a:solidFill>
                <a:schemeClr val="tx1"/>
              </a:solidFill>
              <a:latin typeface="Helvetica"/>
              <a:cs typeface="Helvetica"/>
            </a:endParaRPr>
          </a:p>
        </p:txBody>
      </p:sp>
      <p:sp>
        <p:nvSpPr>
          <p:cNvPr id="3" name="Slide Number Placeholder 2">
            <a:extLst>
              <a:ext uri="{FF2B5EF4-FFF2-40B4-BE49-F238E27FC236}">
                <a16:creationId xmlns:a16="http://schemas.microsoft.com/office/drawing/2014/main" id="{2CBDC9F9-EFBE-866A-C84A-82F4CA8E5A09}"/>
              </a:ext>
            </a:extLst>
          </p:cNvPr>
          <p:cNvSpPr>
            <a:spLocks noGrp="1"/>
          </p:cNvSpPr>
          <p:nvPr>
            <p:ph type="sldNum" sz="quarter" idx="12"/>
          </p:nvPr>
        </p:nvSpPr>
        <p:spPr/>
        <p:txBody>
          <a:bodyPr/>
          <a:lstStyle/>
          <a:p>
            <a:fld id="{BDB92BEC-DCA9-0446-8E08-1C6F8AEBB503}" type="slidenum">
              <a:rPr lang="en-US" smtClean="0"/>
              <a:pPr/>
              <a:t>13</a:t>
            </a:fld>
            <a:endParaRPr lang="en-US" dirty="0"/>
          </a:p>
        </p:txBody>
      </p:sp>
      <p:pic>
        <p:nvPicPr>
          <p:cNvPr id="6" name="Picture 5" descr="A close-up of a text&#10;&#10;Description automatically generated">
            <a:extLst>
              <a:ext uri="{FF2B5EF4-FFF2-40B4-BE49-F238E27FC236}">
                <a16:creationId xmlns:a16="http://schemas.microsoft.com/office/drawing/2014/main" id="{72175005-6FA6-1135-0256-DAF37E2331AF}"/>
              </a:ext>
            </a:extLst>
          </p:cNvPr>
          <p:cNvPicPr>
            <a:picLocks noChangeAspect="1"/>
          </p:cNvPicPr>
          <p:nvPr/>
        </p:nvPicPr>
        <p:blipFill>
          <a:blip r:embed="rId3"/>
          <a:stretch>
            <a:fillRect/>
          </a:stretch>
        </p:blipFill>
        <p:spPr>
          <a:xfrm>
            <a:off x="0" y="1960309"/>
            <a:ext cx="8994248" cy="2489026"/>
          </a:xfrm>
          <a:prstGeom prst="rect">
            <a:avLst/>
          </a:prstGeom>
        </p:spPr>
      </p:pic>
    </p:spTree>
    <p:extLst>
      <p:ext uri="{BB962C8B-B14F-4D97-AF65-F5344CB8AC3E}">
        <p14:creationId xmlns:p14="http://schemas.microsoft.com/office/powerpoint/2010/main" val="1266400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br>
              <a:rPr lang="en-US" sz="2000" dirty="0">
                <a:solidFill>
                  <a:schemeClr val="tx1"/>
                </a:solidFill>
                <a:latin typeface="Helvetica"/>
                <a:cs typeface="Helvetica"/>
              </a:rPr>
            </a:br>
            <a:r>
              <a:rPr lang="en-US" sz="3000" dirty="0">
                <a:solidFill>
                  <a:schemeClr val="tx1"/>
                </a:solidFill>
                <a:latin typeface="Helvetica"/>
                <a:cs typeface="Helvetica"/>
              </a:rPr>
              <a:t>Assignment and Clinical Encounters Trackers</a:t>
            </a:r>
            <a:endParaRPr lang="en-US" sz="3000" b="1" i="1" dirty="0">
              <a:solidFill>
                <a:schemeClr val="tx1"/>
              </a:solidFill>
              <a:latin typeface="Helvetica"/>
              <a:cs typeface="Helvetica"/>
            </a:endParaRPr>
          </a:p>
        </p:txBody>
      </p:sp>
      <p:sp>
        <p:nvSpPr>
          <p:cNvPr id="3" name="Slide Number Placeholder 2">
            <a:extLst>
              <a:ext uri="{FF2B5EF4-FFF2-40B4-BE49-F238E27FC236}">
                <a16:creationId xmlns:a16="http://schemas.microsoft.com/office/drawing/2014/main" id="{0C08BBCB-5F74-24B0-201A-256CAF3DAEBB}"/>
              </a:ext>
            </a:extLst>
          </p:cNvPr>
          <p:cNvSpPr>
            <a:spLocks noGrp="1"/>
          </p:cNvSpPr>
          <p:nvPr>
            <p:ph type="sldNum" sz="quarter" idx="12"/>
          </p:nvPr>
        </p:nvSpPr>
        <p:spPr/>
        <p:txBody>
          <a:bodyPr/>
          <a:lstStyle/>
          <a:p>
            <a:fld id="{BDB92BEC-DCA9-0446-8E08-1C6F8AEBB503}" type="slidenum">
              <a:rPr lang="en-US" smtClean="0"/>
              <a:pPr/>
              <a:t>14</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95BF3FAC-8CE4-4506-43FE-6D8182CCAA11}"/>
              </a:ext>
            </a:extLst>
          </p:cNvPr>
          <p:cNvPicPr>
            <a:picLocks noChangeAspect="1"/>
          </p:cNvPicPr>
          <p:nvPr/>
        </p:nvPicPr>
        <p:blipFill>
          <a:blip r:embed="rId3"/>
          <a:stretch>
            <a:fillRect/>
          </a:stretch>
        </p:blipFill>
        <p:spPr>
          <a:xfrm>
            <a:off x="0" y="1982009"/>
            <a:ext cx="9125581" cy="3364692"/>
          </a:xfrm>
          <a:prstGeom prst="rect">
            <a:avLst/>
          </a:prstGeom>
        </p:spPr>
      </p:pic>
    </p:spTree>
    <p:extLst>
      <p:ext uri="{BB962C8B-B14F-4D97-AF65-F5344CB8AC3E}">
        <p14:creationId xmlns:p14="http://schemas.microsoft.com/office/powerpoint/2010/main" val="204305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38525"/>
            <a:ext cx="7543800" cy="1450757"/>
          </a:xfrm>
        </p:spPr>
        <p:txBody>
          <a:bodyPr anchor="ctr">
            <a:normAutofit/>
          </a:bodyPr>
          <a:lstStyle/>
          <a:p>
            <a:pPr algn="ctr"/>
            <a:r>
              <a:rPr lang="en-US" sz="3600" dirty="0">
                <a:latin typeface="Helvetica"/>
                <a:cs typeface="Helvetica"/>
              </a:rPr>
              <a:t>Assignment Tracker</a:t>
            </a:r>
          </a:p>
        </p:txBody>
      </p:sp>
      <p:sp>
        <p:nvSpPr>
          <p:cNvPr id="3" name="Rectangle 2"/>
          <p:cNvSpPr/>
          <p:nvPr/>
        </p:nvSpPr>
        <p:spPr>
          <a:xfrm>
            <a:off x="151742" y="1915706"/>
            <a:ext cx="6980577" cy="1754326"/>
          </a:xfrm>
          <a:prstGeom prst="rect">
            <a:avLst/>
          </a:prstGeom>
        </p:spPr>
        <p:txBody>
          <a:bodyPr wrap="square">
            <a:spAutoFit/>
          </a:bodyPr>
          <a:lstStyle/>
          <a:p>
            <a:pPr marL="342900" indent="-342900">
              <a:buClr>
                <a:schemeClr val="accent1"/>
              </a:buClr>
              <a:buFont typeface="Wingdings" charset="2"/>
              <a:buChar char="§"/>
            </a:pPr>
            <a:r>
              <a:rPr lang="en-US" dirty="0">
                <a:latin typeface="Helvetica"/>
                <a:cs typeface="Helvetica"/>
              </a:rPr>
              <a:t>Track all curricular activities and timelines on Canvas</a:t>
            </a:r>
          </a:p>
          <a:p>
            <a:pPr marL="342900" indent="-342900">
              <a:buClr>
                <a:schemeClr val="accent1"/>
              </a:buClr>
              <a:buFont typeface="Wingdings" charset="2"/>
              <a:buChar char="§"/>
            </a:pPr>
            <a:endParaRPr lang="en-US" dirty="0">
              <a:latin typeface="Helvetica"/>
              <a:cs typeface="Helvetica"/>
            </a:endParaRPr>
          </a:p>
          <a:p>
            <a:pPr marL="342900" indent="-342900">
              <a:buClr>
                <a:schemeClr val="accent1"/>
              </a:buClr>
              <a:buFont typeface="Wingdings" charset="2"/>
              <a:buChar char="§"/>
            </a:pPr>
            <a:r>
              <a:rPr lang="en-US" dirty="0">
                <a:latin typeface="Helvetica"/>
                <a:cs typeface="Helvetica"/>
              </a:rPr>
              <a:t>Update Assignment Tracker WEEKLY</a:t>
            </a:r>
          </a:p>
          <a:p>
            <a:pPr marL="342900" indent="-342900">
              <a:buClr>
                <a:schemeClr val="accent1"/>
              </a:buClr>
              <a:buFont typeface="Wingdings" charset="2"/>
              <a:buChar char="§"/>
            </a:pPr>
            <a:endParaRPr lang="en-US" dirty="0">
              <a:latin typeface="Helvetica"/>
              <a:cs typeface="Helvetica"/>
            </a:endParaRPr>
          </a:p>
          <a:p>
            <a:pPr marL="342900" indent="-342900">
              <a:buClr>
                <a:schemeClr val="accent1"/>
              </a:buClr>
              <a:buFont typeface="Wingdings" charset="2"/>
              <a:buChar char="§"/>
            </a:pPr>
            <a:r>
              <a:rPr lang="en-US" dirty="0">
                <a:latin typeface="Helvetica"/>
                <a:cs typeface="Helvetica"/>
              </a:rPr>
              <a:t>Review tracker with preceptor at Mid-Clerkship and End-of-Clerkship Reviews</a:t>
            </a:r>
          </a:p>
        </p:txBody>
      </p:sp>
      <p:sp>
        <p:nvSpPr>
          <p:cNvPr id="5" name="TextBox 4">
            <a:extLst>
              <a:ext uri="{FF2B5EF4-FFF2-40B4-BE49-F238E27FC236}">
                <a16:creationId xmlns:a16="http://schemas.microsoft.com/office/drawing/2014/main" id="{78741789-D220-1D47-B5F4-6B7FE03F2645}"/>
              </a:ext>
            </a:extLst>
          </p:cNvPr>
          <p:cNvSpPr txBox="1"/>
          <p:nvPr/>
        </p:nvSpPr>
        <p:spPr>
          <a:xfrm>
            <a:off x="2769139" y="4845479"/>
            <a:ext cx="4232953" cy="1477328"/>
          </a:xfrm>
          <a:prstGeom prst="rect">
            <a:avLst/>
          </a:prstGeom>
          <a:noFill/>
        </p:spPr>
        <p:txBody>
          <a:bodyPr wrap="square" rtlCol="0">
            <a:spAutoFit/>
          </a:bodyPr>
          <a:lstStyle/>
          <a:p>
            <a:r>
              <a:rPr lang="en-US" b="1" dirty="0">
                <a:solidFill>
                  <a:srgbClr val="FF0000"/>
                </a:solidFill>
              </a:rPr>
              <a:t>Failure to complete the Assignment Tracker by the end of clerkship rotation will result in a Professional Concern and will likely negatively impact your overall grade. </a:t>
            </a:r>
          </a:p>
        </p:txBody>
      </p:sp>
      <p:sp>
        <p:nvSpPr>
          <p:cNvPr id="4" name="Slide Number Placeholder 3">
            <a:extLst>
              <a:ext uri="{FF2B5EF4-FFF2-40B4-BE49-F238E27FC236}">
                <a16:creationId xmlns:a16="http://schemas.microsoft.com/office/drawing/2014/main" id="{099BB065-12C4-0AC7-D724-DDFDD1BFE3AB}"/>
              </a:ext>
            </a:extLst>
          </p:cNvPr>
          <p:cNvSpPr>
            <a:spLocks noGrp="1"/>
          </p:cNvSpPr>
          <p:nvPr>
            <p:ph type="sldNum" sz="quarter" idx="12"/>
          </p:nvPr>
        </p:nvSpPr>
        <p:spPr/>
        <p:txBody>
          <a:bodyPr/>
          <a:lstStyle/>
          <a:p>
            <a:fld id="{BDB92BEC-DCA9-0446-8E08-1C6F8AEBB503}" type="slidenum">
              <a:rPr lang="en-US" smtClean="0"/>
              <a:pPr/>
              <a:t>15</a:t>
            </a:fld>
            <a:endParaRPr lang="en-US" dirty="0"/>
          </a:p>
        </p:txBody>
      </p:sp>
    </p:spTree>
    <p:extLst>
      <p:ext uri="{BB962C8B-B14F-4D97-AF65-F5344CB8AC3E}">
        <p14:creationId xmlns:p14="http://schemas.microsoft.com/office/powerpoint/2010/main" val="1052228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7414" y="933837"/>
            <a:ext cx="6374921" cy="569387"/>
          </a:xfrm>
          <a:prstGeom prst="rect">
            <a:avLst/>
          </a:prstGeom>
        </p:spPr>
        <p:txBody>
          <a:bodyPr wrap="square">
            <a:spAutoFit/>
          </a:bodyPr>
          <a:lstStyle/>
          <a:p>
            <a:pPr algn="ctr"/>
            <a:r>
              <a:rPr lang="en-US" sz="3100" dirty="0"/>
              <a:t>Clinical Encounters Tracker on E*Value</a:t>
            </a:r>
          </a:p>
        </p:txBody>
      </p:sp>
      <p:sp>
        <p:nvSpPr>
          <p:cNvPr id="4" name="Rectangle 3">
            <a:extLst>
              <a:ext uri="{FF2B5EF4-FFF2-40B4-BE49-F238E27FC236}">
                <a16:creationId xmlns:a16="http://schemas.microsoft.com/office/drawing/2014/main" id="{B6C0122F-05B9-7141-BDED-519AB2BABAA6}"/>
              </a:ext>
            </a:extLst>
          </p:cNvPr>
          <p:cNvSpPr/>
          <p:nvPr/>
        </p:nvSpPr>
        <p:spPr>
          <a:xfrm>
            <a:off x="777766" y="1936726"/>
            <a:ext cx="6989497" cy="2031325"/>
          </a:xfrm>
          <a:prstGeom prst="rect">
            <a:avLst/>
          </a:prstGeom>
        </p:spPr>
        <p:txBody>
          <a:bodyPr wrap="square">
            <a:spAutoFit/>
          </a:bodyPr>
          <a:lstStyle/>
          <a:p>
            <a:pPr marL="342900" indent="-342900">
              <a:buClr>
                <a:schemeClr val="accent1"/>
              </a:buClr>
              <a:buFont typeface="Wingdings" charset="2"/>
              <a:buChar char="§"/>
            </a:pPr>
            <a:r>
              <a:rPr lang="en-US" dirty="0">
                <a:latin typeface="Helvetica" panose="020B0604020202020204" pitchFamily="34" charset="0"/>
                <a:cs typeface="Helvetica" panose="020B0604020202020204" pitchFamily="34" charset="0"/>
              </a:rPr>
              <a:t>You may log clinical encounters every time you see them if you’d like, but </a:t>
            </a:r>
            <a:r>
              <a:rPr lang="en-US" b="1" dirty="0">
                <a:latin typeface="Helvetica" panose="020B0604020202020204" pitchFamily="34" charset="0"/>
                <a:cs typeface="Helvetica" panose="020B0604020202020204" pitchFamily="34" charset="0"/>
              </a:rPr>
              <a:t>you only </a:t>
            </a:r>
            <a:r>
              <a:rPr lang="en-US" b="1" u="sng" dirty="0">
                <a:latin typeface="Helvetica" panose="020B0604020202020204" pitchFamily="34" charset="0"/>
                <a:cs typeface="Helvetica" panose="020B0604020202020204" pitchFamily="34" charset="0"/>
              </a:rPr>
              <a:t>need</a:t>
            </a:r>
            <a:r>
              <a:rPr lang="en-US" b="1" dirty="0">
                <a:latin typeface="Helvetica" panose="020B0604020202020204" pitchFamily="34" charset="0"/>
                <a:cs typeface="Helvetica" panose="020B0604020202020204" pitchFamily="34" charset="0"/>
              </a:rPr>
              <a:t> to log them once per type.</a:t>
            </a:r>
            <a:br>
              <a:rPr lang="en-US" b="1" dirty="0">
                <a:latin typeface="Helvetica" panose="020B0604020202020204" pitchFamily="34" charset="0"/>
                <a:cs typeface="Helvetica" panose="020B0604020202020204" pitchFamily="34" charset="0"/>
              </a:rPr>
            </a:br>
            <a:endParaRPr lang="en-US" b="1" dirty="0">
              <a:latin typeface="Helvetica" panose="020B0604020202020204" pitchFamily="34" charset="0"/>
              <a:cs typeface="Helvetica" panose="020B0604020202020204" pitchFamily="34" charset="0"/>
            </a:endParaRPr>
          </a:p>
          <a:p>
            <a:pPr marL="342900" indent="-342900">
              <a:buClr>
                <a:schemeClr val="accent1"/>
              </a:buClr>
              <a:buFont typeface="Wingdings" charset="2"/>
              <a:buChar char="§"/>
            </a:pPr>
            <a:r>
              <a:rPr lang="en-US" dirty="0">
                <a:latin typeface="Helvetica" panose="020B0604020202020204" pitchFamily="34" charset="0"/>
                <a:cs typeface="Helvetica" panose="020B0604020202020204" pitchFamily="34" charset="0"/>
              </a:rPr>
              <a:t>If you are unable to see any of the required clinical encounters, you may complete a reading. See our website for the readings.</a:t>
            </a:r>
          </a:p>
          <a:p>
            <a:pPr marL="342900" indent="-342900">
              <a:buClr>
                <a:schemeClr val="accent1"/>
              </a:buClr>
              <a:buFont typeface="Wingdings" charset="2"/>
              <a:buChar char="§"/>
            </a:pPr>
            <a:endParaRPr lang="en-US" dirty="0">
              <a:latin typeface="Helvetica"/>
              <a:cs typeface="Helvetica"/>
            </a:endParaRPr>
          </a:p>
          <a:p>
            <a:pPr>
              <a:buClr>
                <a:schemeClr val="accent1"/>
              </a:buClr>
            </a:pPr>
            <a:r>
              <a:rPr lang="en-US" dirty="0">
                <a:latin typeface="Helvetica"/>
                <a:cs typeface="Helvetica"/>
              </a:rPr>
              <a:t> </a:t>
            </a:r>
          </a:p>
        </p:txBody>
      </p:sp>
      <p:pic>
        <p:nvPicPr>
          <p:cNvPr id="5" name="Picture 4">
            <a:extLst>
              <a:ext uri="{FF2B5EF4-FFF2-40B4-BE49-F238E27FC236}">
                <a16:creationId xmlns:a16="http://schemas.microsoft.com/office/drawing/2014/main" id="{5FBBD5BA-7FB6-B845-B09D-EAB7FCCF8779}"/>
              </a:ext>
            </a:extLst>
          </p:cNvPr>
          <p:cNvPicPr>
            <a:picLocks noChangeAspect="1"/>
          </p:cNvPicPr>
          <p:nvPr/>
        </p:nvPicPr>
        <p:blipFill>
          <a:blip r:embed="rId3"/>
          <a:stretch>
            <a:fillRect/>
          </a:stretch>
        </p:blipFill>
        <p:spPr>
          <a:xfrm>
            <a:off x="492190" y="3797965"/>
            <a:ext cx="8159620" cy="603588"/>
          </a:xfrm>
          <a:prstGeom prst="rect">
            <a:avLst/>
          </a:prstGeom>
        </p:spPr>
      </p:pic>
      <p:sp>
        <p:nvSpPr>
          <p:cNvPr id="3" name="TextBox 2">
            <a:extLst>
              <a:ext uri="{FF2B5EF4-FFF2-40B4-BE49-F238E27FC236}">
                <a16:creationId xmlns:a16="http://schemas.microsoft.com/office/drawing/2014/main" id="{6599BA1F-BCB2-974F-A7A5-BC49628698C4}"/>
              </a:ext>
            </a:extLst>
          </p:cNvPr>
          <p:cNvSpPr txBox="1"/>
          <p:nvPr/>
        </p:nvSpPr>
        <p:spPr>
          <a:xfrm>
            <a:off x="1412682" y="4943584"/>
            <a:ext cx="5719664" cy="1323439"/>
          </a:xfrm>
          <a:prstGeom prst="rect">
            <a:avLst/>
          </a:prstGeom>
          <a:noFill/>
        </p:spPr>
        <p:txBody>
          <a:bodyPr wrap="square" rtlCol="0">
            <a:spAutoFit/>
          </a:bodyPr>
          <a:lstStyle/>
          <a:p>
            <a:r>
              <a:rPr lang="en-US" sz="2000" b="1" dirty="0">
                <a:solidFill>
                  <a:srgbClr val="FF0000"/>
                </a:solidFill>
              </a:rPr>
              <a:t>Failure to complete the Clinical Encounter tracker by the end of clerkship rotation will result in a Professional Concern and will likely negatively impact your overall grade</a:t>
            </a:r>
          </a:p>
        </p:txBody>
      </p:sp>
      <p:sp>
        <p:nvSpPr>
          <p:cNvPr id="6" name="Slide Number Placeholder 5">
            <a:extLst>
              <a:ext uri="{FF2B5EF4-FFF2-40B4-BE49-F238E27FC236}">
                <a16:creationId xmlns:a16="http://schemas.microsoft.com/office/drawing/2014/main" id="{4B83C200-0430-47F2-0A10-9E8C6E29D99F}"/>
              </a:ext>
            </a:extLst>
          </p:cNvPr>
          <p:cNvSpPr>
            <a:spLocks noGrp="1"/>
          </p:cNvSpPr>
          <p:nvPr>
            <p:ph type="sldNum" sz="quarter" idx="12"/>
          </p:nvPr>
        </p:nvSpPr>
        <p:spPr/>
        <p:txBody>
          <a:bodyPr/>
          <a:lstStyle/>
          <a:p>
            <a:fld id="{BDB92BEC-DCA9-0446-8E08-1C6F8AEBB503}" type="slidenum">
              <a:rPr lang="en-US" smtClean="0"/>
              <a:pPr/>
              <a:t>16</a:t>
            </a:fld>
            <a:endParaRPr lang="en-US" dirty="0"/>
          </a:p>
        </p:txBody>
      </p:sp>
    </p:spTree>
    <p:extLst>
      <p:ext uri="{BB962C8B-B14F-4D97-AF65-F5344CB8AC3E}">
        <p14:creationId xmlns:p14="http://schemas.microsoft.com/office/powerpoint/2010/main" val="3838276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Helvetica"/>
                <a:cs typeface="Helvetica"/>
              </a:rPr>
              <a:t>Required Clinical Encounters: </a:t>
            </a:r>
            <a:br>
              <a:rPr lang="en-US" sz="3600" dirty="0">
                <a:latin typeface="Helvetica"/>
                <a:cs typeface="Helvetica"/>
              </a:rPr>
            </a:br>
            <a:r>
              <a:rPr lang="en-US" sz="3600" dirty="0">
                <a:latin typeface="Helvetica"/>
                <a:cs typeface="Helvetica"/>
              </a:rPr>
              <a:t>Acute</a:t>
            </a:r>
          </a:p>
        </p:txBody>
      </p:sp>
      <p:sp>
        <p:nvSpPr>
          <p:cNvPr id="5" name="Content Placeholder 4">
            <a:extLst>
              <a:ext uri="{FF2B5EF4-FFF2-40B4-BE49-F238E27FC236}">
                <a16:creationId xmlns:a16="http://schemas.microsoft.com/office/drawing/2014/main" id="{080DBBDE-012F-7E4A-A5BA-364AA2382B92}"/>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r>
              <a:rPr lang="en-US" dirty="0"/>
              <a:t>On the Assignment Tracker, there is a list of other common presentations that are NOT required but may guide your reading and choice of clinical encounters</a:t>
            </a:r>
          </a:p>
        </p:txBody>
      </p:sp>
      <p:sp>
        <p:nvSpPr>
          <p:cNvPr id="8" name="Rectangle 7">
            <a:extLst>
              <a:ext uri="{FF2B5EF4-FFF2-40B4-BE49-F238E27FC236}">
                <a16:creationId xmlns:a16="http://schemas.microsoft.com/office/drawing/2014/main" id="{FC88F960-5E22-554E-9688-C25595115922}"/>
              </a:ext>
            </a:extLst>
          </p:cNvPr>
          <p:cNvSpPr/>
          <p:nvPr/>
        </p:nvSpPr>
        <p:spPr>
          <a:xfrm>
            <a:off x="822959" y="1951672"/>
            <a:ext cx="3588262" cy="1631216"/>
          </a:xfrm>
          <a:prstGeom prst="rect">
            <a:avLst/>
          </a:prstGeom>
        </p:spPr>
        <p:txBody>
          <a:bodyPr wrap="square">
            <a:spAutoFit/>
          </a:bodyPr>
          <a:lstStyle/>
          <a:p>
            <a:pPr>
              <a:buClr>
                <a:schemeClr val="accent1"/>
              </a:buClr>
            </a:pPr>
            <a:r>
              <a:rPr lang="en-US" sz="2000" dirty="0">
                <a:latin typeface="Helvetica"/>
                <a:cs typeface="Helvetica"/>
              </a:rPr>
              <a:t>1.	Low Back Pain</a:t>
            </a:r>
          </a:p>
          <a:p>
            <a:pPr>
              <a:buClr>
                <a:schemeClr val="accent1"/>
              </a:buClr>
            </a:pPr>
            <a:endParaRPr lang="en-US" sz="2000" dirty="0">
              <a:latin typeface="Helvetica"/>
              <a:cs typeface="Helvetica"/>
            </a:endParaRPr>
          </a:p>
          <a:p>
            <a:pPr>
              <a:buClr>
                <a:schemeClr val="accent1"/>
              </a:buClr>
            </a:pPr>
            <a:r>
              <a:rPr lang="en-US" sz="2000" dirty="0">
                <a:latin typeface="Helvetica"/>
                <a:cs typeface="Helvetica"/>
              </a:rPr>
              <a:t>2.	Fever</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3.	Asthma</a:t>
            </a:r>
          </a:p>
        </p:txBody>
      </p:sp>
      <p:sp>
        <p:nvSpPr>
          <p:cNvPr id="3" name="Slide Number Placeholder 2">
            <a:extLst>
              <a:ext uri="{FF2B5EF4-FFF2-40B4-BE49-F238E27FC236}">
                <a16:creationId xmlns:a16="http://schemas.microsoft.com/office/drawing/2014/main" id="{D5EF5EB0-CC23-8DBE-5A33-EDDA44E881F8}"/>
              </a:ext>
            </a:extLst>
          </p:cNvPr>
          <p:cNvSpPr>
            <a:spLocks noGrp="1"/>
          </p:cNvSpPr>
          <p:nvPr>
            <p:ph type="sldNum" sz="quarter" idx="12"/>
          </p:nvPr>
        </p:nvSpPr>
        <p:spPr/>
        <p:txBody>
          <a:bodyPr/>
          <a:lstStyle/>
          <a:p>
            <a:fld id="{BDB92BEC-DCA9-0446-8E08-1C6F8AEBB503}"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Helvetica"/>
                <a:cs typeface="Helvetica"/>
              </a:rPr>
              <a:t>Required Clinical Encounters: Chronic</a:t>
            </a:r>
          </a:p>
        </p:txBody>
      </p:sp>
      <p:sp>
        <p:nvSpPr>
          <p:cNvPr id="5" name="Content Placeholder 4">
            <a:extLst>
              <a:ext uri="{FF2B5EF4-FFF2-40B4-BE49-F238E27FC236}">
                <a16:creationId xmlns:a16="http://schemas.microsoft.com/office/drawing/2014/main" id="{080DBBDE-012F-7E4A-A5BA-364AA2382B92}"/>
              </a:ext>
            </a:extLst>
          </p:cNvPr>
          <p:cNvSpPr>
            <a:spLocks noGrp="1"/>
          </p:cNvSpPr>
          <p:nvPr>
            <p:ph idx="1"/>
          </p:nvPr>
        </p:nvSpPr>
        <p:spPr/>
        <p:txBody>
          <a:bodyPr/>
          <a:lstStyle/>
          <a:p>
            <a:endParaRPr lang="en-US" dirty="0"/>
          </a:p>
          <a:p>
            <a:endParaRPr lang="en-US" dirty="0"/>
          </a:p>
        </p:txBody>
      </p:sp>
      <p:sp>
        <p:nvSpPr>
          <p:cNvPr id="8" name="Rectangle 7">
            <a:extLst>
              <a:ext uri="{FF2B5EF4-FFF2-40B4-BE49-F238E27FC236}">
                <a16:creationId xmlns:a16="http://schemas.microsoft.com/office/drawing/2014/main" id="{FC88F960-5E22-554E-9688-C25595115922}"/>
              </a:ext>
            </a:extLst>
          </p:cNvPr>
          <p:cNvSpPr/>
          <p:nvPr/>
        </p:nvSpPr>
        <p:spPr>
          <a:xfrm>
            <a:off x="822958" y="1845734"/>
            <a:ext cx="7104983" cy="4093428"/>
          </a:xfrm>
          <a:prstGeom prst="rect">
            <a:avLst/>
          </a:prstGeom>
        </p:spPr>
        <p:txBody>
          <a:bodyPr wrap="square">
            <a:spAutoFit/>
          </a:bodyPr>
          <a:lstStyle/>
          <a:p>
            <a:pPr>
              <a:buClr>
                <a:schemeClr val="accent1"/>
              </a:buClr>
            </a:pPr>
            <a:r>
              <a:rPr lang="en-US" sz="2000" dirty="0">
                <a:latin typeface="Helvetica"/>
                <a:cs typeface="Helvetica"/>
              </a:rPr>
              <a:t>4.	Depression</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5.	Type 2 Diabetes</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6.	COPD</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7.	Childhood ADHD</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8.	Substance Abuse and Dependence</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9.	Chronic Pain Management</a:t>
            </a:r>
          </a:p>
          <a:p>
            <a:pPr marL="342900" indent="-342900">
              <a:buClr>
                <a:schemeClr val="accent1"/>
              </a:buClr>
              <a:buFont typeface="+mj-lt"/>
              <a:buAutoNum type="arabicPeriod"/>
            </a:pPr>
            <a:endParaRPr lang="en-US" sz="2000" dirty="0">
              <a:latin typeface="Helvetica"/>
              <a:cs typeface="Helvetica"/>
            </a:endParaRPr>
          </a:p>
          <a:p>
            <a:pPr>
              <a:buClr>
                <a:schemeClr val="accent1"/>
              </a:buClr>
            </a:pPr>
            <a:r>
              <a:rPr lang="en-US" sz="2000" dirty="0">
                <a:latin typeface="Helvetica"/>
                <a:cs typeface="Helvetica"/>
              </a:rPr>
              <a:t>10.	Prenatal Management </a:t>
            </a:r>
          </a:p>
        </p:txBody>
      </p:sp>
      <p:sp>
        <p:nvSpPr>
          <p:cNvPr id="3" name="Slide Number Placeholder 2">
            <a:extLst>
              <a:ext uri="{FF2B5EF4-FFF2-40B4-BE49-F238E27FC236}">
                <a16:creationId xmlns:a16="http://schemas.microsoft.com/office/drawing/2014/main" id="{03DE8857-C9A7-E01F-D9FA-C78D94C34172}"/>
              </a:ext>
            </a:extLst>
          </p:cNvPr>
          <p:cNvSpPr>
            <a:spLocks noGrp="1"/>
          </p:cNvSpPr>
          <p:nvPr>
            <p:ph type="sldNum" sz="quarter" idx="12"/>
          </p:nvPr>
        </p:nvSpPr>
        <p:spPr/>
        <p:txBody>
          <a:bodyPr/>
          <a:lstStyle/>
          <a:p>
            <a:fld id="{BDB92BEC-DCA9-0446-8E08-1C6F8AEBB503}" type="slidenum">
              <a:rPr lang="en-US" smtClean="0"/>
              <a:pPr/>
              <a:t>18</a:t>
            </a:fld>
            <a:endParaRPr lang="en-US" dirty="0"/>
          </a:p>
        </p:txBody>
      </p:sp>
    </p:spTree>
    <p:extLst>
      <p:ext uri="{BB962C8B-B14F-4D97-AF65-F5344CB8AC3E}">
        <p14:creationId xmlns:p14="http://schemas.microsoft.com/office/powerpoint/2010/main" val="1263965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Helvetica"/>
                <a:cs typeface="Helvetica"/>
              </a:rPr>
              <a:t>Required Clinical Encounters: Preventive Care</a:t>
            </a:r>
          </a:p>
        </p:txBody>
      </p:sp>
      <p:sp>
        <p:nvSpPr>
          <p:cNvPr id="5" name="Content Placeholder 4">
            <a:extLst>
              <a:ext uri="{FF2B5EF4-FFF2-40B4-BE49-F238E27FC236}">
                <a16:creationId xmlns:a16="http://schemas.microsoft.com/office/drawing/2014/main" id="{080DBBDE-012F-7E4A-A5BA-364AA2382B92}"/>
              </a:ext>
            </a:extLst>
          </p:cNvPr>
          <p:cNvSpPr>
            <a:spLocks noGrp="1"/>
          </p:cNvSpPr>
          <p:nvPr>
            <p:ph idx="1"/>
          </p:nvPr>
        </p:nvSpPr>
        <p:spPr>
          <a:xfrm>
            <a:off x="822959" y="1845734"/>
            <a:ext cx="7543801" cy="1774159"/>
          </a:xfrm>
        </p:spPr>
        <p:txBody>
          <a:bodyPr/>
          <a:lstStyle/>
          <a:p>
            <a:endParaRPr lang="en-US" dirty="0"/>
          </a:p>
          <a:p>
            <a:endParaRPr lang="en-US" dirty="0"/>
          </a:p>
        </p:txBody>
      </p:sp>
      <p:sp>
        <p:nvSpPr>
          <p:cNvPr id="8" name="Rectangle 7">
            <a:extLst>
              <a:ext uri="{FF2B5EF4-FFF2-40B4-BE49-F238E27FC236}">
                <a16:creationId xmlns:a16="http://schemas.microsoft.com/office/drawing/2014/main" id="{FC88F960-5E22-554E-9688-C25595115922}"/>
              </a:ext>
            </a:extLst>
          </p:cNvPr>
          <p:cNvSpPr/>
          <p:nvPr/>
        </p:nvSpPr>
        <p:spPr>
          <a:xfrm>
            <a:off x="517417" y="1975648"/>
            <a:ext cx="7930748" cy="1323439"/>
          </a:xfrm>
          <a:prstGeom prst="rect">
            <a:avLst/>
          </a:prstGeom>
        </p:spPr>
        <p:txBody>
          <a:bodyPr wrap="square">
            <a:spAutoFit/>
          </a:bodyPr>
          <a:lstStyle/>
          <a:p>
            <a:pPr lvl="1">
              <a:buClr>
                <a:schemeClr val="accent1"/>
              </a:buClr>
            </a:pPr>
            <a:r>
              <a:rPr lang="en-US" sz="2000" dirty="0">
                <a:latin typeface="Helvetica"/>
                <a:cs typeface="Helvetica"/>
              </a:rPr>
              <a:t>11.	Health Maintenance Adult Male 45-75</a:t>
            </a:r>
          </a:p>
          <a:p>
            <a:pPr lvl="1">
              <a:buClr>
                <a:schemeClr val="accent1"/>
              </a:buClr>
            </a:pPr>
            <a:r>
              <a:rPr lang="en-US" sz="2000" dirty="0">
                <a:latin typeface="Helvetica"/>
                <a:cs typeface="Helvetica"/>
              </a:rPr>
              <a:t>12.	Health Maintenance Adult Female 45-75</a:t>
            </a:r>
          </a:p>
          <a:p>
            <a:pPr lvl="1">
              <a:buClr>
                <a:schemeClr val="accent1"/>
              </a:buClr>
            </a:pPr>
            <a:r>
              <a:rPr lang="en-US" sz="2000" dirty="0">
                <a:latin typeface="Helvetica"/>
                <a:cs typeface="Helvetica"/>
              </a:rPr>
              <a:t>13.	Health Maintenance Adult Female (Reproductive Age) 14-45</a:t>
            </a:r>
          </a:p>
          <a:p>
            <a:pPr lvl="1">
              <a:buClr>
                <a:schemeClr val="accent1"/>
              </a:buClr>
            </a:pPr>
            <a:r>
              <a:rPr lang="en-US" sz="2000" dirty="0">
                <a:latin typeface="Helvetica"/>
                <a:cs typeface="Helvetica"/>
              </a:rPr>
              <a:t>14.	Childhood Immunizations</a:t>
            </a:r>
          </a:p>
        </p:txBody>
      </p:sp>
      <p:pic>
        <p:nvPicPr>
          <p:cNvPr id="1026" name="Picture 2">
            <a:extLst>
              <a:ext uri="{FF2B5EF4-FFF2-40B4-BE49-F238E27FC236}">
                <a16:creationId xmlns:a16="http://schemas.microsoft.com/office/drawing/2014/main" id="{B091952B-28C0-C541-A7BA-7D32C5494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833" y="3429000"/>
            <a:ext cx="4200334" cy="227518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5F60026-67C6-C3CF-EA6F-B673F5D7B392}"/>
              </a:ext>
            </a:extLst>
          </p:cNvPr>
          <p:cNvSpPr>
            <a:spLocks noGrp="1"/>
          </p:cNvSpPr>
          <p:nvPr>
            <p:ph type="sldNum" sz="quarter" idx="12"/>
          </p:nvPr>
        </p:nvSpPr>
        <p:spPr/>
        <p:txBody>
          <a:bodyPr/>
          <a:lstStyle/>
          <a:p>
            <a:fld id="{BDB92BEC-DCA9-0446-8E08-1C6F8AEBB503}" type="slidenum">
              <a:rPr lang="en-US" smtClean="0"/>
              <a:pPr/>
              <a:t>19</a:t>
            </a:fld>
            <a:endParaRPr lang="en-US" dirty="0"/>
          </a:p>
        </p:txBody>
      </p:sp>
    </p:spTree>
    <p:extLst>
      <p:ext uri="{BB962C8B-B14F-4D97-AF65-F5344CB8AC3E}">
        <p14:creationId xmlns:p14="http://schemas.microsoft.com/office/powerpoint/2010/main" val="4166864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812450" y="2020811"/>
            <a:ext cx="7543800" cy="2078224"/>
          </a:xfrm>
        </p:spPr>
        <p:txBody>
          <a:bodyPr>
            <a:normAutofit/>
          </a:bodyPr>
          <a:lstStyle/>
          <a:p>
            <a:pPr algn="ctr"/>
            <a:r>
              <a:rPr lang="en-US" dirty="0">
                <a:solidFill>
                  <a:srgbClr val="39205B"/>
                </a:solidFill>
                <a:latin typeface="Kozuka Mincho Pr6N H" panose="02020900000000000000" pitchFamily="18" charset="-128"/>
                <a:ea typeface="Kozuka Mincho Pr6N H" panose="02020900000000000000" pitchFamily="18" charset="-128"/>
              </a:rPr>
              <a:t>Goals &amp; Objectives </a:t>
            </a:r>
            <a:br>
              <a:rPr lang="en-US" dirty="0">
                <a:solidFill>
                  <a:srgbClr val="39205B"/>
                </a:solidFill>
                <a:latin typeface="Kozuka Mincho Pr6N H" panose="02020900000000000000" pitchFamily="18" charset="-128"/>
                <a:ea typeface="Kozuka Mincho Pr6N H" panose="02020900000000000000" pitchFamily="18" charset="-128"/>
              </a:rPr>
            </a:br>
            <a:r>
              <a:rPr lang="en-US" dirty="0">
                <a:solidFill>
                  <a:srgbClr val="39205B"/>
                </a:solidFill>
                <a:latin typeface="Kozuka Mincho Pr6N H" panose="02020900000000000000" pitchFamily="18" charset="-128"/>
                <a:ea typeface="Kozuka Mincho Pr6N H" panose="02020900000000000000" pitchFamily="18" charset="-128"/>
              </a:rPr>
              <a:t>of the </a:t>
            </a:r>
            <a:br>
              <a:rPr lang="en-US" dirty="0">
                <a:solidFill>
                  <a:srgbClr val="39205B"/>
                </a:solidFill>
                <a:latin typeface="Kozuka Mincho Pr6N H" panose="02020900000000000000" pitchFamily="18" charset="-128"/>
                <a:ea typeface="Kozuka Mincho Pr6N H" panose="02020900000000000000" pitchFamily="18" charset="-128"/>
              </a:rPr>
            </a:br>
            <a:r>
              <a:rPr lang="en-US" dirty="0">
                <a:solidFill>
                  <a:srgbClr val="39205B"/>
                </a:solidFill>
                <a:latin typeface="Kozuka Mincho Pr6N H" panose="02020900000000000000" pitchFamily="18" charset="-128"/>
                <a:ea typeface="Kozuka Mincho Pr6N H" panose="02020900000000000000" pitchFamily="18" charset="-128"/>
              </a:rPr>
              <a:t>Family Medicine Clerkship</a:t>
            </a:r>
            <a:endParaRPr lang="en-US" dirty="0"/>
          </a:p>
        </p:txBody>
      </p:sp>
      <p:sp>
        <p:nvSpPr>
          <p:cNvPr id="3" name="Slide Number Placeholder 2">
            <a:extLst>
              <a:ext uri="{FF2B5EF4-FFF2-40B4-BE49-F238E27FC236}">
                <a16:creationId xmlns:a16="http://schemas.microsoft.com/office/drawing/2014/main" id="{53D07190-A183-7A88-152D-D0D3A6D0ABE5}"/>
              </a:ext>
            </a:extLst>
          </p:cNvPr>
          <p:cNvSpPr>
            <a:spLocks noGrp="1"/>
          </p:cNvSpPr>
          <p:nvPr>
            <p:ph type="sldNum" sz="quarter" idx="12"/>
          </p:nvPr>
        </p:nvSpPr>
        <p:spPr/>
        <p:txBody>
          <a:bodyPr/>
          <a:lstStyle/>
          <a:p>
            <a:fld id="{BDB92BEC-DCA9-0446-8E08-1C6F8AEBB503}" type="slidenum">
              <a:rPr lang="en-US" smtClean="0"/>
              <a:pPr/>
              <a:t>2</a:t>
            </a:fld>
            <a:endParaRPr lang="en-US" dirty="0"/>
          </a:p>
        </p:txBody>
      </p:sp>
    </p:spTree>
    <p:extLst>
      <p:ext uri="{BB962C8B-B14F-4D97-AF65-F5344CB8AC3E}">
        <p14:creationId xmlns:p14="http://schemas.microsoft.com/office/powerpoint/2010/main" val="1084210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89" y="526212"/>
            <a:ext cx="8341743" cy="1210224"/>
          </a:xfrm>
        </p:spPr>
        <p:txBody>
          <a:bodyPr>
            <a:noAutofit/>
          </a:bodyPr>
          <a:lstStyle/>
          <a:p>
            <a:r>
              <a:rPr lang="en-US" sz="3600" dirty="0">
                <a:latin typeface="Helvetica"/>
                <a:cs typeface="Helvetica"/>
              </a:rPr>
              <a:t>Effective Patient Centered Care (EPCC)</a:t>
            </a:r>
            <a:br>
              <a:rPr lang="en-US" sz="3600" dirty="0">
                <a:latin typeface="Helvetica"/>
                <a:cs typeface="Helvetica"/>
              </a:rPr>
            </a:br>
            <a:endParaRPr lang="en-US" sz="2800" dirty="0">
              <a:latin typeface="Helvetica"/>
              <a:cs typeface="Helvetica"/>
            </a:endParaRPr>
          </a:p>
        </p:txBody>
      </p:sp>
      <p:sp>
        <p:nvSpPr>
          <p:cNvPr id="3" name="TextBox 2"/>
          <p:cNvSpPr txBox="1"/>
          <p:nvPr/>
        </p:nvSpPr>
        <p:spPr>
          <a:xfrm>
            <a:off x="554443" y="2129705"/>
            <a:ext cx="3381553" cy="3585597"/>
          </a:xfrm>
          <a:prstGeom prst="rect">
            <a:avLst/>
          </a:prstGeom>
          <a:noFill/>
        </p:spPr>
        <p:txBody>
          <a:bodyPr wrap="square" rtlCol="0">
            <a:spAutoFit/>
          </a:bodyPr>
          <a:lstStyle/>
          <a:p>
            <a:r>
              <a:rPr lang="en-US" sz="2000" b="1" u="sng" dirty="0">
                <a:solidFill>
                  <a:srgbClr val="BD582C"/>
                </a:solidFill>
                <a:latin typeface="Helvetica"/>
                <a:cs typeface="Helvetica"/>
              </a:rPr>
              <a:t>WEEKS 1 - 3</a:t>
            </a:r>
          </a:p>
          <a:p>
            <a:endParaRPr lang="en-US" sz="2000" b="1" u="sng" dirty="0">
              <a:solidFill>
                <a:srgbClr val="BD582C"/>
              </a:solidFill>
              <a:latin typeface="Helvetica"/>
              <a:cs typeface="Helvetica"/>
            </a:endParaRPr>
          </a:p>
          <a:p>
            <a:r>
              <a:rPr lang="en-US" sz="2000" b="1" dirty="0">
                <a:latin typeface="Helvetica"/>
                <a:cs typeface="Helvetica"/>
              </a:rPr>
              <a:t>Learn</a:t>
            </a:r>
            <a:r>
              <a:rPr lang="en-US" sz="2000" dirty="0">
                <a:latin typeface="Helvetica"/>
                <a:cs typeface="Helvetica"/>
              </a:rPr>
              <a:t> EPCC concepts through: </a:t>
            </a:r>
          </a:p>
          <a:p>
            <a:pPr marL="342900" indent="-342900">
              <a:lnSpc>
                <a:spcPct val="150000"/>
              </a:lnSpc>
              <a:buFont typeface="Wingdings" panose="05000000000000000000" pitchFamily="2" charset="2"/>
              <a:buChar char="ü"/>
            </a:pPr>
            <a:r>
              <a:rPr lang="en-US" sz="2000" dirty="0">
                <a:latin typeface="Helvetica"/>
                <a:cs typeface="Helvetica"/>
              </a:rPr>
              <a:t>Articles </a:t>
            </a:r>
          </a:p>
          <a:p>
            <a:pPr marL="342900" indent="-342900">
              <a:lnSpc>
                <a:spcPct val="150000"/>
              </a:lnSpc>
              <a:buFont typeface="Wingdings" panose="05000000000000000000" pitchFamily="2" charset="2"/>
              <a:buChar char="ü"/>
            </a:pPr>
            <a:r>
              <a:rPr lang="en-US" sz="2000" dirty="0">
                <a:latin typeface="Helvetica"/>
                <a:cs typeface="Helvetica"/>
              </a:rPr>
              <a:t>Online Training </a:t>
            </a:r>
          </a:p>
          <a:p>
            <a:pPr marL="342900" indent="-342900">
              <a:lnSpc>
                <a:spcPct val="150000"/>
              </a:lnSpc>
              <a:buFont typeface="Wingdings" panose="05000000000000000000" pitchFamily="2" charset="2"/>
              <a:buChar char="ü"/>
            </a:pPr>
            <a:r>
              <a:rPr lang="en-US" sz="2000" dirty="0">
                <a:latin typeface="Helvetica"/>
                <a:cs typeface="Helvetica"/>
              </a:rPr>
              <a:t>Videos</a:t>
            </a:r>
          </a:p>
          <a:p>
            <a:pPr marL="342900" indent="-342900">
              <a:lnSpc>
                <a:spcPct val="150000"/>
              </a:lnSpc>
              <a:buFont typeface="Wingdings" panose="05000000000000000000" pitchFamily="2" charset="2"/>
              <a:buChar char="ü"/>
            </a:pPr>
            <a:r>
              <a:rPr lang="en-US" sz="2000" dirty="0">
                <a:latin typeface="Helvetica"/>
                <a:cs typeface="Helvetica"/>
              </a:rPr>
              <a:t>Direct Observations  </a:t>
            </a:r>
          </a:p>
          <a:p>
            <a:endParaRPr lang="en-US" sz="2400" u="sng" dirty="0">
              <a:latin typeface="Helvetica"/>
              <a:cs typeface="Helvetica"/>
            </a:endParaRPr>
          </a:p>
          <a:p>
            <a:endParaRPr lang="en-US" sz="300" b="1" dirty="0">
              <a:latin typeface="Helvetica"/>
              <a:cs typeface="Helvetica"/>
            </a:endParaRPr>
          </a:p>
        </p:txBody>
      </p:sp>
      <p:sp>
        <p:nvSpPr>
          <p:cNvPr id="4" name="Slide Number Placeholder 3">
            <a:extLst>
              <a:ext uri="{FF2B5EF4-FFF2-40B4-BE49-F238E27FC236}">
                <a16:creationId xmlns:a16="http://schemas.microsoft.com/office/drawing/2014/main" id="{1395F0C5-D43A-4618-90D7-BC03B8554299}"/>
              </a:ext>
            </a:extLst>
          </p:cNvPr>
          <p:cNvSpPr>
            <a:spLocks noGrp="1"/>
          </p:cNvSpPr>
          <p:nvPr>
            <p:ph type="sldNum" sz="quarter" idx="12"/>
          </p:nvPr>
        </p:nvSpPr>
        <p:spPr/>
        <p:txBody>
          <a:bodyPr/>
          <a:lstStyle/>
          <a:p>
            <a:fld id="{BDB92BEC-DCA9-0446-8E08-1C6F8AEBB503}" type="slidenum">
              <a:rPr lang="en-US" smtClean="0"/>
              <a:pPr/>
              <a:t>20</a:t>
            </a:fld>
            <a:endParaRPr lang="en-US" dirty="0"/>
          </a:p>
        </p:txBody>
      </p:sp>
    </p:spTree>
    <p:extLst>
      <p:ext uri="{BB962C8B-B14F-4D97-AF65-F5344CB8AC3E}">
        <p14:creationId xmlns:p14="http://schemas.microsoft.com/office/powerpoint/2010/main" val="137612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0513" y="1922584"/>
            <a:ext cx="3680907" cy="4262705"/>
          </a:xfrm>
          <a:prstGeom prst="rect">
            <a:avLst/>
          </a:prstGeom>
          <a:noFill/>
        </p:spPr>
        <p:txBody>
          <a:bodyPr wrap="square" rtlCol="0">
            <a:spAutoFit/>
          </a:bodyPr>
          <a:lstStyle/>
          <a:p>
            <a:r>
              <a:rPr lang="en-US" sz="2000" b="1" u="sng" dirty="0">
                <a:solidFill>
                  <a:srgbClr val="BD582C"/>
                </a:solidFill>
                <a:latin typeface="Helvetica"/>
                <a:cs typeface="Helvetica"/>
              </a:rPr>
              <a:t>WEEKS 4-6</a:t>
            </a:r>
          </a:p>
          <a:p>
            <a:endParaRPr lang="en-US" sz="2000" b="1" u="sng" dirty="0">
              <a:latin typeface="Helvetica"/>
              <a:cs typeface="Helvetica"/>
            </a:endParaRPr>
          </a:p>
          <a:p>
            <a:pPr marL="342900" indent="-342900">
              <a:buClr>
                <a:schemeClr val="accent1"/>
              </a:buClr>
              <a:buFont typeface="Wingdings" charset="2"/>
              <a:buChar char="§"/>
            </a:pPr>
            <a:r>
              <a:rPr lang="en-US" sz="2000" b="1" dirty="0">
                <a:latin typeface="Helvetica"/>
                <a:cs typeface="Helvetica"/>
              </a:rPr>
              <a:t>Apply</a:t>
            </a:r>
            <a:r>
              <a:rPr lang="en-US" sz="2000" dirty="0">
                <a:latin typeface="Helvetica"/>
                <a:cs typeface="Helvetica"/>
              </a:rPr>
              <a:t> EPCC concepts into practice using the Patient Centered Observation Form</a:t>
            </a:r>
          </a:p>
          <a:p>
            <a:pPr marL="342900" indent="-342900">
              <a:buClr>
                <a:schemeClr val="accent1"/>
              </a:buClr>
              <a:buFont typeface="Wingdings" charset="2"/>
              <a:buChar char="§"/>
            </a:pPr>
            <a:r>
              <a:rPr lang="en-US" sz="2000" dirty="0">
                <a:latin typeface="Helvetica"/>
                <a:cs typeface="Helvetica"/>
              </a:rPr>
              <a:t>Use form 3-4 times</a:t>
            </a:r>
          </a:p>
          <a:p>
            <a:pPr marL="342900" indent="-342900">
              <a:buClr>
                <a:schemeClr val="accent1"/>
              </a:buClr>
              <a:buFont typeface="Wingdings" charset="2"/>
              <a:buChar char="§"/>
            </a:pPr>
            <a:r>
              <a:rPr lang="en-US" sz="2000" dirty="0">
                <a:latin typeface="Helvetica"/>
                <a:cs typeface="Helvetica"/>
              </a:rPr>
              <a:t>Link to training and downloadable forms: </a:t>
            </a:r>
            <a:r>
              <a:rPr lang="en-US" sz="2000" b="1" dirty="0">
                <a:solidFill>
                  <a:schemeClr val="bg2">
                    <a:lumMod val="50000"/>
                  </a:schemeClr>
                </a:solidFill>
                <a:latin typeface="Helvetica"/>
                <a:cs typeface="Helvetica"/>
                <a:hlinkClick r:id="rId3"/>
              </a:rPr>
              <a:t>www.pcof.us</a:t>
            </a:r>
            <a:endParaRPr lang="en-US" sz="2000" b="1" dirty="0">
              <a:solidFill>
                <a:schemeClr val="bg2">
                  <a:lumMod val="50000"/>
                </a:schemeClr>
              </a:solidFill>
              <a:latin typeface="Helvetica"/>
              <a:cs typeface="Helvetica"/>
            </a:endParaRPr>
          </a:p>
          <a:p>
            <a:pPr>
              <a:buClr>
                <a:schemeClr val="accent1"/>
              </a:buClr>
            </a:pPr>
            <a:endParaRPr lang="en-US" sz="2000" b="1" dirty="0">
              <a:solidFill>
                <a:schemeClr val="bg2">
                  <a:lumMod val="50000"/>
                </a:schemeClr>
              </a:solidFill>
              <a:latin typeface="Helvetica"/>
              <a:cs typeface="Helvetica"/>
            </a:endParaRPr>
          </a:p>
          <a:p>
            <a:pPr>
              <a:buClr>
                <a:schemeClr val="accent1"/>
              </a:buClr>
            </a:pPr>
            <a:r>
              <a:rPr lang="en-US" sz="1600" dirty="0">
                <a:latin typeface="Helvetica"/>
                <a:cs typeface="Helvetica"/>
              </a:rPr>
              <a:t>Note: It is OK to break this up into sections, but please do full PCOF in one visit at least once during rotation.</a:t>
            </a:r>
          </a:p>
          <a:p>
            <a:pPr marL="342900" indent="-342900">
              <a:buClr>
                <a:schemeClr val="accent1"/>
              </a:buClr>
              <a:buFont typeface="Wingdings" charset="2"/>
              <a:buChar char="§"/>
            </a:pPr>
            <a:endParaRPr lang="en-US" sz="2000" b="1" dirty="0">
              <a:solidFill>
                <a:schemeClr val="bg2">
                  <a:lumMod val="50000"/>
                </a:schemeClr>
              </a:solidFill>
              <a:latin typeface="Helvetica"/>
              <a:cs typeface="Helvetica"/>
            </a:endParaRPr>
          </a:p>
          <a:p>
            <a:endParaRPr lang="en-US" sz="300" b="1" dirty="0">
              <a:latin typeface="Helvetica"/>
              <a:cs typeface="Helvetica"/>
            </a:endParaRPr>
          </a:p>
        </p:txBody>
      </p:sp>
      <p:sp>
        <p:nvSpPr>
          <p:cNvPr id="6" name="Title 1"/>
          <p:cNvSpPr txBox="1">
            <a:spLocks/>
          </p:cNvSpPr>
          <p:nvPr/>
        </p:nvSpPr>
        <p:spPr>
          <a:xfrm>
            <a:off x="528784" y="352948"/>
            <a:ext cx="8456739" cy="13076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a:lstStyle>
          <a:p>
            <a:pPr algn="l"/>
            <a:r>
              <a:rPr lang="en-US" sz="3600" cap="none" spc="-50" dirty="0">
                <a:solidFill>
                  <a:srgbClr val="000000">
                    <a:lumMod val="75000"/>
                    <a:lumOff val="25000"/>
                  </a:srgbClr>
                </a:solidFill>
                <a:latin typeface="Helvetica"/>
                <a:cs typeface="Helvetica"/>
              </a:rPr>
              <a:t>Effective Patient Centered Care (EPCC)</a:t>
            </a:r>
            <a:br>
              <a:rPr lang="en-US" sz="3600" cap="none" spc="-50" dirty="0">
                <a:solidFill>
                  <a:srgbClr val="000000">
                    <a:lumMod val="75000"/>
                    <a:lumOff val="25000"/>
                  </a:srgbClr>
                </a:solidFill>
                <a:latin typeface="Helvetica"/>
                <a:cs typeface="Helvetica"/>
              </a:rPr>
            </a:br>
            <a:r>
              <a:rPr lang="en-US" sz="3600" cap="none" spc="-50" dirty="0">
                <a:solidFill>
                  <a:srgbClr val="000000">
                    <a:lumMod val="75000"/>
                    <a:lumOff val="25000"/>
                  </a:srgbClr>
                </a:solidFill>
                <a:latin typeface="Helvetica"/>
                <a:cs typeface="Helvetica"/>
              </a:rPr>
              <a:t>Mini-CEX for FMC:</a:t>
            </a:r>
            <a:endParaRPr lang="en-US" sz="2800" dirty="0">
              <a:latin typeface="Helvetica"/>
              <a:cs typeface="Helvetica"/>
            </a:endParaRPr>
          </a:p>
        </p:txBody>
      </p:sp>
      <p:pic>
        <p:nvPicPr>
          <p:cNvPr id="5" name="Picture 4"/>
          <p:cNvPicPr>
            <a:picLocks noChangeAspect="1"/>
          </p:cNvPicPr>
          <p:nvPr/>
        </p:nvPicPr>
        <p:blipFill>
          <a:blip r:embed="rId4"/>
          <a:stretch>
            <a:fillRect/>
          </a:stretch>
        </p:blipFill>
        <p:spPr>
          <a:xfrm>
            <a:off x="4822581" y="1922584"/>
            <a:ext cx="3324665" cy="4226453"/>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A4B6CCC5-16C0-5480-A2A2-79A82FD99349}"/>
              </a:ext>
            </a:extLst>
          </p:cNvPr>
          <p:cNvSpPr>
            <a:spLocks noGrp="1"/>
          </p:cNvSpPr>
          <p:nvPr>
            <p:ph type="sldNum" sz="quarter" idx="12"/>
          </p:nvPr>
        </p:nvSpPr>
        <p:spPr/>
        <p:txBody>
          <a:bodyPr/>
          <a:lstStyle/>
          <a:p>
            <a:fld id="{BDB92BEC-DCA9-0446-8E08-1C6F8AEBB503}"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72" y="251989"/>
            <a:ext cx="7543800" cy="1450757"/>
          </a:xfrm>
        </p:spPr>
        <p:txBody>
          <a:bodyPr vert="horz" anchor="ctr">
            <a:normAutofit/>
          </a:bodyPr>
          <a:lstStyle/>
          <a:p>
            <a:pPr algn="ctr"/>
            <a:r>
              <a:rPr lang="en-US" sz="3600" dirty="0">
                <a:latin typeface="Helvetica"/>
                <a:cs typeface="Helvetica"/>
              </a:rPr>
              <a:t>Resilience Curriculum</a:t>
            </a:r>
          </a:p>
        </p:txBody>
      </p:sp>
      <p:sp>
        <p:nvSpPr>
          <p:cNvPr id="4" name="Slide Number Placeholder 3">
            <a:extLst>
              <a:ext uri="{FF2B5EF4-FFF2-40B4-BE49-F238E27FC236}">
                <a16:creationId xmlns:a16="http://schemas.microsoft.com/office/drawing/2014/main" id="{6F194EF3-F348-C62F-7115-4D56B674761F}"/>
              </a:ext>
            </a:extLst>
          </p:cNvPr>
          <p:cNvSpPr>
            <a:spLocks noGrp="1"/>
          </p:cNvSpPr>
          <p:nvPr>
            <p:ph type="sldNum" sz="quarter" idx="12"/>
          </p:nvPr>
        </p:nvSpPr>
        <p:spPr/>
        <p:txBody>
          <a:bodyPr/>
          <a:lstStyle/>
          <a:p>
            <a:fld id="{BDB92BEC-DCA9-0446-8E08-1C6F8AEBB503}" type="slidenum">
              <a:rPr lang="en-US" smtClean="0"/>
              <a:pPr/>
              <a:t>22</a:t>
            </a:fld>
            <a:endParaRPr lang="en-US" dirty="0"/>
          </a:p>
        </p:txBody>
      </p:sp>
      <p:pic>
        <p:nvPicPr>
          <p:cNvPr id="8" name="Picture 7" descr="Graphical user interface, text, application, email&#10;&#10;Description automatically generated">
            <a:extLst>
              <a:ext uri="{FF2B5EF4-FFF2-40B4-BE49-F238E27FC236}">
                <a16:creationId xmlns:a16="http://schemas.microsoft.com/office/drawing/2014/main" id="{1CACFD0C-2C9D-405D-01CF-B3AA1F4841C7}"/>
              </a:ext>
            </a:extLst>
          </p:cNvPr>
          <p:cNvPicPr>
            <a:picLocks noChangeAspect="1"/>
          </p:cNvPicPr>
          <p:nvPr/>
        </p:nvPicPr>
        <p:blipFill>
          <a:blip r:embed="rId3"/>
          <a:stretch>
            <a:fillRect/>
          </a:stretch>
        </p:blipFill>
        <p:spPr>
          <a:xfrm>
            <a:off x="234304" y="1814094"/>
            <a:ext cx="8675392" cy="4269206"/>
          </a:xfrm>
          <a:prstGeom prst="rect">
            <a:avLst/>
          </a:prstGeom>
        </p:spPr>
      </p:pic>
    </p:spTree>
    <p:extLst>
      <p:ext uri="{BB962C8B-B14F-4D97-AF65-F5344CB8AC3E}">
        <p14:creationId xmlns:p14="http://schemas.microsoft.com/office/powerpoint/2010/main" val="407106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572" y="251989"/>
            <a:ext cx="7543800" cy="1450757"/>
          </a:xfrm>
        </p:spPr>
        <p:txBody>
          <a:bodyPr vert="horz" anchor="ctr">
            <a:normAutofit/>
          </a:bodyPr>
          <a:lstStyle/>
          <a:p>
            <a:pPr algn="ctr"/>
            <a:r>
              <a:rPr lang="en-US" sz="3600" dirty="0">
                <a:latin typeface="Helvetica"/>
                <a:cs typeface="Helvetica"/>
              </a:rPr>
              <a:t>Professionalism</a:t>
            </a:r>
          </a:p>
        </p:txBody>
      </p:sp>
      <p:sp>
        <p:nvSpPr>
          <p:cNvPr id="3" name="Rectangle 2"/>
          <p:cNvSpPr/>
          <p:nvPr/>
        </p:nvSpPr>
        <p:spPr>
          <a:xfrm>
            <a:off x="695783" y="1973322"/>
            <a:ext cx="4801934" cy="3600986"/>
          </a:xfrm>
          <a:prstGeom prst="rect">
            <a:avLst/>
          </a:prstGeom>
        </p:spPr>
        <p:txBody>
          <a:bodyPr wrap="square">
            <a:spAutoFit/>
          </a:bodyPr>
          <a:lstStyle/>
          <a:p>
            <a:pPr>
              <a:buClr>
                <a:schemeClr val="accent1"/>
              </a:buClr>
              <a:buFont typeface="Wingdings" charset="2"/>
              <a:buChar char="§"/>
            </a:pPr>
            <a:r>
              <a:rPr lang="en-US" sz="1900" dirty="0">
                <a:latin typeface="Helvetica"/>
                <a:cs typeface="Helvetica"/>
              </a:rPr>
              <a:t> Review: </a:t>
            </a:r>
          </a:p>
          <a:p>
            <a:pPr marL="576263" lvl="1" indent="-342900">
              <a:buClr>
                <a:schemeClr val="accent1"/>
              </a:buClr>
              <a:buFont typeface="Courier New" panose="02070309020205020404" pitchFamily="49" charset="0"/>
              <a:buChar char="o"/>
            </a:pPr>
            <a:r>
              <a:rPr lang="en-US" sz="1900" dirty="0">
                <a:latin typeface="Helvetica"/>
                <a:cs typeface="Helvetica"/>
              </a:rPr>
              <a:t>Professional expectations of the clerkship</a:t>
            </a:r>
          </a:p>
          <a:p>
            <a:pPr marL="576263" lvl="1" indent="-342900">
              <a:buClr>
                <a:schemeClr val="accent1"/>
              </a:buClr>
              <a:buFont typeface="Courier New" panose="02070309020205020404" pitchFamily="49" charset="0"/>
              <a:buChar char="o"/>
            </a:pPr>
            <a:r>
              <a:rPr lang="en-US" sz="1900" dirty="0">
                <a:latin typeface="Helvetica"/>
                <a:cs typeface="Helvetica"/>
              </a:rPr>
              <a:t>Professionalism section of Feedback &amp; Evaluation form</a:t>
            </a:r>
          </a:p>
          <a:p>
            <a:pPr>
              <a:buFont typeface="Wingdings" charset="2"/>
              <a:buChar char="§"/>
            </a:pPr>
            <a:endParaRPr lang="en-US" sz="1900" dirty="0">
              <a:latin typeface="Helvetica"/>
              <a:cs typeface="Helvetica"/>
            </a:endParaRPr>
          </a:p>
          <a:p>
            <a:pPr marL="233363" indent="-233363">
              <a:buClr>
                <a:schemeClr val="accent1"/>
              </a:buClr>
              <a:buFont typeface="Wingdings" charset="2"/>
              <a:buChar char="§"/>
            </a:pPr>
            <a:r>
              <a:rPr lang="en-US" sz="1900" dirty="0">
                <a:latin typeface="Helvetica"/>
                <a:cs typeface="Helvetica"/>
              </a:rPr>
              <a:t>Discuss professional performance at Mid &amp; End of Clerkship Review - REQUIRED</a:t>
            </a:r>
          </a:p>
          <a:p>
            <a:pPr>
              <a:buFont typeface="Wingdings" charset="2"/>
              <a:buChar char="§"/>
            </a:pPr>
            <a:endParaRPr lang="en-US" sz="1900" dirty="0">
              <a:latin typeface="Helvetica"/>
              <a:cs typeface="Helvetica"/>
            </a:endParaRPr>
          </a:p>
          <a:p>
            <a:pPr>
              <a:buClr>
                <a:schemeClr val="accent1"/>
              </a:buClr>
              <a:buFont typeface="Wingdings" charset="2"/>
              <a:buChar char="§"/>
            </a:pPr>
            <a:r>
              <a:rPr lang="en-US" sz="1900" dirty="0">
                <a:latin typeface="Helvetica"/>
                <a:cs typeface="Helvetica"/>
              </a:rPr>
              <a:t> Professionalism Award Nominations:</a:t>
            </a:r>
          </a:p>
          <a:p>
            <a:pPr marL="576263" lvl="1" indent="-342900">
              <a:buClr>
                <a:schemeClr val="accent1"/>
              </a:buClr>
              <a:buFont typeface="Courier New" panose="02070309020205020404" pitchFamily="49" charset="0"/>
              <a:buChar char="o"/>
            </a:pPr>
            <a:r>
              <a:rPr lang="en-US" sz="1900" dirty="0">
                <a:latin typeface="Helvetica"/>
                <a:cs typeface="Helvetica"/>
              </a:rPr>
              <a:t>Student Award</a:t>
            </a:r>
          </a:p>
          <a:p>
            <a:pPr marL="576263" lvl="1" indent="-342900">
              <a:buClr>
                <a:schemeClr val="accent1"/>
              </a:buClr>
              <a:buFont typeface="Courier New" panose="02070309020205020404" pitchFamily="49" charset="0"/>
              <a:buChar char="o"/>
            </a:pPr>
            <a:r>
              <a:rPr lang="en-US" sz="1900" dirty="0">
                <a:latin typeface="Helvetica"/>
                <a:cs typeface="Helvetica"/>
                <a:hlinkClick r:id="rId3"/>
              </a:rPr>
              <a:t>Staff and Faculty Award</a:t>
            </a:r>
            <a:endParaRPr lang="en-US" sz="1900" dirty="0">
              <a:latin typeface="Helvetica"/>
              <a:cs typeface="Helvetica"/>
            </a:endParaRPr>
          </a:p>
        </p:txBody>
      </p:sp>
      <p:sp>
        <p:nvSpPr>
          <p:cNvPr id="5" name="Rectangle 4"/>
          <p:cNvSpPr/>
          <p:nvPr/>
        </p:nvSpPr>
        <p:spPr>
          <a:xfrm>
            <a:off x="5780588" y="5125347"/>
            <a:ext cx="3009917" cy="523220"/>
          </a:xfrm>
          <a:prstGeom prst="rect">
            <a:avLst/>
          </a:prstGeom>
        </p:spPr>
        <p:txBody>
          <a:bodyPr wrap="square">
            <a:spAutoFit/>
          </a:bodyPr>
          <a:lstStyle/>
          <a:p>
            <a:r>
              <a:rPr lang="en-US" sz="1400" i="1" dirty="0">
                <a:cs typeface="Helvetica"/>
              </a:rPr>
              <a:t>Three students being awarded the Student Professionalism Award in 2022</a:t>
            </a:r>
          </a:p>
        </p:txBody>
      </p:sp>
      <p:sp>
        <p:nvSpPr>
          <p:cNvPr id="4" name="Slide Number Placeholder 3">
            <a:extLst>
              <a:ext uri="{FF2B5EF4-FFF2-40B4-BE49-F238E27FC236}">
                <a16:creationId xmlns:a16="http://schemas.microsoft.com/office/drawing/2014/main" id="{6F194EF3-F348-C62F-7115-4D56B674761F}"/>
              </a:ext>
            </a:extLst>
          </p:cNvPr>
          <p:cNvSpPr>
            <a:spLocks noGrp="1"/>
          </p:cNvSpPr>
          <p:nvPr>
            <p:ph type="sldNum" sz="quarter" idx="12"/>
          </p:nvPr>
        </p:nvSpPr>
        <p:spPr/>
        <p:txBody>
          <a:bodyPr/>
          <a:lstStyle/>
          <a:p>
            <a:fld id="{BDB92BEC-DCA9-0446-8E08-1C6F8AEBB503}" type="slidenum">
              <a:rPr lang="en-US" smtClean="0"/>
              <a:pPr/>
              <a:t>23</a:t>
            </a:fld>
            <a:endParaRPr lang="en-US" dirty="0"/>
          </a:p>
        </p:txBody>
      </p:sp>
      <p:pic>
        <p:nvPicPr>
          <p:cNvPr id="8" name="Picture 7" descr="A group of people holding certificates&#10;&#10;Description automatically generated">
            <a:extLst>
              <a:ext uri="{FF2B5EF4-FFF2-40B4-BE49-F238E27FC236}">
                <a16:creationId xmlns:a16="http://schemas.microsoft.com/office/drawing/2014/main" id="{57AA2BC8-B3BE-392F-526D-F6689B438CF1}"/>
              </a:ext>
            </a:extLst>
          </p:cNvPr>
          <p:cNvPicPr>
            <a:picLocks noChangeAspect="1"/>
          </p:cNvPicPr>
          <p:nvPr/>
        </p:nvPicPr>
        <p:blipFill>
          <a:blip r:embed="rId4"/>
          <a:stretch>
            <a:fillRect/>
          </a:stretch>
        </p:blipFill>
        <p:spPr>
          <a:xfrm>
            <a:off x="5490491" y="2611252"/>
            <a:ext cx="3582885" cy="2424211"/>
          </a:xfrm>
          <a:prstGeom prst="rect">
            <a:avLst/>
          </a:prstGeom>
        </p:spPr>
      </p:pic>
    </p:spTree>
    <p:extLst>
      <p:ext uri="{BB962C8B-B14F-4D97-AF65-F5344CB8AC3E}">
        <p14:creationId xmlns:p14="http://schemas.microsoft.com/office/powerpoint/2010/main" val="4210381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707" y="286605"/>
            <a:ext cx="7543800" cy="1228160"/>
          </a:xfrm>
        </p:spPr>
        <p:txBody>
          <a:bodyPr anchor="ctr">
            <a:normAutofit/>
          </a:bodyPr>
          <a:lstStyle/>
          <a:p>
            <a:pPr algn="ctr"/>
            <a:r>
              <a:rPr lang="en-US" sz="3600" dirty="0">
                <a:latin typeface="Helvetica"/>
                <a:cs typeface="Helvetica"/>
              </a:rPr>
              <a:t>Professional Learning Environment</a:t>
            </a:r>
          </a:p>
        </p:txBody>
      </p:sp>
      <p:sp>
        <p:nvSpPr>
          <p:cNvPr id="3" name="Content Placeholder 2"/>
          <p:cNvSpPr>
            <a:spLocks noGrp="1"/>
          </p:cNvSpPr>
          <p:nvPr>
            <p:ph idx="1"/>
          </p:nvPr>
        </p:nvSpPr>
        <p:spPr>
          <a:xfrm>
            <a:off x="816693" y="1287088"/>
            <a:ext cx="7703828" cy="456046"/>
          </a:xfrm>
        </p:spPr>
        <p:txBody>
          <a:bodyPr>
            <a:normAutofit/>
          </a:bodyPr>
          <a:lstStyle/>
          <a:p>
            <a:pPr marL="0" indent="0">
              <a:buNone/>
            </a:pPr>
            <a:r>
              <a:rPr lang="en-US" sz="1900" b="1" dirty="0">
                <a:solidFill>
                  <a:srgbClr val="BD582C"/>
                </a:solidFill>
                <a:latin typeface="Helvetica"/>
                <a:cs typeface="Helvetica"/>
              </a:rPr>
              <a:t>Teacher-Learner Relationships</a:t>
            </a:r>
            <a:r>
              <a:rPr lang="en-US" sz="1900" b="1" i="1" dirty="0">
                <a:solidFill>
                  <a:srgbClr val="BD582C"/>
                </a:solidFill>
                <a:latin typeface="Helvetica"/>
                <a:cs typeface="Helvetica"/>
              </a:rPr>
              <a:t>: </a:t>
            </a:r>
            <a:r>
              <a:rPr lang="en-US" sz="1900" i="1" dirty="0">
                <a:solidFill>
                  <a:srgbClr val="BD582C"/>
                </a:solidFill>
                <a:latin typeface="Helvetica"/>
                <a:cs typeface="Helvetica"/>
              </a:rPr>
              <a:t>Both have rights and responsibilities</a:t>
            </a:r>
          </a:p>
          <a:p>
            <a:pPr>
              <a:buFont typeface="Arial" charset="0"/>
              <a:buChar char="•"/>
            </a:pPr>
            <a:endParaRPr lang="en-US" sz="800" dirty="0">
              <a:solidFill>
                <a:srgbClr val="000000"/>
              </a:solidFill>
              <a:latin typeface="Helvetica"/>
              <a:cs typeface="Helvetica"/>
            </a:endParaRPr>
          </a:p>
          <a:p>
            <a:pPr marL="0" indent="0">
              <a:buNone/>
            </a:pPr>
            <a:endParaRPr lang="en-US" sz="800" dirty="0">
              <a:solidFill>
                <a:srgbClr val="000000"/>
              </a:solidFill>
              <a:latin typeface="Helvetica"/>
              <a:cs typeface="Helvetica"/>
            </a:endParaRPr>
          </a:p>
          <a:p>
            <a:pPr marL="0" indent="0">
              <a:buNone/>
            </a:pPr>
            <a:endParaRPr lang="en-US" dirty="0"/>
          </a:p>
        </p:txBody>
      </p:sp>
      <p:sp>
        <p:nvSpPr>
          <p:cNvPr id="4" name="TextBox 3"/>
          <p:cNvSpPr txBox="1"/>
          <p:nvPr/>
        </p:nvSpPr>
        <p:spPr>
          <a:xfrm>
            <a:off x="816693" y="2147685"/>
            <a:ext cx="4130885" cy="3708708"/>
          </a:xfrm>
          <a:prstGeom prst="rect">
            <a:avLst/>
          </a:prstGeom>
          <a:noFill/>
        </p:spPr>
        <p:txBody>
          <a:bodyPr wrap="square" rtlCol="0">
            <a:spAutoFit/>
          </a:bodyPr>
          <a:lstStyle/>
          <a:p>
            <a:r>
              <a:rPr lang="en-US" sz="1900" b="1" dirty="0">
                <a:solidFill>
                  <a:srgbClr val="000000"/>
                </a:solidFill>
                <a:latin typeface="Helvetica"/>
                <a:cs typeface="Helvetica"/>
              </a:rPr>
              <a:t>1. Responsibilities of Teachers:</a:t>
            </a:r>
          </a:p>
          <a:p>
            <a:r>
              <a:rPr lang="en-US" sz="1900" b="1" dirty="0">
                <a:solidFill>
                  <a:srgbClr val="000000"/>
                </a:solidFill>
                <a:latin typeface="Helvetica"/>
                <a:cs typeface="Helvetica"/>
              </a:rPr>
              <a:t> </a:t>
            </a:r>
          </a:p>
          <a:p>
            <a:pPr marL="800100" lvl="1" indent="-342900">
              <a:buClr>
                <a:schemeClr val="accent1"/>
              </a:buClr>
              <a:buFont typeface="Wingdings" pitchFamily="2" charset="2"/>
              <a:buChar char="§"/>
            </a:pPr>
            <a:r>
              <a:rPr lang="en-US" sz="1900" dirty="0">
                <a:solidFill>
                  <a:srgbClr val="000000"/>
                </a:solidFill>
                <a:latin typeface="Helvetica"/>
                <a:cs typeface="Helvetica"/>
              </a:rPr>
              <a:t>Treat learners fairly, respectfully, and without bias related to their age, race, gender, sexual orientation, disability, religion, or national origin.</a:t>
            </a:r>
          </a:p>
          <a:p>
            <a:pPr lvl="1">
              <a:buClr>
                <a:schemeClr val="accent1"/>
              </a:buClr>
              <a:buFont typeface="Wingdings" charset="2"/>
              <a:buChar char="§"/>
            </a:pPr>
            <a:endParaRPr lang="en-US" sz="800" dirty="0">
              <a:solidFill>
                <a:srgbClr val="000000"/>
              </a:solidFill>
              <a:latin typeface="Helvetica"/>
              <a:cs typeface="Helvetica"/>
            </a:endParaRPr>
          </a:p>
          <a:p>
            <a:pPr marL="800100" lvl="1" indent="-342900">
              <a:buClr>
                <a:schemeClr val="accent1"/>
              </a:buClr>
              <a:buFont typeface="Wingdings" pitchFamily="2" charset="2"/>
              <a:buChar char="§"/>
            </a:pPr>
            <a:r>
              <a:rPr lang="en-US" sz="1900" dirty="0">
                <a:solidFill>
                  <a:srgbClr val="000000"/>
                </a:solidFill>
                <a:latin typeface="Helvetica"/>
                <a:cs typeface="Helvetica"/>
              </a:rPr>
              <a:t>Give learners timely, constructive, and accurate feedback.</a:t>
            </a:r>
          </a:p>
          <a:p>
            <a:endParaRPr lang="en-US" dirty="0"/>
          </a:p>
        </p:txBody>
      </p:sp>
      <p:pic>
        <p:nvPicPr>
          <p:cNvPr id="5" name="Picture 12" descr="Image result for idaho wwa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678" y="2129548"/>
            <a:ext cx="2703632" cy="3726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C3E07D52-B974-1441-AB3A-C840CBDD3466}"/>
              </a:ext>
            </a:extLst>
          </p:cNvPr>
          <p:cNvSpPr>
            <a:spLocks noGrp="1"/>
          </p:cNvSpPr>
          <p:nvPr>
            <p:ph type="sldNum" sz="quarter" idx="12"/>
          </p:nvPr>
        </p:nvSpPr>
        <p:spPr/>
        <p:txBody>
          <a:bodyPr/>
          <a:lstStyle/>
          <a:p>
            <a:fld id="{BDB92BEC-DCA9-0446-8E08-1C6F8AEBB503}" type="slidenum">
              <a:rPr lang="en-US" smtClean="0"/>
              <a:pPr/>
              <a:t>24</a:t>
            </a:fld>
            <a:endParaRPr lang="en-US" dirty="0"/>
          </a:p>
        </p:txBody>
      </p:sp>
    </p:spTree>
    <p:extLst>
      <p:ext uri="{BB962C8B-B14F-4D97-AF65-F5344CB8AC3E}">
        <p14:creationId xmlns:p14="http://schemas.microsoft.com/office/powerpoint/2010/main" val="2773759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30" y="408372"/>
            <a:ext cx="8352112" cy="1065426"/>
          </a:xfrm>
        </p:spPr>
        <p:txBody>
          <a:bodyPr anchor="ctr">
            <a:noAutofit/>
          </a:bodyPr>
          <a:lstStyle/>
          <a:p>
            <a:pPr algn="ctr"/>
            <a:r>
              <a:rPr lang="en-US" sz="3600" dirty="0">
                <a:latin typeface="Helvetica"/>
                <a:cs typeface="Helvetica"/>
              </a:rPr>
              <a:t>Professional Learning Environment</a:t>
            </a:r>
          </a:p>
        </p:txBody>
      </p:sp>
      <p:sp>
        <p:nvSpPr>
          <p:cNvPr id="8" name="Content Placeholder 7"/>
          <p:cNvSpPr txBox="1">
            <a:spLocks noGrp="1"/>
          </p:cNvSpPr>
          <p:nvPr>
            <p:ph idx="1"/>
          </p:nvPr>
        </p:nvSpPr>
        <p:spPr>
          <a:xfrm>
            <a:off x="702733" y="1942773"/>
            <a:ext cx="3767667" cy="4340162"/>
          </a:xfrm>
          <a:prstGeom prst="rect">
            <a:avLst/>
          </a:prstGeom>
          <a:noFill/>
        </p:spPr>
        <p:txBody>
          <a:bodyPr wrap="square" rtlCol="0">
            <a:spAutoFit/>
          </a:bodyPr>
          <a:lstStyle/>
          <a:p>
            <a:pPr marL="0" indent="0">
              <a:buNone/>
            </a:pPr>
            <a:endParaRPr lang="en-US" sz="100" b="1" dirty="0"/>
          </a:p>
          <a:p>
            <a:r>
              <a:rPr lang="en-US" sz="1900" b="1" dirty="0">
                <a:solidFill>
                  <a:srgbClr val="000000"/>
                </a:solidFill>
                <a:latin typeface="Helvetica" charset="0"/>
                <a:ea typeface="Helvetica" charset="0"/>
                <a:cs typeface="Helvetica" charset="0"/>
              </a:rPr>
              <a:t>2. Responsibilities of Learners: </a:t>
            </a:r>
          </a:p>
          <a:p>
            <a:pPr lvl="1">
              <a:buFont typeface="Wingdings" charset="2"/>
              <a:buChar char="§"/>
            </a:pPr>
            <a:r>
              <a:rPr lang="en-US" sz="1900" dirty="0">
                <a:solidFill>
                  <a:srgbClr val="000000"/>
                </a:solidFill>
                <a:latin typeface="Helvetica"/>
                <a:cs typeface="Helvetica"/>
              </a:rPr>
              <a:t>Be courteous and respectful of others.</a:t>
            </a:r>
          </a:p>
          <a:p>
            <a:pPr lvl="1">
              <a:buFont typeface="Wingdings" charset="2"/>
              <a:buChar char="§"/>
            </a:pPr>
            <a:r>
              <a:rPr lang="en-US" sz="1900" dirty="0">
                <a:solidFill>
                  <a:srgbClr val="000000"/>
                </a:solidFill>
                <a:latin typeface="Helvetica"/>
                <a:cs typeface="Helvetica"/>
              </a:rPr>
              <a:t>Put patients' welfare ahead of educational needs.</a:t>
            </a:r>
          </a:p>
          <a:p>
            <a:pPr lvl="1">
              <a:buFont typeface="Wingdings" charset="2"/>
              <a:buChar char="§"/>
            </a:pPr>
            <a:r>
              <a:rPr lang="en-US" sz="1900" dirty="0">
                <a:solidFill>
                  <a:srgbClr val="000000"/>
                </a:solidFill>
                <a:latin typeface="Helvetica"/>
                <a:cs typeface="Helvetica"/>
              </a:rPr>
              <a:t>Know limitations and ask for help when needed.</a:t>
            </a:r>
          </a:p>
          <a:p>
            <a:pPr lvl="1">
              <a:buFont typeface="Wingdings" charset="2"/>
              <a:buChar char="§"/>
            </a:pPr>
            <a:r>
              <a:rPr lang="en-US" sz="1900" dirty="0">
                <a:solidFill>
                  <a:srgbClr val="000000"/>
                </a:solidFill>
                <a:latin typeface="Helvetica"/>
                <a:cs typeface="Helvetica"/>
              </a:rPr>
              <a:t>Maintain patient confidentiality.</a:t>
            </a:r>
          </a:p>
          <a:p>
            <a:pPr lvl="1">
              <a:buFont typeface="Wingdings" charset="2"/>
              <a:buChar char="§"/>
            </a:pPr>
            <a:r>
              <a:rPr lang="en-US" sz="1900" dirty="0">
                <a:solidFill>
                  <a:srgbClr val="000000"/>
                </a:solidFill>
                <a:latin typeface="Helvetica"/>
                <a:cs typeface="Helvetica"/>
              </a:rPr>
              <a:t>View feedback as an opportunity to improve knowledge and performance skills.</a:t>
            </a:r>
          </a:p>
          <a:p>
            <a:endParaRPr lang="en-US" sz="2400" i="1" dirty="0">
              <a:latin typeface="Helvetica" charset="0"/>
              <a:ea typeface="Helvetica" charset="0"/>
              <a:cs typeface="Helvetica"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745" y="2359980"/>
            <a:ext cx="3571206" cy="2381597"/>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83830" y="4865911"/>
            <a:ext cx="3064242" cy="738664"/>
          </a:xfrm>
          <a:prstGeom prst="rect">
            <a:avLst/>
          </a:prstGeom>
          <a:noFill/>
        </p:spPr>
        <p:txBody>
          <a:bodyPr wrap="square" rtlCol="0">
            <a:spAutoFit/>
          </a:bodyPr>
          <a:lstStyle/>
          <a:p>
            <a:r>
              <a:rPr lang="en-US" sz="1400" i="1" dirty="0"/>
              <a:t>Student Professionalism Award being presented to Angela Primbas by Dr. Jeanne Cawse-Lucas</a:t>
            </a:r>
          </a:p>
        </p:txBody>
      </p:sp>
      <p:sp>
        <p:nvSpPr>
          <p:cNvPr id="3" name="Slide Number Placeholder 2">
            <a:extLst>
              <a:ext uri="{FF2B5EF4-FFF2-40B4-BE49-F238E27FC236}">
                <a16:creationId xmlns:a16="http://schemas.microsoft.com/office/drawing/2014/main" id="{D3E18C19-81F6-25F9-3E4E-6B4E1FC549D4}"/>
              </a:ext>
            </a:extLst>
          </p:cNvPr>
          <p:cNvSpPr>
            <a:spLocks noGrp="1"/>
          </p:cNvSpPr>
          <p:nvPr>
            <p:ph type="sldNum" sz="quarter" idx="12"/>
          </p:nvPr>
        </p:nvSpPr>
        <p:spPr/>
        <p:txBody>
          <a:bodyPr/>
          <a:lstStyle/>
          <a:p>
            <a:fld id="{BDB92BEC-DCA9-0446-8E08-1C6F8AEBB503}" type="slidenum">
              <a:rPr lang="en-US" smtClean="0"/>
              <a:pPr/>
              <a:t>25</a:t>
            </a:fld>
            <a:endParaRPr lang="en-US" dirty="0"/>
          </a:p>
        </p:txBody>
      </p:sp>
    </p:spTree>
    <p:extLst>
      <p:ext uri="{BB962C8B-B14F-4D97-AF65-F5344CB8AC3E}">
        <p14:creationId xmlns:p14="http://schemas.microsoft.com/office/powerpoint/2010/main" val="1952542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30" y="408372"/>
            <a:ext cx="8352112" cy="1065426"/>
          </a:xfrm>
        </p:spPr>
        <p:txBody>
          <a:bodyPr anchor="ctr">
            <a:noAutofit/>
          </a:bodyPr>
          <a:lstStyle/>
          <a:p>
            <a:pPr algn="ctr"/>
            <a:r>
              <a:rPr lang="en-US" sz="3600" dirty="0">
                <a:latin typeface="Helvetica" pitchFamily="2" charset="0"/>
                <a:cs typeface="Diwan Kufi" pitchFamily="2" charset="-78"/>
              </a:rPr>
              <a:t>Learning Environment Concerns</a:t>
            </a:r>
          </a:p>
        </p:txBody>
      </p:sp>
      <p:sp>
        <p:nvSpPr>
          <p:cNvPr id="8" name="Content Placeholder 7"/>
          <p:cNvSpPr txBox="1">
            <a:spLocks noGrp="1"/>
          </p:cNvSpPr>
          <p:nvPr>
            <p:ph idx="1"/>
          </p:nvPr>
        </p:nvSpPr>
        <p:spPr>
          <a:xfrm>
            <a:off x="746235" y="1711029"/>
            <a:ext cx="4109544" cy="5075748"/>
          </a:xfrm>
          <a:prstGeom prst="rect">
            <a:avLst/>
          </a:prstGeom>
          <a:noFill/>
        </p:spPr>
        <p:txBody>
          <a:bodyPr wrap="square" rtlCol="0">
            <a:spAutoFit/>
          </a:bodyPr>
          <a:lstStyle/>
          <a:p>
            <a:pPr marL="0" indent="0">
              <a:buNone/>
            </a:pPr>
            <a:endParaRPr lang="en-US" sz="100" b="1" dirty="0"/>
          </a:p>
          <a:p>
            <a:r>
              <a:rPr lang="en-US" sz="1800" b="1" dirty="0"/>
              <a:t>Reporting Mistreatment or a Serious Concern:</a:t>
            </a:r>
          </a:p>
          <a:p>
            <a:pPr>
              <a:buFont typeface="Wingdings" pitchFamily="2" charset="2"/>
              <a:buChar char="§"/>
            </a:pPr>
            <a:r>
              <a:rPr lang="en-US" sz="1800" dirty="0"/>
              <a:t>To report mistreatment or a serious concern that doesn’t require immediate response, use the Learning Environment Feedback Tool. </a:t>
            </a:r>
          </a:p>
          <a:p>
            <a:pPr>
              <a:buFont typeface="Wingdings" pitchFamily="2" charset="2"/>
              <a:buChar char="§"/>
            </a:pPr>
            <a:r>
              <a:rPr lang="en-US" sz="1800" dirty="0"/>
              <a:t>You are able to provide a description of your concern and indicate your follow-up preference and how you would like your feedback shared. </a:t>
            </a:r>
          </a:p>
          <a:p>
            <a:pPr>
              <a:buFont typeface="Wingdings" pitchFamily="2" charset="2"/>
              <a:buChar char="§"/>
            </a:pPr>
            <a:r>
              <a:rPr lang="en-US" sz="1800" dirty="0"/>
              <a:t>You will have the option of reporting completely anonymously or indicating how you want your identity and the identity of anyone else involved in the situation to be shared.</a:t>
            </a:r>
          </a:p>
          <a:p>
            <a:endParaRPr lang="en-US" sz="2400" i="1" dirty="0">
              <a:latin typeface="Helvetica" charset="0"/>
              <a:ea typeface="Helvetica" charset="0"/>
              <a:cs typeface="Helvetica" charset="0"/>
            </a:endParaRPr>
          </a:p>
        </p:txBody>
      </p:sp>
      <p:sp>
        <p:nvSpPr>
          <p:cNvPr id="5" name="TextBox 4"/>
          <p:cNvSpPr txBox="1"/>
          <p:nvPr/>
        </p:nvSpPr>
        <p:spPr>
          <a:xfrm>
            <a:off x="5453837" y="5264056"/>
            <a:ext cx="3064242" cy="646331"/>
          </a:xfrm>
          <a:prstGeom prst="rect">
            <a:avLst/>
          </a:prstGeom>
          <a:noFill/>
        </p:spPr>
        <p:txBody>
          <a:bodyPr wrap="square" rtlCol="0">
            <a:spAutoFit/>
          </a:bodyPr>
          <a:lstStyle/>
          <a:p>
            <a:r>
              <a:rPr lang="en-US" u="sng" dirty="0">
                <a:hlinkClick r:id="rId3"/>
              </a:rPr>
              <a:t>http://blogs.uw.edu/esom/learning-environment/</a:t>
            </a:r>
            <a:endParaRPr lang="en-US" sz="1400" i="1" dirty="0"/>
          </a:p>
        </p:txBody>
      </p:sp>
      <p:pic>
        <p:nvPicPr>
          <p:cNvPr id="3" name="Picture 2">
            <a:hlinkClick r:id="rId4"/>
            <a:extLst>
              <a:ext uri="{FF2B5EF4-FFF2-40B4-BE49-F238E27FC236}">
                <a16:creationId xmlns:a16="http://schemas.microsoft.com/office/drawing/2014/main" id="{B036C0D5-8B69-004C-A1B3-B371178C45AE}"/>
              </a:ext>
            </a:extLst>
          </p:cNvPr>
          <p:cNvPicPr>
            <a:picLocks noChangeAspect="1"/>
          </p:cNvPicPr>
          <p:nvPr/>
        </p:nvPicPr>
        <p:blipFill>
          <a:blip r:embed="rId5"/>
          <a:stretch>
            <a:fillRect/>
          </a:stretch>
        </p:blipFill>
        <p:spPr>
          <a:xfrm>
            <a:off x="5175171" y="1967787"/>
            <a:ext cx="3741371" cy="2993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0D3B5F85-9CAD-18FA-3544-9C3213AB2521}"/>
              </a:ext>
            </a:extLst>
          </p:cNvPr>
          <p:cNvSpPr>
            <a:spLocks noGrp="1"/>
          </p:cNvSpPr>
          <p:nvPr>
            <p:ph type="sldNum" sz="quarter" idx="12"/>
          </p:nvPr>
        </p:nvSpPr>
        <p:spPr/>
        <p:txBody>
          <a:bodyPr/>
          <a:lstStyle/>
          <a:p>
            <a:fld id="{BDB92BEC-DCA9-0446-8E08-1C6F8AEBB503}" type="slidenum">
              <a:rPr lang="en-US" smtClean="0"/>
              <a:pPr/>
              <a:t>26</a:t>
            </a:fld>
            <a:endParaRPr lang="en-US" dirty="0"/>
          </a:p>
        </p:txBody>
      </p:sp>
    </p:spTree>
    <p:extLst>
      <p:ext uri="{BB962C8B-B14F-4D97-AF65-F5344CB8AC3E}">
        <p14:creationId xmlns:p14="http://schemas.microsoft.com/office/powerpoint/2010/main" val="617611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812450" y="2020811"/>
            <a:ext cx="7543800" cy="2078224"/>
          </a:xfrm>
        </p:spPr>
        <p:txBody>
          <a:bodyPr/>
          <a:lstStyle/>
          <a:p>
            <a:pPr algn="ctr"/>
            <a:r>
              <a:rPr lang="en-US" dirty="0">
                <a:solidFill>
                  <a:srgbClr val="39205B"/>
                </a:solidFill>
                <a:latin typeface="Helvetica" panose="020B0604020202020204" pitchFamily="34" charset="0"/>
                <a:ea typeface="Kozuka Mincho Pr6N H" panose="02020900000000000000" pitchFamily="18" charset="-128"/>
                <a:cs typeface="Helvetica" panose="020B0604020202020204" pitchFamily="34" charset="0"/>
              </a:rPr>
              <a:t>FM Final Exam &amp; Evaluations</a:t>
            </a:r>
            <a:endParaRPr lang="en-US" dirty="0">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BCCB43D3-58D0-7414-A76A-85151D4E16FD}"/>
              </a:ext>
            </a:extLst>
          </p:cNvPr>
          <p:cNvSpPr>
            <a:spLocks noGrp="1"/>
          </p:cNvSpPr>
          <p:nvPr>
            <p:ph type="sldNum" sz="quarter" idx="12"/>
          </p:nvPr>
        </p:nvSpPr>
        <p:spPr/>
        <p:txBody>
          <a:bodyPr/>
          <a:lstStyle/>
          <a:p>
            <a:fld id="{BDB92BEC-DCA9-0446-8E08-1C6F8AEBB503}" type="slidenum">
              <a:rPr lang="en-US" smtClean="0"/>
              <a:pPr/>
              <a:t>27</a:t>
            </a:fld>
            <a:endParaRPr lang="en-US" dirty="0"/>
          </a:p>
        </p:txBody>
      </p:sp>
    </p:spTree>
    <p:extLst>
      <p:ext uri="{BB962C8B-B14F-4D97-AF65-F5344CB8AC3E}">
        <p14:creationId xmlns:p14="http://schemas.microsoft.com/office/powerpoint/2010/main" val="3058520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r>
              <a:rPr lang="en-US" sz="3600" dirty="0">
                <a:latin typeface="Helvetica" pitchFamily="2" charset="0"/>
              </a:rPr>
              <a:t>NBME Final Exam</a:t>
            </a:r>
            <a:br>
              <a:rPr lang="en-US" sz="2000" dirty="0">
                <a:solidFill>
                  <a:schemeClr val="tx1"/>
                </a:solidFill>
                <a:latin typeface="Helvetica"/>
                <a:cs typeface="Helvetica"/>
              </a:rPr>
            </a:br>
            <a:endParaRPr lang="en-US" sz="1400" i="1" dirty="0">
              <a:solidFill>
                <a:schemeClr val="tx1"/>
              </a:solidFill>
              <a:latin typeface="Helvetica" pitchFamily="2" charset="0"/>
              <a:cs typeface="Helvetica"/>
            </a:endParaRPr>
          </a:p>
        </p:txBody>
      </p:sp>
      <p:sp>
        <p:nvSpPr>
          <p:cNvPr id="3" name="Slide Number Placeholder 2">
            <a:extLst>
              <a:ext uri="{FF2B5EF4-FFF2-40B4-BE49-F238E27FC236}">
                <a16:creationId xmlns:a16="http://schemas.microsoft.com/office/drawing/2014/main" id="{D4C94789-6851-840C-24F5-5E45CC7CF5FB}"/>
              </a:ext>
            </a:extLst>
          </p:cNvPr>
          <p:cNvSpPr>
            <a:spLocks noGrp="1"/>
          </p:cNvSpPr>
          <p:nvPr>
            <p:ph type="sldNum" sz="quarter" idx="12"/>
          </p:nvPr>
        </p:nvSpPr>
        <p:spPr/>
        <p:txBody>
          <a:bodyPr/>
          <a:lstStyle/>
          <a:p>
            <a:fld id="{BDB92BEC-DCA9-0446-8E08-1C6F8AEBB503}" type="slidenum">
              <a:rPr lang="en-US" smtClean="0"/>
              <a:pPr/>
              <a:t>28</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E3B0A8CE-E8E8-BC08-1174-01CBB9252E2F}"/>
              </a:ext>
            </a:extLst>
          </p:cNvPr>
          <p:cNvPicPr>
            <a:picLocks noChangeAspect="1"/>
          </p:cNvPicPr>
          <p:nvPr/>
        </p:nvPicPr>
        <p:blipFill>
          <a:blip r:embed="rId3"/>
          <a:stretch>
            <a:fillRect/>
          </a:stretch>
        </p:blipFill>
        <p:spPr>
          <a:xfrm>
            <a:off x="483534" y="2152650"/>
            <a:ext cx="7925829" cy="2927350"/>
          </a:xfrm>
          <a:prstGeom prst="rect">
            <a:avLst/>
          </a:prstGeom>
        </p:spPr>
      </p:pic>
    </p:spTree>
    <p:extLst>
      <p:ext uri="{BB962C8B-B14F-4D97-AF65-F5344CB8AC3E}">
        <p14:creationId xmlns:p14="http://schemas.microsoft.com/office/powerpoint/2010/main" val="2741527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br>
              <a:rPr lang="en-US" sz="4000" dirty="0">
                <a:solidFill>
                  <a:schemeClr val="tx1"/>
                </a:solidFill>
                <a:latin typeface="Helvetica"/>
                <a:cs typeface="Helvetica"/>
              </a:rPr>
            </a:br>
            <a:r>
              <a:rPr lang="en-US" sz="3600" dirty="0">
                <a:solidFill>
                  <a:schemeClr val="tx1"/>
                </a:solidFill>
                <a:latin typeface="Helvetica"/>
                <a:cs typeface="Helvetica"/>
              </a:rPr>
              <a:t>FINAL EXAM</a:t>
            </a:r>
            <a:br>
              <a:rPr lang="en-US" sz="4000" dirty="0">
                <a:solidFill>
                  <a:schemeClr val="tx1"/>
                </a:solidFill>
                <a:latin typeface="Helvetica"/>
                <a:cs typeface="Helvetica"/>
              </a:rPr>
            </a:br>
            <a:endParaRPr lang="en-US" sz="4000" b="1" dirty="0">
              <a:solidFill>
                <a:schemeClr val="tx1"/>
              </a:solidFill>
              <a:latin typeface="Helvetica"/>
              <a:cs typeface="Helvetica"/>
            </a:endParaRPr>
          </a:p>
        </p:txBody>
      </p:sp>
      <p:pic>
        <p:nvPicPr>
          <p:cNvPr id="4" name="Picture 3" descr="aerial_viw.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1905" y="3079630"/>
            <a:ext cx="3983288" cy="264097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903554" y="5837741"/>
            <a:ext cx="1599990" cy="338554"/>
          </a:xfrm>
          <a:prstGeom prst="rect">
            <a:avLst/>
          </a:prstGeom>
          <a:noFill/>
        </p:spPr>
        <p:txBody>
          <a:bodyPr wrap="none" rtlCol="0">
            <a:spAutoFit/>
          </a:bodyPr>
          <a:lstStyle/>
          <a:p>
            <a:r>
              <a:rPr lang="en-US" sz="1600" i="1" dirty="0">
                <a:latin typeface="Helvetica"/>
                <a:cs typeface="Helvetica"/>
              </a:rPr>
              <a:t>Anacortes, WA </a:t>
            </a:r>
          </a:p>
        </p:txBody>
      </p:sp>
      <p:sp>
        <p:nvSpPr>
          <p:cNvPr id="6" name="TextBox 5"/>
          <p:cNvSpPr txBox="1"/>
          <p:nvPr/>
        </p:nvSpPr>
        <p:spPr>
          <a:xfrm>
            <a:off x="947976" y="2023775"/>
            <a:ext cx="7218957" cy="769441"/>
          </a:xfrm>
          <a:prstGeom prst="rect">
            <a:avLst/>
          </a:prstGeom>
          <a:noFill/>
          <a:ln w="34925">
            <a:solidFill>
              <a:schemeClr val="accent1"/>
            </a:solidFill>
          </a:ln>
        </p:spPr>
        <p:txBody>
          <a:bodyPr wrap="square" rtlCol="0">
            <a:spAutoFit/>
          </a:bodyPr>
          <a:lstStyle>
            <a:defPPr>
              <a:defRPr lang="en-US"/>
            </a:defPPr>
            <a:lvl1pPr marL="285750" indent="-285750">
              <a:buClr>
                <a:schemeClr val="accent1"/>
              </a:buClr>
              <a:buFont typeface="Wingdings" charset="2"/>
              <a:buChar char="§"/>
              <a:defRPr sz="2400" b="1">
                <a:latin typeface="Helvetica" charset="0"/>
                <a:ea typeface="Helvetica" charset="0"/>
                <a:cs typeface="Helvetica" charset="0"/>
              </a:defRPr>
            </a:lvl1pPr>
          </a:lstStyle>
          <a:p>
            <a:pPr marL="0" indent="0">
              <a:buNone/>
            </a:pPr>
            <a:r>
              <a:rPr lang="en-US" dirty="0"/>
              <a:t>Final Exam: The last Friday of the clerkship</a:t>
            </a:r>
          </a:p>
          <a:p>
            <a:pPr marL="0" indent="0">
              <a:buNone/>
            </a:pPr>
            <a:r>
              <a:rPr lang="en-US" sz="2000" dirty="0"/>
              <a:t>*Testing will remain remote until further notice.</a:t>
            </a:r>
          </a:p>
        </p:txBody>
      </p:sp>
      <p:sp>
        <p:nvSpPr>
          <p:cNvPr id="7" name="TextBox 6">
            <a:extLst>
              <a:ext uri="{FF2B5EF4-FFF2-40B4-BE49-F238E27FC236}">
                <a16:creationId xmlns:a16="http://schemas.microsoft.com/office/drawing/2014/main" id="{70436E34-810A-5F4C-AC14-4D79D89985BE}"/>
              </a:ext>
            </a:extLst>
          </p:cNvPr>
          <p:cNvSpPr txBox="1"/>
          <p:nvPr/>
        </p:nvSpPr>
        <p:spPr>
          <a:xfrm>
            <a:off x="822960" y="3429000"/>
            <a:ext cx="3749040" cy="1015663"/>
          </a:xfrm>
          <a:prstGeom prst="rect">
            <a:avLst/>
          </a:prstGeom>
          <a:noFill/>
        </p:spPr>
        <p:txBody>
          <a:bodyPr wrap="square" rtlCol="0">
            <a:spAutoFit/>
          </a:bodyPr>
          <a:lstStyle/>
          <a:p>
            <a:r>
              <a:rPr lang="en-US" sz="2000" b="1" dirty="0"/>
              <a:t>Family Medicine Subject Exam</a:t>
            </a:r>
          </a:p>
          <a:p>
            <a:pPr marL="285750" lvl="0" indent="-285750">
              <a:buFont typeface="Arial" panose="020B0604020202020204" pitchFamily="34" charset="0"/>
              <a:buChar char="•"/>
            </a:pPr>
            <a:r>
              <a:rPr lang="en-US" sz="2000" dirty="0"/>
              <a:t>Questions: 90</a:t>
            </a:r>
          </a:p>
          <a:p>
            <a:pPr marL="285750" lvl="0" indent="-285750">
              <a:buFont typeface="Arial" panose="020B0604020202020204" pitchFamily="34" charset="0"/>
              <a:buChar char="•"/>
            </a:pPr>
            <a:r>
              <a:rPr lang="en-US" sz="2000" dirty="0"/>
              <a:t>Time: 2 hours 15 minutes</a:t>
            </a:r>
            <a:endParaRPr lang="en-US" sz="2000" b="1" dirty="0"/>
          </a:p>
        </p:txBody>
      </p:sp>
      <p:sp>
        <p:nvSpPr>
          <p:cNvPr id="3" name="Slide Number Placeholder 2">
            <a:extLst>
              <a:ext uri="{FF2B5EF4-FFF2-40B4-BE49-F238E27FC236}">
                <a16:creationId xmlns:a16="http://schemas.microsoft.com/office/drawing/2014/main" id="{028F153E-E547-58F2-57D3-BB6A2080461F}"/>
              </a:ext>
            </a:extLst>
          </p:cNvPr>
          <p:cNvSpPr>
            <a:spLocks noGrp="1"/>
          </p:cNvSpPr>
          <p:nvPr>
            <p:ph type="sldNum" sz="quarter" idx="12"/>
          </p:nvPr>
        </p:nvSpPr>
        <p:spPr/>
        <p:txBody>
          <a:bodyPr/>
          <a:lstStyle/>
          <a:p>
            <a:fld id="{BDB92BEC-DCA9-0446-8E08-1C6F8AEBB503}" type="slidenum">
              <a:rPr lang="en-US" smtClean="0"/>
              <a:pPr/>
              <a:t>29</a:t>
            </a:fld>
            <a:endParaRPr lang="en-US" dirty="0"/>
          </a:p>
        </p:txBody>
      </p:sp>
    </p:spTree>
    <p:extLst>
      <p:ext uri="{BB962C8B-B14F-4D97-AF65-F5344CB8AC3E}">
        <p14:creationId xmlns:p14="http://schemas.microsoft.com/office/powerpoint/2010/main" val="277064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431321"/>
            <a:ext cx="7380761" cy="1306040"/>
          </a:xfrm>
        </p:spPr>
        <p:txBody>
          <a:bodyPr anchor="ctr"/>
          <a:lstStyle/>
          <a:p>
            <a:pPr algn="ctr"/>
            <a:r>
              <a:rPr lang="en-US" sz="3600" dirty="0">
                <a:latin typeface="Helvetica"/>
                <a:cs typeface="Helvetica"/>
              </a:rPr>
              <a:t>Goals</a:t>
            </a:r>
          </a:p>
        </p:txBody>
      </p:sp>
      <p:sp>
        <p:nvSpPr>
          <p:cNvPr id="3" name="Rectangle 2"/>
          <p:cNvSpPr/>
          <p:nvPr/>
        </p:nvSpPr>
        <p:spPr>
          <a:xfrm>
            <a:off x="651757" y="1922027"/>
            <a:ext cx="8039099" cy="4062651"/>
          </a:xfrm>
          <a:prstGeom prst="rect">
            <a:avLst/>
          </a:prstGeom>
        </p:spPr>
        <p:txBody>
          <a:bodyPr wrap="square">
            <a:spAutoFit/>
          </a:bodyPr>
          <a:lstStyle/>
          <a:p>
            <a:r>
              <a:rPr lang="en-US" sz="2000" dirty="0">
                <a:latin typeface="Helvetica"/>
                <a:cs typeface="Helvetica"/>
              </a:rPr>
              <a:t>Learn and apply key components of the </a:t>
            </a:r>
            <a:r>
              <a:rPr lang="en-US" sz="2000" b="1" dirty="0">
                <a:latin typeface="Helvetica"/>
                <a:cs typeface="Helvetica"/>
              </a:rPr>
              <a:t>Family Medicine approach to health care</a:t>
            </a:r>
            <a:r>
              <a:rPr lang="en-US" sz="2000" dirty="0">
                <a:latin typeface="Helvetica"/>
                <a:cs typeface="Helvetica"/>
              </a:rPr>
              <a:t>:</a:t>
            </a:r>
          </a:p>
          <a:p>
            <a:pPr marL="342900" indent="-342900">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Biopsychosocial Aspects of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Comprehensive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Continuity of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Context of Care</a:t>
            </a:r>
          </a:p>
          <a:p>
            <a:pPr marL="457200" indent="-457200">
              <a:buFont typeface="+mj-lt"/>
              <a:buAutoNum type="arabicPeriod"/>
            </a:pPr>
            <a:endParaRPr lang="en-US" sz="2000" dirty="0">
              <a:latin typeface="Helvetica"/>
              <a:cs typeface="Helvetica"/>
            </a:endParaRPr>
          </a:p>
          <a:p>
            <a:pPr marL="457200" indent="-457200">
              <a:buFont typeface="+mj-lt"/>
              <a:buAutoNum type="arabicPeriod"/>
            </a:pPr>
            <a:r>
              <a:rPr lang="en-US" sz="2000" dirty="0">
                <a:latin typeface="Helvetica"/>
                <a:cs typeface="Helvetica"/>
              </a:rPr>
              <a:t>Coordination and Integration of Care</a:t>
            </a:r>
          </a:p>
          <a:p>
            <a:pPr marL="342900" indent="-342900">
              <a:buFont typeface="Wingdings" charset="2"/>
              <a:buChar char="ü"/>
            </a:pPr>
            <a:endParaRPr lang="en-US" dirty="0"/>
          </a:p>
        </p:txBody>
      </p:sp>
      <p:pic>
        <p:nvPicPr>
          <p:cNvPr id="7" name="Picture 6" descr="03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32585" y="2681295"/>
            <a:ext cx="2958271" cy="309719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556094" y="5778490"/>
            <a:ext cx="1311251" cy="338554"/>
          </a:xfrm>
          <a:prstGeom prst="rect">
            <a:avLst/>
          </a:prstGeom>
          <a:noFill/>
        </p:spPr>
        <p:txBody>
          <a:bodyPr wrap="none" rtlCol="0">
            <a:spAutoFit/>
          </a:bodyPr>
          <a:lstStyle/>
          <a:p>
            <a:r>
              <a:rPr lang="en-US" sz="1600" i="1" dirty="0">
                <a:latin typeface="Helvetica"/>
                <a:cs typeface="Helvetica"/>
              </a:rPr>
              <a:t>Buffalo, WY</a:t>
            </a:r>
          </a:p>
        </p:txBody>
      </p:sp>
      <p:sp>
        <p:nvSpPr>
          <p:cNvPr id="4" name="Slide Number Placeholder 3">
            <a:extLst>
              <a:ext uri="{FF2B5EF4-FFF2-40B4-BE49-F238E27FC236}">
                <a16:creationId xmlns:a16="http://schemas.microsoft.com/office/drawing/2014/main" id="{99C13A82-DFD3-72E2-0419-E4B73938909C}"/>
              </a:ext>
            </a:extLst>
          </p:cNvPr>
          <p:cNvSpPr>
            <a:spLocks noGrp="1"/>
          </p:cNvSpPr>
          <p:nvPr>
            <p:ph type="sldNum" sz="quarter" idx="12"/>
          </p:nvPr>
        </p:nvSpPr>
        <p:spPr/>
        <p:txBody>
          <a:bodyPr/>
          <a:lstStyle/>
          <a:p>
            <a:fld id="{BDB92BEC-DCA9-0446-8E08-1C6F8AEBB503}" type="slidenum">
              <a:rPr lang="en-US" smtClean="0"/>
              <a:pPr/>
              <a:t>3</a:t>
            </a:fld>
            <a:endParaRPr lang="en-US" dirty="0"/>
          </a:p>
        </p:txBody>
      </p:sp>
    </p:spTree>
    <p:extLst>
      <p:ext uri="{BB962C8B-B14F-4D97-AF65-F5344CB8AC3E}">
        <p14:creationId xmlns:p14="http://schemas.microsoft.com/office/powerpoint/2010/main" val="189537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49041"/>
            <a:ext cx="8633012" cy="1265438"/>
          </a:xfrm>
        </p:spPr>
        <p:txBody>
          <a:bodyPr anchor="ctr">
            <a:noAutofit/>
          </a:bodyPr>
          <a:lstStyle/>
          <a:p>
            <a:pPr algn="ctr"/>
            <a:r>
              <a:rPr lang="en-US" sz="3600" dirty="0">
                <a:solidFill>
                  <a:schemeClr val="tx1"/>
                </a:solidFill>
                <a:latin typeface="Helvetica"/>
                <a:cs typeface="Helvetica"/>
              </a:rPr>
              <a:t>FINAL EXAM CONTENT</a:t>
            </a:r>
            <a:endParaRPr lang="en-US" sz="3600" b="1" dirty="0">
              <a:solidFill>
                <a:schemeClr val="tx1"/>
              </a:solidFill>
              <a:latin typeface="Helvetica"/>
              <a:cs typeface="Helvetica"/>
            </a:endParaRPr>
          </a:p>
        </p:txBody>
      </p:sp>
      <p:sp>
        <p:nvSpPr>
          <p:cNvPr id="10" name="TextBox 9">
            <a:extLst>
              <a:ext uri="{FF2B5EF4-FFF2-40B4-BE49-F238E27FC236}">
                <a16:creationId xmlns:a16="http://schemas.microsoft.com/office/drawing/2014/main" id="{285DF20E-6332-483F-A59C-BCDEDBCCF323}"/>
              </a:ext>
            </a:extLst>
          </p:cNvPr>
          <p:cNvSpPr txBox="1"/>
          <p:nvPr/>
        </p:nvSpPr>
        <p:spPr>
          <a:xfrm>
            <a:off x="0" y="2105891"/>
            <a:ext cx="6802582" cy="4530471"/>
          </a:xfrm>
          <a:prstGeom prst="rect">
            <a:avLst/>
          </a:prstGeom>
          <a:noFill/>
        </p:spPr>
        <p:txBody>
          <a:bodyPr wrap="square">
            <a:spAutoFit/>
          </a:bodyPr>
          <a:lstStyle/>
          <a:p>
            <a:pPr marL="0" marR="0">
              <a:lnSpc>
                <a:spcPct val="107000"/>
              </a:lnSpc>
              <a:spcBef>
                <a:spcPts val="0"/>
              </a:spcBef>
              <a:spcAft>
                <a:spcPts val="800"/>
              </a:spcAft>
            </a:pPr>
            <a:br>
              <a:rPr lang="en-US" sz="1200" u="sng" dirty="0">
                <a:effectLst/>
                <a:latin typeface="Calibri" panose="020F0502020204030204" pitchFamily="34" charset="0"/>
                <a:ea typeface="Calibri" panose="020F0502020204030204" pitchFamily="34" charset="0"/>
                <a:cs typeface="Times New Roman" panose="02020603050405020304" pitchFamily="18" charset="0"/>
              </a:rPr>
            </a:br>
            <a:r>
              <a:rPr lang="en-US" sz="1200" u="sng" dirty="0">
                <a:effectLst/>
                <a:latin typeface="Calibri" panose="020F0502020204030204" pitchFamily="34" charset="0"/>
                <a:ea typeface="Calibri" panose="020F0502020204030204" pitchFamily="34" charset="0"/>
                <a:cs typeface="Times New Roman" panose="02020603050405020304" pitchFamily="18" charset="0"/>
              </a:rPr>
              <a:t>System</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General Principles, Including Normal Age-Related Findings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and Care of the Well Patient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Immune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Blood &amp; Lymphoreticular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Behavioral Health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Nervous System &amp; Special Senses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Skin &amp; Subcutaneous Tissue 3%–7%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Musculoskeletal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Cardiovascular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Respiratory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Gastrointestinal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Renal &amp; Urinary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Pregnancy, Childbirth, &amp; the Puerperium 1%–5%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Female Reproductive System &amp; Breast 1%–5%</a:t>
            </a: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Male Reproductive System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Endocrine System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Multisystem Processes &amp; Disorders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Biostatistics, Epidemiology/Population Health, &amp; Interpretation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200" dirty="0">
                <a:effectLst/>
                <a:latin typeface="Calibri" panose="020F0502020204030204" pitchFamily="34" charset="0"/>
                <a:ea typeface="Calibri" panose="020F0502020204030204" pitchFamily="34" charset="0"/>
                <a:cs typeface="Times New Roman" panose="02020603050405020304" pitchFamily="18" charset="0"/>
              </a:rPr>
              <a:t>	of the Medical Lit. 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5DEF095-192F-42D8-804B-9C9B8557ABF4}"/>
              </a:ext>
            </a:extLst>
          </p:cNvPr>
          <p:cNvSpPr txBox="1"/>
          <p:nvPr/>
        </p:nvSpPr>
        <p:spPr>
          <a:xfrm>
            <a:off x="4572000" y="2566882"/>
            <a:ext cx="4572000" cy="3608488"/>
          </a:xfrm>
          <a:prstGeom prst="rect">
            <a:avLst/>
          </a:prstGeom>
          <a:noFill/>
        </p:spPr>
        <p:txBody>
          <a:bodyPr wrap="square">
            <a:spAutoFit/>
          </a:bodyPr>
          <a:lstStyle/>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Social Sciences 5%–10%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Communication and interpersonal skills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Medical ethics and jurisprudence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buFont typeface="Arial" panose="020B0604020202020204" pitchFamily="34" charset="0"/>
              <a:buChar char="•"/>
              <a:tabLst>
                <a:tab pos="9144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Systems-based practice and patient safety</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1200" u="sng" dirty="0">
                <a:effectLst/>
                <a:latin typeface="Calibri" panose="020F0502020204030204" pitchFamily="34" charset="0"/>
                <a:ea typeface="Calibri" panose="020F0502020204030204" pitchFamily="34" charset="0"/>
                <a:cs typeface="Times New Roman" panose="02020603050405020304" pitchFamily="18" charset="0"/>
              </a:rPr>
              <a:t>Physician Task</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Health Maintenance, Prevention &amp; Surveillance 20%–25%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Diagnosis, including Foundational Science Concepts 40%–50%</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Pharmacotherapy, Intervention &amp; Management 25%–30%</a:t>
            </a:r>
            <a:br>
              <a:rPr lang="en-US" sz="1200" dirty="0">
                <a:latin typeface="Calibri" panose="020F0502020204030204" pitchFamily="34" charset="0"/>
                <a:cs typeface="Times New Roman" panose="02020603050405020304" pitchFamily="18" charset="0"/>
              </a:rPr>
            </a:br>
            <a:endParaRPr lang="en-US" sz="1200" dirty="0">
              <a:latin typeface="Calibri" panose="020F0502020204030204" pitchFamily="34" charset="0"/>
              <a:cs typeface="Times New Roman" panose="02020603050405020304" pitchFamily="18" charset="0"/>
            </a:endParaRPr>
          </a:p>
          <a:p>
            <a:pPr marL="0" marR="0">
              <a:lnSpc>
                <a:spcPct val="107000"/>
              </a:lnSpc>
              <a:spcBef>
                <a:spcPts val="0"/>
              </a:spcBef>
            </a:pPr>
            <a:r>
              <a:rPr lang="en-US" sz="1200" u="sng" dirty="0">
                <a:latin typeface="Calibri" panose="020F0502020204030204" pitchFamily="34" charset="0"/>
                <a:cs typeface="Times New Roman" panose="02020603050405020304" pitchFamily="18" charset="0"/>
              </a:rPr>
              <a:t>Site of Care </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Ambulatory 100%</a:t>
            </a:r>
            <a:br>
              <a:rPr lang="en-US" sz="1200" dirty="0">
                <a:latin typeface="Calibri" panose="020F0502020204030204" pitchFamily="34" charset="0"/>
                <a:cs typeface="Times New Roman" panose="02020603050405020304" pitchFamily="18" charset="0"/>
              </a:rPr>
            </a:br>
            <a:endParaRPr lang="en-US" sz="1200" dirty="0">
              <a:latin typeface="Calibri" panose="020F0502020204030204" pitchFamily="34" charset="0"/>
              <a:cs typeface="Times New Roman" panose="02020603050405020304" pitchFamily="18" charset="0"/>
            </a:endParaRPr>
          </a:p>
          <a:p>
            <a:pPr marL="0" marR="0">
              <a:lnSpc>
                <a:spcPct val="107000"/>
              </a:lnSpc>
              <a:spcBef>
                <a:spcPts val="0"/>
              </a:spcBef>
            </a:pPr>
            <a:r>
              <a:rPr lang="en-US" sz="1200" u="sng" dirty="0">
                <a:latin typeface="Calibri" panose="020F0502020204030204" pitchFamily="34" charset="0"/>
                <a:cs typeface="Times New Roman" panose="02020603050405020304" pitchFamily="18" charset="0"/>
              </a:rPr>
              <a:t>Patient Age</a:t>
            </a:r>
            <a:endParaRPr lang="en-US" sz="1200" dirty="0">
              <a:latin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Birth to 17: 15%–20%</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18 to 65: 55%–65%</a:t>
            </a:r>
          </a:p>
          <a:p>
            <a:pPr marL="342900" marR="0" lvl="0" indent="-342900">
              <a:lnSpc>
                <a:spcPct val="107000"/>
              </a:lnSpc>
              <a:spcBef>
                <a:spcPts val="0"/>
              </a:spcBef>
              <a:buFont typeface="Arial" panose="020B0604020202020204" pitchFamily="34" charset="0"/>
              <a:buChar char="•"/>
              <a:tabLst>
                <a:tab pos="457200" algn="l"/>
              </a:tabLst>
            </a:pPr>
            <a:r>
              <a:rPr lang="en-US" sz="1200" dirty="0">
                <a:latin typeface="Calibri" panose="020F0502020204030204" pitchFamily="34" charset="0"/>
                <a:cs typeface="Times New Roman" panose="02020603050405020304" pitchFamily="18" charset="0"/>
              </a:rPr>
              <a:t>66 and older: 15%–20%</a:t>
            </a:r>
          </a:p>
          <a:p>
            <a:pPr marL="342900" marR="0" lvl="0" indent="-342900">
              <a:lnSpc>
                <a:spcPct val="107000"/>
              </a:lnSpc>
              <a:spcBef>
                <a:spcPts val="0"/>
              </a:spcBef>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461ED71-EE22-49AF-9A57-C338171806FC}"/>
              </a:ext>
            </a:extLst>
          </p:cNvPr>
          <p:cNvSpPr txBox="1"/>
          <p:nvPr/>
        </p:nvSpPr>
        <p:spPr>
          <a:xfrm>
            <a:off x="831273" y="1778798"/>
            <a:ext cx="7620000" cy="643509"/>
          </a:xfrm>
          <a:prstGeom prst="rect">
            <a:avLst/>
          </a:prstGeom>
          <a:noFill/>
        </p:spPr>
        <p:txBody>
          <a:bodyPr wrap="square">
            <a:spAutoFit/>
          </a:bodyPr>
          <a:lstStyle/>
          <a:p>
            <a:pPr marL="0" marR="0" algn="ctr">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 indicates the frequency at which the topic typically appears in the exam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(e.g. 15-20% of exam questions deal with patients aged birth to 17 years)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Headings are groupings based on topics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95DCF03-027D-49AB-D472-922AC7AEEEBD}"/>
              </a:ext>
            </a:extLst>
          </p:cNvPr>
          <p:cNvSpPr>
            <a:spLocks noGrp="1"/>
          </p:cNvSpPr>
          <p:nvPr>
            <p:ph type="sldNum" sz="quarter" idx="12"/>
          </p:nvPr>
        </p:nvSpPr>
        <p:spPr/>
        <p:txBody>
          <a:bodyPr/>
          <a:lstStyle/>
          <a:p>
            <a:fld id="{BDB92BEC-DCA9-0446-8E08-1C6F8AEBB503}" type="slidenum">
              <a:rPr lang="en-US" smtClean="0"/>
              <a:pPr/>
              <a:t>30</a:t>
            </a:fld>
            <a:endParaRPr lang="en-US" dirty="0"/>
          </a:p>
        </p:txBody>
      </p:sp>
    </p:spTree>
    <p:extLst>
      <p:ext uri="{BB962C8B-B14F-4D97-AF65-F5344CB8AC3E}">
        <p14:creationId xmlns:p14="http://schemas.microsoft.com/office/powerpoint/2010/main" val="244110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591" y="276045"/>
            <a:ext cx="7543800" cy="1064501"/>
          </a:xfrm>
        </p:spPr>
        <p:txBody>
          <a:bodyPr>
            <a:normAutofit fontScale="90000"/>
          </a:bodyPr>
          <a:lstStyle/>
          <a:p>
            <a:pPr algn="ctr"/>
            <a:r>
              <a:rPr lang="en-US" sz="4000" dirty="0">
                <a:solidFill>
                  <a:schemeClr val="tx1"/>
                </a:solidFill>
                <a:latin typeface="Helvetica"/>
                <a:cs typeface="Helvetica"/>
              </a:rPr>
              <a:t>FINAL EXAM STUDY MATERIALS</a:t>
            </a:r>
          </a:p>
        </p:txBody>
      </p:sp>
      <p:sp>
        <p:nvSpPr>
          <p:cNvPr id="3" name="Content Placeholder 2"/>
          <p:cNvSpPr>
            <a:spLocks noGrp="1"/>
          </p:cNvSpPr>
          <p:nvPr>
            <p:ph idx="1"/>
          </p:nvPr>
        </p:nvSpPr>
        <p:spPr>
          <a:xfrm>
            <a:off x="563670" y="1948405"/>
            <a:ext cx="4117035" cy="3568902"/>
          </a:xfrm>
        </p:spPr>
        <p:txBody>
          <a:bodyPr>
            <a:noAutofit/>
          </a:bodyPr>
          <a:lstStyle/>
          <a:p>
            <a:endParaRPr lang="en-US" sz="1800" dirty="0">
              <a:solidFill>
                <a:srgbClr val="FF0000"/>
              </a:solidFill>
              <a:latin typeface="Helvetica"/>
              <a:cs typeface="Helvetica"/>
            </a:endParaRPr>
          </a:p>
          <a:p>
            <a:endParaRPr lang="en-US" sz="1800" dirty="0">
              <a:solidFill>
                <a:srgbClr val="FF0000"/>
              </a:solidFill>
              <a:latin typeface="Helvetica"/>
              <a:cs typeface="Helvetic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260" y="1879423"/>
            <a:ext cx="2966463" cy="370686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272259" y="5592834"/>
            <a:ext cx="2966463" cy="338554"/>
          </a:xfrm>
          <a:prstGeom prst="rect">
            <a:avLst/>
          </a:prstGeom>
          <a:noFill/>
        </p:spPr>
        <p:txBody>
          <a:bodyPr wrap="square" rtlCol="0">
            <a:spAutoFit/>
          </a:bodyPr>
          <a:lstStyle/>
          <a:p>
            <a:r>
              <a:rPr lang="en-US" sz="1600" i="1" dirty="0"/>
              <a:t>Dylan LeBlanc, Bozeman, MT</a:t>
            </a:r>
          </a:p>
        </p:txBody>
      </p:sp>
      <p:sp>
        <p:nvSpPr>
          <p:cNvPr id="5" name="Rectangle 4">
            <a:extLst>
              <a:ext uri="{FF2B5EF4-FFF2-40B4-BE49-F238E27FC236}">
                <a16:creationId xmlns:a16="http://schemas.microsoft.com/office/drawing/2014/main" id="{00B9FC62-E245-E040-89CD-540E1BB90400}"/>
              </a:ext>
            </a:extLst>
          </p:cNvPr>
          <p:cNvSpPr/>
          <p:nvPr/>
        </p:nvSpPr>
        <p:spPr>
          <a:xfrm>
            <a:off x="479587" y="1879423"/>
            <a:ext cx="4792672" cy="4079450"/>
          </a:xfrm>
          <a:prstGeom prst="rect">
            <a:avLst/>
          </a:prstGeom>
        </p:spPr>
        <p:txBody>
          <a:bodyPr wrap="square">
            <a:spAutoFit/>
          </a:bodyPr>
          <a:lstStyle/>
          <a:p>
            <a:pPr marR="0" lvl="1">
              <a:lnSpc>
                <a:spcPct val="115000"/>
              </a:lnSpc>
              <a:spcBef>
                <a:spcPts val="0"/>
              </a:spcBef>
              <a:spcAft>
                <a:spcPts val="0"/>
              </a:spcAft>
            </a:pPr>
            <a:r>
              <a:rPr lang="en-US" b="1" dirty="0">
                <a:latin typeface="Arial" panose="020B0604020202020204" pitchFamily="34" charset="0"/>
                <a:ea typeface="Calibri" panose="020F0502020204030204" pitchFamily="34" charset="0"/>
                <a:cs typeface="Times New Roman" panose="02020603050405020304" pitchFamily="18" charset="0"/>
              </a:rPr>
              <a:t>Books/eBooks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endParaRPr lang="en-US" dirty="0">
              <a:effectLst/>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Step-Up to Family Medicine.</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Outline format. Easy to get through in six weeks. Written specifically for success in the Family Medicine Clerkship and on the subject exam.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Review articles in the library at AAFP.org</a:t>
            </a:r>
            <a:r>
              <a:rPr lang="en-US" sz="1400" dirty="0">
                <a:effectLst/>
                <a:latin typeface="Calibri" panose="020F0502020204030204" pitchFamily="34" charset="0"/>
                <a:ea typeface="Calibri" panose="020F0502020204030204" pitchFamily="34" charset="0"/>
                <a:cs typeface="Times New Roman" panose="02020603050405020304" pitchFamily="18" charset="0"/>
              </a:rPr>
              <a:t>. Most of the alternative-assignment readings for clinical encounters are from this site.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Case Files Family Medicine</a:t>
            </a:r>
            <a:r>
              <a:rPr lang="en-US" sz="1400" dirty="0">
                <a:effectLst/>
                <a:latin typeface="Calibri" panose="020F0502020204030204" pitchFamily="34" charset="0"/>
                <a:ea typeface="Calibri" panose="020F0502020204030204" pitchFamily="34" charset="0"/>
                <a:cs typeface="Times New Roman" panose="02020603050405020304" pitchFamily="18" charset="0"/>
              </a:rPr>
              <a:t>. Good if you learn best through case studies. You may be able to complete the book in six weeks.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Essentials of Family Medicine</a:t>
            </a:r>
            <a:r>
              <a:rPr lang="en-US" sz="1400" dirty="0">
                <a:effectLst/>
                <a:latin typeface="Calibri" panose="020F0502020204030204" pitchFamily="34" charset="0"/>
                <a:ea typeface="Calibri" panose="020F0502020204030204" pitchFamily="34" charset="0"/>
                <a:cs typeface="Times New Roman" panose="02020603050405020304" pitchFamily="18" charset="0"/>
              </a:rPr>
              <a:t>. Very good book, but very long. May be difficult to get through in 6 weeks.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D1791A3-5A77-E686-B1DB-E4D56559909E}"/>
              </a:ext>
            </a:extLst>
          </p:cNvPr>
          <p:cNvSpPr>
            <a:spLocks noGrp="1"/>
          </p:cNvSpPr>
          <p:nvPr>
            <p:ph type="sldNum" sz="quarter" idx="12"/>
          </p:nvPr>
        </p:nvSpPr>
        <p:spPr/>
        <p:txBody>
          <a:bodyPr/>
          <a:lstStyle/>
          <a:p>
            <a:fld id="{BDB92BEC-DCA9-0446-8E08-1C6F8AEBB503}" type="slidenum">
              <a:rPr lang="en-US" smtClean="0"/>
              <a:pPr/>
              <a:t>31</a:t>
            </a:fld>
            <a:endParaRPr lang="en-US" dirty="0"/>
          </a:p>
        </p:txBody>
      </p:sp>
    </p:spTree>
    <p:extLst>
      <p:ext uri="{BB962C8B-B14F-4D97-AF65-F5344CB8AC3E}">
        <p14:creationId xmlns:p14="http://schemas.microsoft.com/office/powerpoint/2010/main" val="3029322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14" y="565890"/>
            <a:ext cx="8769614" cy="779829"/>
          </a:xfrm>
        </p:spPr>
        <p:txBody>
          <a:bodyPr>
            <a:noAutofit/>
          </a:bodyPr>
          <a:lstStyle/>
          <a:p>
            <a:pPr algn="ctr"/>
            <a:r>
              <a:rPr lang="en-US" sz="3600" dirty="0">
                <a:solidFill>
                  <a:schemeClr val="tx1"/>
                </a:solidFill>
                <a:latin typeface="Helvetica"/>
                <a:cs typeface="Helvetica"/>
              </a:rPr>
              <a:t>FINAL EXAM STUDY MATERIALS</a:t>
            </a:r>
          </a:p>
        </p:txBody>
      </p:sp>
      <p:sp>
        <p:nvSpPr>
          <p:cNvPr id="6" name="TextBox 5"/>
          <p:cNvSpPr txBox="1"/>
          <p:nvPr/>
        </p:nvSpPr>
        <p:spPr>
          <a:xfrm>
            <a:off x="6266474" y="5702574"/>
            <a:ext cx="1661585" cy="338554"/>
          </a:xfrm>
          <a:prstGeom prst="rect">
            <a:avLst/>
          </a:prstGeom>
          <a:noFill/>
        </p:spPr>
        <p:txBody>
          <a:bodyPr wrap="square" rtlCol="0">
            <a:spAutoFit/>
          </a:bodyPr>
          <a:lstStyle/>
          <a:p>
            <a:pPr algn="r"/>
            <a:r>
              <a:rPr lang="en-US" sz="1600" i="1" dirty="0">
                <a:latin typeface="Helvetica"/>
                <a:cs typeface="Helvetica"/>
              </a:rPr>
              <a:t>Tacoma FMR</a:t>
            </a:r>
          </a:p>
        </p:txBody>
      </p:sp>
      <p:pic>
        <p:nvPicPr>
          <p:cNvPr id="7" name="Picture 6" descr="Picture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6566" y="2077803"/>
            <a:ext cx="2721402" cy="362477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DB6C2745-F00D-D649-BCE3-0E91B9AA1F81}"/>
              </a:ext>
            </a:extLst>
          </p:cNvPr>
          <p:cNvSpPr/>
          <p:nvPr/>
        </p:nvSpPr>
        <p:spPr>
          <a:xfrm>
            <a:off x="581023" y="1921332"/>
            <a:ext cx="4572000" cy="4197944"/>
          </a:xfrm>
          <a:prstGeom prst="rect">
            <a:avLst/>
          </a:prstGeom>
        </p:spPr>
        <p:txBody>
          <a:bodyPr>
            <a:spAutoFit/>
          </a:bodyPr>
          <a:lstStyle/>
          <a:p>
            <a:pPr marR="0" lvl="1">
              <a:lnSpc>
                <a:spcPct val="115000"/>
              </a:lnSpc>
              <a:spcBef>
                <a:spcPts val="0"/>
              </a:spcBef>
              <a:spcAft>
                <a:spcPts val="0"/>
              </a:spcAft>
            </a:pPr>
            <a:r>
              <a:rPr lang="en-US" b="1" dirty="0">
                <a:latin typeface="Arial" panose="020B0604020202020204" pitchFamily="34" charset="0"/>
                <a:ea typeface="Calibri" panose="020F0502020204030204" pitchFamily="34" charset="0"/>
                <a:cs typeface="Times New Roman" panose="02020603050405020304" pitchFamily="18" charset="0"/>
              </a:rPr>
              <a:t>Exam Practice Questions</a:t>
            </a:r>
            <a:r>
              <a:rPr lang="en-US" sz="1100" dirty="0">
                <a:latin typeface="Arial" panose="020B0604020202020204" pitchFamily="34" charset="0"/>
                <a:ea typeface="Calibri" panose="020F0502020204030204" pitchFamily="34" charset="0"/>
                <a:cs typeface="Times New Roman" panose="02020603050405020304" pitchFamily="18" charset="0"/>
              </a:rPr>
              <a:t>:</a:t>
            </a:r>
            <a:br>
              <a:rPr lang="en-US" sz="1100" dirty="0">
                <a:latin typeface="Calibri" panose="020F0502020204030204" pitchFamily="34" charset="0"/>
                <a:ea typeface="Calibri" panose="020F0502020204030204" pitchFamily="34" charset="0"/>
                <a:cs typeface="Times New Roman" panose="02020603050405020304" pitchFamily="18" charset="0"/>
              </a:rPr>
            </a:br>
            <a:endParaRPr lang="en-US" dirty="0">
              <a:effectLst/>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Book: </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Family Medicine </a:t>
            </a:r>
            <a:r>
              <a:rPr lang="en-US" sz="1200" b="1" u="sng" dirty="0" err="1">
                <a:effectLst/>
                <a:latin typeface="Calibri" panose="020F0502020204030204" pitchFamily="34" charset="0"/>
                <a:ea typeface="Calibri" panose="020F0502020204030204" pitchFamily="34" charset="0"/>
                <a:cs typeface="Times New Roman" panose="02020603050405020304" pitchFamily="18" charset="0"/>
              </a:rPr>
              <a:t>PreTest</a:t>
            </a: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 Self-Assessment And Review.</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If you like Pretest for other clerkships, you will probably like it for this clerkship as well.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tabLst>
                <a:tab pos="13716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Website: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AAFP board review questions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Become a student member for free here: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https://www.aafp.org/membership/join/student.html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takes a few days to activate your account, so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sign up early in your rotation.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will have access to the board review questions.  Past students have found these very helpful.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800"/>
              </a:spcAft>
              <a:buFont typeface="Symbol" panose="05050102010706020507" pitchFamily="18" charset="2"/>
              <a:buChar char=""/>
              <a:tabLst>
                <a:tab pos="18288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Well over 1,000 questions.  On average, the question stems may be a little shorter than the ones on the subject exam.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FB3CC22-F10B-0316-C385-9F54A3395543}"/>
              </a:ext>
            </a:extLst>
          </p:cNvPr>
          <p:cNvSpPr>
            <a:spLocks noGrp="1"/>
          </p:cNvSpPr>
          <p:nvPr>
            <p:ph type="sldNum" sz="quarter" idx="12"/>
          </p:nvPr>
        </p:nvSpPr>
        <p:spPr/>
        <p:txBody>
          <a:bodyPr/>
          <a:lstStyle/>
          <a:p>
            <a:fld id="{BDB92BEC-DCA9-0446-8E08-1C6F8AEBB503}" type="slidenum">
              <a:rPr lang="en-US" smtClean="0"/>
              <a:pPr/>
              <a:t>32</a:t>
            </a:fld>
            <a:endParaRPr lang="en-US" dirty="0"/>
          </a:p>
        </p:txBody>
      </p:sp>
    </p:spTree>
    <p:extLst>
      <p:ext uri="{BB962C8B-B14F-4D97-AF65-F5344CB8AC3E}">
        <p14:creationId xmlns:p14="http://schemas.microsoft.com/office/powerpoint/2010/main" val="3002609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319867"/>
            <a:ext cx="7942013" cy="1156984"/>
          </a:xfrm>
        </p:spPr>
        <p:txBody>
          <a:bodyPr>
            <a:normAutofit/>
          </a:bodyPr>
          <a:lstStyle/>
          <a:p>
            <a:pPr algn="ctr"/>
            <a:r>
              <a:rPr lang="en-US" sz="4000" dirty="0">
                <a:latin typeface="Helvetica" pitchFamily="2" charset="0"/>
              </a:rPr>
              <a:t>Evaluation Documents</a:t>
            </a:r>
            <a:endParaRPr lang="en-US" sz="4000" i="1" dirty="0">
              <a:solidFill>
                <a:schemeClr val="tx1"/>
              </a:solidFill>
              <a:latin typeface="Helvetica" pitchFamily="2" charset="0"/>
              <a:cs typeface="Helvetica"/>
            </a:endParaRPr>
          </a:p>
        </p:txBody>
      </p:sp>
      <p:sp>
        <p:nvSpPr>
          <p:cNvPr id="3" name="Slide Number Placeholder 2">
            <a:extLst>
              <a:ext uri="{FF2B5EF4-FFF2-40B4-BE49-F238E27FC236}">
                <a16:creationId xmlns:a16="http://schemas.microsoft.com/office/drawing/2014/main" id="{DC49EDB7-FC2D-93FA-7B74-2146BBCCBE21}"/>
              </a:ext>
            </a:extLst>
          </p:cNvPr>
          <p:cNvSpPr>
            <a:spLocks noGrp="1"/>
          </p:cNvSpPr>
          <p:nvPr>
            <p:ph type="sldNum" sz="quarter" idx="12"/>
          </p:nvPr>
        </p:nvSpPr>
        <p:spPr/>
        <p:txBody>
          <a:bodyPr/>
          <a:lstStyle/>
          <a:p>
            <a:fld id="{BDB92BEC-DCA9-0446-8E08-1C6F8AEBB503}" type="slidenum">
              <a:rPr lang="en-US" smtClean="0"/>
              <a:pPr/>
              <a:t>33</a:t>
            </a:fld>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1BE2811C-7B66-3008-3196-B1B981DB9F9B}"/>
              </a:ext>
            </a:extLst>
          </p:cNvPr>
          <p:cNvPicPr>
            <a:picLocks noChangeAspect="1"/>
          </p:cNvPicPr>
          <p:nvPr/>
        </p:nvPicPr>
        <p:blipFill>
          <a:blip r:embed="rId3"/>
          <a:stretch>
            <a:fillRect/>
          </a:stretch>
        </p:blipFill>
        <p:spPr>
          <a:xfrm>
            <a:off x="478871" y="1943100"/>
            <a:ext cx="7780642" cy="4051300"/>
          </a:xfrm>
          <a:prstGeom prst="rect">
            <a:avLst/>
          </a:prstGeom>
        </p:spPr>
      </p:pic>
    </p:spTree>
    <p:extLst>
      <p:ext uri="{BB962C8B-B14F-4D97-AF65-F5344CB8AC3E}">
        <p14:creationId xmlns:p14="http://schemas.microsoft.com/office/powerpoint/2010/main" val="3586704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102" y="370847"/>
            <a:ext cx="5322498" cy="1145913"/>
          </a:xfrm>
        </p:spPr>
        <p:txBody>
          <a:bodyPr vert="horz" lIns="91440" tIns="45720" rIns="91440" bIns="45720" rtlCol="0" anchor="ctr">
            <a:noAutofit/>
          </a:bodyPr>
          <a:lstStyle/>
          <a:p>
            <a:pPr algn="ctr"/>
            <a:r>
              <a:rPr lang="en-US" sz="3600" dirty="0">
                <a:latin typeface="Helvetica"/>
                <a:cs typeface="Helvetica"/>
              </a:rPr>
              <a:t>Evaluation Process</a:t>
            </a:r>
          </a:p>
        </p:txBody>
      </p:sp>
      <p:graphicFrame>
        <p:nvGraphicFramePr>
          <p:cNvPr id="4" name="Content Placeholder 3"/>
          <p:cNvGraphicFramePr>
            <a:graphicFrameLocks noGrp="1"/>
          </p:cNvGraphicFramePr>
          <p:nvPr>
            <p:ph idx="1"/>
          </p:nvPr>
        </p:nvGraphicFramePr>
        <p:xfrm>
          <a:off x="888521" y="2027208"/>
          <a:ext cx="7073660" cy="3894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B12CB85-BE20-4233-F9F4-03E25C71A261}"/>
              </a:ext>
            </a:extLst>
          </p:cNvPr>
          <p:cNvSpPr>
            <a:spLocks noGrp="1"/>
          </p:cNvSpPr>
          <p:nvPr>
            <p:ph type="sldNum" sz="quarter" idx="12"/>
          </p:nvPr>
        </p:nvSpPr>
        <p:spPr/>
        <p:txBody>
          <a:bodyPr/>
          <a:lstStyle/>
          <a:p>
            <a:fld id="{BDB92BEC-DCA9-0446-8E08-1C6F8AEBB503}" type="slidenum">
              <a:rPr lang="en-US" smtClean="0"/>
              <a:pPr/>
              <a:t>34</a:t>
            </a:fld>
            <a:endParaRPr lang="en-US" dirty="0"/>
          </a:p>
        </p:txBody>
      </p:sp>
    </p:spTree>
    <p:extLst>
      <p:ext uri="{BB962C8B-B14F-4D97-AF65-F5344CB8AC3E}">
        <p14:creationId xmlns:p14="http://schemas.microsoft.com/office/powerpoint/2010/main" val="2788529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02138"/>
            <a:ext cx="7543800" cy="1062275"/>
          </a:xfrm>
        </p:spPr>
        <p:txBody>
          <a:bodyPr anchor="ctr">
            <a:normAutofit/>
          </a:bodyPr>
          <a:lstStyle/>
          <a:p>
            <a:pPr algn="ctr"/>
            <a:r>
              <a:rPr lang="en-US" sz="2800" dirty="0">
                <a:latin typeface="Helvetica"/>
                <a:cs typeface="Helvetica"/>
              </a:rPr>
              <a:t> Feedback &amp; Evaluation Form </a:t>
            </a:r>
            <a:br>
              <a:rPr lang="en-US" sz="2800" dirty="0">
                <a:latin typeface="Helvetica"/>
                <a:cs typeface="Helvetica"/>
              </a:rPr>
            </a:br>
            <a:r>
              <a:rPr lang="en-US" sz="2800" dirty="0">
                <a:latin typeface="Helvetica"/>
                <a:cs typeface="Helvetica"/>
              </a:rPr>
              <a:t>(Grade Anchors)</a:t>
            </a:r>
          </a:p>
        </p:txBody>
      </p:sp>
      <p:pic>
        <p:nvPicPr>
          <p:cNvPr id="35" name="Picture 34">
            <a:extLst>
              <a:ext uri="{FF2B5EF4-FFF2-40B4-BE49-F238E27FC236}">
                <a16:creationId xmlns:a16="http://schemas.microsoft.com/office/drawing/2014/main" id="{C0ECD1CF-859D-4D46-B671-07D349F074A7}"/>
              </a:ext>
            </a:extLst>
          </p:cNvPr>
          <p:cNvPicPr>
            <a:picLocks noChangeAspect="1"/>
          </p:cNvPicPr>
          <p:nvPr/>
        </p:nvPicPr>
        <p:blipFill>
          <a:blip r:embed="rId3"/>
          <a:stretch>
            <a:fillRect/>
          </a:stretch>
        </p:blipFill>
        <p:spPr>
          <a:xfrm>
            <a:off x="243116" y="1830325"/>
            <a:ext cx="2070337" cy="2788809"/>
          </a:xfrm>
          <a:prstGeom prst="rect">
            <a:avLst/>
          </a:prstGeom>
        </p:spPr>
      </p:pic>
      <p:pic>
        <p:nvPicPr>
          <p:cNvPr id="36" name="Picture 35">
            <a:extLst>
              <a:ext uri="{FF2B5EF4-FFF2-40B4-BE49-F238E27FC236}">
                <a16:creationId xmlns:a16="http://schemas.microsoft.com/office/drawing/2014/main" id="{E5DE5B57-45AE-7348-927D-64C9D370F763}"/>
              </a:ext>
            </a:extLst>
          </p:cNvPr>
          <p:cNvPicPr>
            <a:picLocks noChangeAspect="1"/>
          </p:cNvPicPr>
          <p:nvPr/>
        </p:nvPicPr>
        <p:blipFill>
          <a:blip r:embed="rId4"/>
          <a:stretch>
            <a:fillRect/>
          </a:stretch>
        </p:blipFill>
        <p:spPr>
          <a:xfrm>
            <a:off x="2367556" y="2050590"/>
            <a:ext cx="2070337" cy="2474993"/>
          </a:xfrm>
          <a:prstGeom prst="rect">
            <a:avLst/>
          </a:prstGeom>
        </p:spPr>
      </p:pic>
      <p:pic>
        <p:nvPicPr>
          <p:cNvPr id="37" name="Picture 36">
            <a:extLst>
              <a:ext uri="{FF2B5EF4-FFF2-40B4-BE49-F238E27FC236}">
                <a16:creationId xmlns:a16="http://schemas.microsoft.com/office/drawing/2014/main" id="{617AEC33-D71C-8340-ABFB-3475398A36F8}"/>
              </a:ext>
            </a:extLst>
          </p:cNvPr>
          <p:cNvPicPr>
            <a:picLocks noChangeAspect="1"/>
          </p:cNvPicPr>
          <p:nvPr/>
        </p:nvPicPr>
        <p:blipFill>
          <a:blip r:embed="rId5"/>
          <a:stretch>
            <a:fillRect/>
          </a:stretch>
        </p:blipFill>
        <p:spPr>
          <a:xfrm>
            <a:off x="4437893" y="2021964"/>
            <a:ext cx="2216747" cy="2977346"/>
          </a:xfrm>
          <a:prstGeom prst="rect">
            <a:avLst/>
          </a:prstGeom>
        </p:spPr>
      </p:pic>
      <p:pic>
        <p:nvPicPr>
          <p:cNvPr id="38" name="Picture 37">
            <a:extLst>
              <a:ext uri="{FF2B5EF4-FFF2-40B4-BE49-F238E27FC236}">
                <a16:creationId xmlns:a16="http://schemas.microsoft.com/office/drawing/2014/main" id="{EF0FDCDE-3ACE-494F-81FA-FD4248DF545F}"/>
              </a:ext>
            </a:extLst>
          </p:cNvPr>
          <p:cNvPicPr>
            <a:picLocks noChangeAspect="1"/>
          </p:cNvPicPr>
          <p:nvPr/>
        </p:nvPicPr>
        <p:blipFill>
          <a:blip r:embed="rId6"/>
          <a:stretch>
            <a:fillRect/>
          </a:stretch>
        </p:blipFill>
        <p:spPr>
          <a:xfrm>
            <a:off x="6654640" y="2050590"/>
            <a:ext cx="2216747" cy="1742091"/>
          </a:xfrm>
          <a:prstGeom prst="rect">
            <a:avLst/>
          </a:prstGeom>
        </p:spPr>
      </p:pic>
      <p:sp>
        <p:nvSpPr>
          <p:cNvPr id="3" name="Slide Number Placeholder 2">
            <a:extLst>
              <a:ext uri="{FF2B5EF4-FFF2-40B4-BE49-F238E27FC236}">
                <a16:creationId xmlns:a16="http://schemas.microsoft.com/office/drawing/2014/main" id="{FDCD3A25-BB43-FD68-5661-71D06723A121}"/>
              </a:ext>
            </a:extLst>
          </p:cNvPr>
          <p:cNvSpPr>
            <a:spLocks noGrp="1"/>
          </p:cNvSpPr>
          <p:nvPr>
            <p:ph type="sldNum" sz="quarter" idx="12"/>
          </p:nvPr>
        </p:nvSpPr>
        <p:spPr/>
        <p:txBody>
          <a:bodyPr/>
          <a:lstStyle/>
          <a:p>
            <a:fld id="{BDB92BEC-DCA9-0446-8E08-1C6F8AEBB503}" type="slidenum">
              <a:rPr lang="en-US" smtClean="0"/>
              <a:pPr/>
              <a:t>35</a:t>
            </a:fld>
            <a:endParaRPr lang="en-US" dirty="0"/>
          </a:p>
        </p:txBody>
      </p:sp>
    </p:spTree>
    <p:extLst>
      <p:ext uri="{BB962C8B-B14F-4D97-AF65-F5344CB8AC3E}">
        <p14:creationId xmlns:p14="http://schemas.microsoft.com/office/powerpoint/2010/main" val="365992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02138"/>
            <a:ext cx="7543800" cy="1062275"/>
          </a:xfrm>
        </p:spPr>
        <p:txBody>
          <a:bodyPr anchor="ctr">
            <a:normAutofit/>
          </a:bodyPr>
          <a:lstStyle/>
          <a:p>
            <a:pPr algn="ctr"/>
            <a:r>
              <a:rPr lang="en-US" sz="2800" dirty="0">
                <a:latin typeface="Helvetica"/>
                <a:cs typeface="Helvetica"/>
              </a:rPr>
              <a:t> Example of Grade Anchors</a:t>
            </a:r>
          </a:p>
        </p:txBody>
      </p:sp>
      <p:sp>
        <p:nvSpPr>
          <p:cNvPr id="3" name="Slide Number Placeholder 2">
            <a:extLst>
              <a:ext uri="{FF2B5EF4-FFF2-40B4-BE49-F238E27FC236}">
                <a16:creationId xmlns:a16="http://schemas.microsoft.com/office/drawing/2014/main" id="{FDCD3A25-BB43-FD68-5661-71D06723A121}"/>
              </a:ext>
            </a:extLst>
          </p:cNvPr>
          <p:cNvSpPr>
            <a:spLocks noGrp="1"/>
          </p:cNvSpPr>
          <p:nvPr>
            <p:ph type="sldNum" sz="quarter" idx="12"/>
          </p:nvPr>
        </p:nvSpPr>
        <p:spPr/>
        <p:txBody>
          <a:bodyPr/>
          <a:lstStyle/>
          <a:p>
            <a:fld id="{BDB92BEC-DCA9-0446-8E08-1C6F8AEBB503}" type="slidenum">
              <a:rPr lang="en-US" smtClean="0"/>
              <a:pPr/>
              <a:t>36</a:t>
            </a:fld>
            <a:endParaRPr lang="en-US" dirty="0"/>
          </a:p>
        </p:txBody>
      </p:sp>
      <p:pic>
        <p:nvPicPr>
          <p:cNvPr id="5" name="Picture 4" descr="Table&#10;&#10;Description automatically generated">
            <a:extLst>
              <a:ext uri="{FF2B5EF4-FFF2-40B4-BE49-F238E27FC236}">
                <a16:creationId xmlns:a16="http://schemas.microsoft.com/office/drawing/2014/main" id="{4C15B40A-B139-4008-391A-B4C50559D3A5}"/>
              </a:ext>
            </a:extLst>
          </p:cNvPr>
          <p:cNvPicPr>
            <a:picLocks noChangeAspect="1"/>
          </p:cNvPicPr>
          <p:nvPr/>
        </p:nvPicPr>
        <p:blipFill>
          <a:blip r:embed="rId3"/>
          <a:stretch>
            <a:fillRect/>
          </a:stretch>
        </p:blipFill>
        <p:spPr>
          <a:xfrm>
            <a:off x="1307063" y="1879480"/>
            <a:ext cx="6529873" cy="4254620"/>
          </a:xfrm>
          <a:prstGeom prst="rect">
            <a:avLst/>
          </a:prstGeom>
        </p:spPr>
      </p:pic>
    </p:spTree>
    <p:extLst>
      <p:ext uri="{BB962C8B-B14F-4D97-AF65-F5344CB8AC3E}">
        <p14:creationId xmlns:p14="http://schemas.microsoft.com/office/powerpoint/2010/main" val="3237079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F9A18-F5FF-42DB-FFE9-F275D1D31FF1}"/>
              </a:ext>
            </a:extLst>
          </p:cNvPr>
          <p:cNvSpPr>
            <a:spLocks noGrp="1"/>
          </p:cNvSpPr>
          <p:nvPr>
            <p:ph type="title"/>
          </p:nvPr>
        </p:nvSpPr>
        <p:spPr>
          <a:xfrm>
            <a:off x="800100" y="191560"/>
            <a:ext cx="7543800" cy="1450757"/>
          </a:xfrm>
        </p:spPr>
        <p:txBody>
          <a:bodyPr>
            <a:normAutofit/>
          </a:bodyPr>
          <a:lstStyle/>
          <a:p>
            <a:r>
              <a:rPr lang="en-US" dirty="0"/>
              <a:t>Weighted Grading Anchors </a:t>
            </a:r>
            <a:br>
              <a:rPr lang="en-US" dirty="0"/>
            </a:br>
            <a:r>
              <a:rPr lang="en-US" sz="2700" b="1" dirty="0">
                <a:effectLst/>
                <a:latin typeface="Times New Roman" panose="02020603050405020304" pitchFamily="18" charset="0"/>
                <a:cs typeface="Times New Roman" panose="02020603050405020304" pitchFamily="18" charset="0"/>
              </a:rPr>
              <a:t>All items are double-weighted / 2X the points </a:t>
            </a:r>
            <a:r>
              <a:rPr lang="en-US" sz="2700" b="1" u="sng" dirty="0">
                <a:effectLst/>
                <a:latin typeface="Times New Roman" panose="02020603050405020304" pitchFamily="18" charset="0"/>
                <a:cs typeface="Times New Roman" panose="02020603050405020304" pitchFamily="18" charset="0"/>
              </a:rPr>
              <a:t>except</a:t>
            </a:r>
            <a:r>
              <a:rPr lang="en-US" sz="2700" b="1" dirty="0">
                <a:latin typeface="Times New Roman" panose="02020603050405020304" pitchFamily="18" charset="0"/>
                <a:cs typeface="Times New Roman" panose="02020603050405020304" pitchFamily="18" charset="0"/>
              </a:rPr>
              <a:t>:</a:t>
            </a:r>
            <a:endParaRPr lang="en-US" sz="2700" dirty="0"/>
          </a:p>
        </p:txBody>
      </p:sp>
      <p:sp>
        <p:nvSpPr>
          <p:cNvPr id="4" name="Slide Number Placeholder 3">
            <a:extLst>
              <a:ext uri="{FF2B5EF4-FFF2-40B4-BE49-F238E27FC236}">
                <a16:creationId xmlns:a16="http://schemas.microsoft.com/office/drawing/2014/main" id="{F4E65567-D0CC-86D0-FF6E-73EB68A8B120}"/>
              </a:ext>
            </a:extLst>
          </p:cNvPr>
          <p:cNvSpPr>
            <a:spLocks noGrp="1"/>
          </p:cNvSpPr>
          <p:nvPr>
            <p:ph type="sldNum" sz="quarter" idx="12"/>
          </p:nvPr>
        </p:nvSpPr>
        <p:spPr/>
        <p:txBody>
          <a:bodyPr/>
          <a:lstStyle/>
          <a:p>
            <a:fld id="{BDB92BEC-DCA9-0446-8E08-1C6F8AEBB503}" type="slidenum">
              <a:rPr lang="en-US" smtClean="0"/>
              <a:pPr/>
              <a:t>37</a:t>
            </a:fld>
            <a:endParaRPr lang="en-US" dirty="0"/>
          </a:p>
        </p:txBody>
      </p:sp>
      <p:sp>
        <p:nvSpPr>
          <p:cNvPr id="6" name="TextBox 5">
            <a:extLst>
              <a:ext uri="{FF2B5EF4-FFF2-40B4-BE49-F238E27FC236}">
                <a16:creationId xmlns:a16="http://schemas.microsoft.com/office/drawing/2014/main" id="{3582FD36-4FE5-87A2-8382-13E33602057A}"/>
              </a:ext>
            </a:extLst>
          </p:cNvPr>
          <p:cNvSpPr txBox="1"/>
          <p:nvPr/>
        </p:nvSpPr>
        <p:spPr>
          <a:xfrm>
            <a:off x="865563" y="1997093"/>
            <a:ext cx="7543800" cy="4154984"/>
          </a:xfrm>
          <a:prstGeom prst="rect">
            <a:avLst/>
          </a:prstGeom>
          <a:noFill/>
        </p:spPr>
        <p:txBody>
          <a:bodyPr wrap="square">
            <a:spAutoFit/>
          </a:bodyPr>
          <a:lstStyle/>
          <a:p>
            <a:pPr algn="l" rtl="0" fontAlgn="base">
              <a:buFont typeface="Arial" panose="020B0604020202020204" pitchFamily="34" charset="0"/>
              <a:buChar char="•"/>
            </a:pPr>
            <a:r>
              <a:rPr lang="en-US" sz="2400" b="0" i="0" dirty="0">
                <a:effectLst/>
                <a:latin typeface="Calibri" panose="020F0502020204030204" pitchFamily="34" charset="0"/>
              </a:rPr>
              <a:t>Demonstrates demeanor that puts patients, families, and members of the health care team at ease. </a:t>
            </a:r>
          </a:p>
          <a:p>
            <a:pPr algn="l" rtl="0" fontAlgn="base">
              <a:buFont typeface="Arial" panose="020B0604020202020204" pitchFamily="34" charset="0"/>
              <a:buChar char="•"/>
            </a:pPr>
            <a:endParaRPr lang="en-US" sz="2400" b="0" i="0" dirty="0">
              <a:effectLst/>
              <a:latin typeface="Calibri" panose="020F0502020204030204" pitchFamily="34" charset="0"/>
            </a:endParaRPr>
          </a:p>
          <a:p>
            <a:pPr algn="l" rtl="0" fontAlgn="base">
              <a:buFont typeface="Arial" panose="020B0604020202020204" pitchFamily="34" charset="0"/>
              <a:buChar char="•"/>
            </a:pPr>
            <a:r>
              <a:rPr lang="en-US" sz="2400" b="0" i="0" dirty="0">
                <a:effectLst/>
                <a:latin typeface="Calibri" panose="020F0502020204030204" pitchFamily="34" charset="0"/>
              </a:rPr>
              <a:t>Coordinates patient care within the health care system. </a:t>
            </a:r>
          </a:p>
          <a:p>
            <a:pPr algn="l" rtl="0" fontAlgn="base">
              <a:buFont typeface="Arial" panose="020B0604020202020204" pitchFamily="34" charset="0"/>
              <a:buChar char="•"/>
            </a:pPr>
            <a:endParaRPr lang="en-US" sz="2400" b="0" i="0" dirty="0">
              <a:effectLst/>
              <a:latin typeface="Calibri" panose="020F0502020204030204" pitchFamily="34" charset="0"/>
            </a:endParaRPr>
          </a:p>
          <a:p>
            <a:pPr algn="l" rtl="0" fontAlgn="base">
              <a:buFont typeface="Arial" panose="020B0604020202020204" pitchFamily="34" charset="0"/>
              <a:buChar char="•"/>
            </a:pPr>
            <a:r>
              <a:rPr lang="en-US" sz="2400" b="0" i="0" dirty="0">
                <a:effectLst/>
                <a:latin typeface="Calibri" panose="020F0502020204030204" pitchFamily="34" charset="0"/>
              </a:rPr>
              <a:t>Identifies and perform learning activities to address gaps in knowledge, skills and/or attitudes. </a:t>
            </a:r>
          </a:p>
          <a:p>
            <a:pPr algn="l" rtl="0" fontAlgn="base"/>
            <a:endParaRPr lang="en-US" sz="2400" b="0" i="0" dirty="0">
              <a:effectLst/>
              <a:latin typeface="Calibri" panose="020F0502020204030204" pitchFamily="34" charset="0"/>
            </a:endParaRPr>
          </a:p>
          <a:p>
            <a:pPr algn="l" rtl="0" fontAlgn="base">
              <a:buFont typeface="Arial" panose="020B0604020202020204" pitchFamily="34" charset="0"/>
              <a:buChar char="•"/>
            </a:pPr>
            <a:r>
              <a:rPr lang="en-US" sz="2400" dirty="0"/>
              <a:t>Demonstrates effective partnership with others as a member of the health-care team or other professional group.</a:t>
            </a:r>
            <a:endParaRPr lang="en-US" sz="2400" b="0" i="0" dirty="0">
              <a:effectLst/>
              <a:latin typeface="Calibri" panose="020F0502020204030204" pitchFamily="34" charset="0"/>
            </a:endParaRPr>
          </a:p>
        </p:txBody>
      </p:sp>
    </p:spTree>
    <p:extLst>
      <p:ext uri="{BB962C8B-B14F-4D97-AF65-F5344CB8AC3E}">
        <p14:creationId xmlns:p14="http://schemas.microsoft.com/office/powerpoint/2010/main" val="4167086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0" y="352273"/>
            <a:ext cx="7713103" cy="1076183"/>
          </a:xfrm>
        </p:spPr>
        <p:txBody>
          <a:bodyPr vert="horz" lIns="91440" tIns="45720" rIns="91440" bIns="45720" rtlCol="0" anchor="ctr">
            <a:normAutofit/>
          </a:bodyPr>
          <a:lstStyle/>
          <a:p>
            <a:pPr algn="ctr"/>
            <a:r>
              <a:rPr lang="en-US" sz="3200" dirty="0">
                <a:latin typeface="Helvetica"/>
                <a:cs typeface="Helvetica"/>
              </a:rPr>
              <a:t>Clinical Grading Criteria</a:t>
            </a: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sp>
        <p:nvSpPr>
          <p:cNvPr id="11" name="Title 1"/>
          <p:cNvSpPr txBox="1">
            <a:spLocks/>
          </p:cNvSpPr>
          <p:nvPr/>
        </p:nvSpPr>
        <p:spPr>
          <a:xfrm>
            <a:off x="5065406" y="352273"/>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p:txBody>
          <a:bodyPr/>
          <a:lstStyle/>
          <a:p>
            <a:fld id="{BDB92BEC-DCA9-0446-8E08-1C6F8AEBB503}" type="slidenum">
              <a:rPr lang="en-US" smtClean="0"/>
              <a:pPr/>
              <a:t>38</a:t>
            </a:fld>
            <a:endParaRPr lang="en-US" dirty="0"/>
          </a:p>
        </p:txBody>
      </p:sp>
      <p:graphicFrame>
        <p:nvGraphicFramePr>
          <p:cNvPr id="5" name="Table 4">
            <a:extLst>
              <a:ext uri="{FF2B5EF4-FFF2-40B4-BE49-F238E27FC236}">
                <a16:creationId xmlns:a16="http://schemas.microsoft.com/office/drawing/2014/main" id="{933FF5FD-5F5F-B667-22F9-FA6427C97B64}"/>
              </a:ext>
            </a:extLst>
          </p:cNvPr>
          <p:cNvGraphicFramePr>
            <a:graphicFrameLocks noGrp="1"/>
          </p:cNvGraphicFramePr>
          <p:nvPr>
            <p:extLst>
              <p:ext uri="{D42A27DB-BD31-4B8C-83A1-F6EECF244321}">
                <p14:modId xmlns:p14="http://schemas.microsoft.com/office/powerpoint/2010/main" val="3166715840"/>
              </p:ext>
            </p:extLst>
          </p:nvPr>
        </p:nvGraphicFramePr>
        <p:xfrm>
          <a:off x="1301675" y="1832875"/>
          <a:ext cx="6832938" cy="3461420"/>
        </p:xfrm>
        <a:graphic>
          <a:graphicData uri="http://schemas.openxmlformats.org/drawingml/2006/table">
            <a:tbl>
              <a:tblPr/>
              <a:tblGrid>
                <a:gridCol w="2129808">
                  <a:extLst>
                    <a:ext uri="{9D8B030D-6E8A-4147-A177-3AD203B41FA5}">
                      <a16:colId xmlns:a16="http://schemas.microsoft.com/office/drawing/2014/main" val="1344066828"/>
                    </a:ext>
                  </a:extLst>
                </a:gridCol>
                <a:gridCol w="2351565">
                  <a:extLst>
                    <a:ext uri="{9D8B030D-6E8A-4147-A177-3AD203B41FA5}">
                      <a16:colId xmlns:a16="http://schemas.microsoft.com/office/drawing/2014/main" val="1446225645"/>
                    </a:ext>
                  </a:extLst>
                </a:gridCol>
                <a:gridCol w="2351565">
                  <a:extLst>
                    <a:ext uri="{9D8B030D-6E8A-4147-A177-3AD203B41FA5}">
                      <a16:colId xmlns:a16="http://schemas.microsoft.com/office/drawing/2014/main" val="2439716461"/>
                    </a:ext>
                  </a:extLst>
                </a:gridCol>
              </a:tblGrid>
              <a:tr h="659615">
                <a:tc>
                  <a:txBody>
                    <a:bodyPr/>
                    <a:lstStyle/>
                    <a:p>
                      <a:pPr fontAlgn="t"/>
                      <a:endParaRPr lang="en-US" sz="1600" dirty="0">
                        <a:solidFill>
                          <a:schemeClr val="bg1"/>
                        </a:solidFill>
                        <a:effectLst/>
                      </a:endParaRPr>
                    </a:p>
                    <a:p>
                      <a:pPr algn="ctr" rtl="0" fontAlgn="base"/>
                      <a:r>
                        <a:rPr lang="en-US" sz="1600" b="1" i="0" dirty="0">
                          <a:solidFill>
                            <a:schemeClr val="bg1"/>
                          </a:solidFill>
                          <a:effectLst/>
                          <a:latin typeface="Calibri" panose="020F0502020204030204" pitchFamily="34" charset="0"/>
                        </a:rPr>
                        <a:t>Clinical Numeric Grade</a:t>
                      </a:r>
                      <a:r>
                        <a:rPr lang="en-US" sz="1600" b="0" i="0" dirty="0">
                          <a:solidFill>
                            <a:schemeClr val="bg1"/>
                          </a:solidFill>
                          <a:effectLst/>
                          <a:latin typeface="Calibri" panose="020F0502020204030204" pitchFamily="34" charset="0"/>
                        </a:rPr>
                        <a:t> </a:t>
                      </a:r>
                      <a:endParaRPr lang="en-US" sz="1600" b="0" i="0" dirty="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fontAlgn="t"/>
                      <a:endParaRPr lang="en-US" sz="1600" dirty="0">
                        <a:solidFill>
                          <a:schemeClr val="bg1"/>
                        </a:solidFill>
                        <a:effectLst/>
                      </a:endParaRPr>
                    </a:p>
                    <a:p>
                      <a:pPr algn="ctr" rtl="0" fontAlgn="base"/>
                      <a:r>
                        <a:rPr lang="en-US" sz="1600" b="1" i="0" dirty="0">
                          <a:solidFill>
                            <a:schemeClr val="bg1"/>
                          </a:solidFill>
                          <a:effectLst/>
                          <a:latin typeface="Calibri" panose="020F0502020204030204" pitchFamily="34" charset="0"/>
                        </a:rPr>
                        <a:t>Numeric Point Range out of 80</a:t>
                      </a:r>
                      <a:r>
                        <a:rPr lang="en-US" sz="1600" b="0" i="0" dirty="0">
                          <a:solidFill>
                            <a:schemeClr val="bg1"/>
                          </a:solidFill>
                          <a:effectLst/>
                          <a:latin typeface="Calibri" panose="020F0502020204030204" pitchFamily="34" charset="0"/>
                        </a:rPr>
                        <a:t> </a:t>
                      </a:r>
                      <a:endParaRPr lang="en-US" sz="1600" b="0" i="0" dirty="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fontAlgn="t"/>
                      <a:endParaRPr lang="en-US" sz="1600" dirty="0">
                        <a:solidFill>
                          <a:schemeClr val="bg1"/>
                        </a:solidFill>
                        <a:effectLst/>
                      </a:endParaRPr>
                    </a:p>
                    <a:p>
                      <a:pPr algn="ctr" rtl="0" fontAlgn="base"/>
                      <a:r>
                        <a:rPr lang="en-US" sz="1600" b="1" i="0" dirty="0">
                          <a:solidFill>
                            <a:schemeClr val="bg1"/>
                          </a:solidFill>
                          <a:effectLst/>
                          <a:latin typeface="Calibri" panose="020F0502020204030204" pitchFamily="34" charset="0"/>
                        </a:rPr>
                        <a:t>Percent Range</a:t>
                      </a:r>
                      <a:r>
                        <a:rPr lang="en-US" sz="1600" b="0" i="0" dirty="0">
                          <a:solidFill>
                            <a:schemeClr val="bg1"/>
                          </a:solidFill>
                          <a:effectLst/>
                          <a:latin typeface="Calibri" panose="020F0502020204030204" pitchFamily="34" charset="0"/>
                        </a:rPr>
                        <a:t> </a:t>
                      </a:r>
                      <a:endParaRPr lang="en-US" sz="1600" b="0" i="0" dirty="0">
                        <a:solidFill>
                          <a:schemeClr val="bg1"/>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716327098"/>
                  </a:ext>
                </a:extLst>
              </a:tr>
              <a:tr h="659615">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Honors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76 to 80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95% or higher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4906111"/>
                  </a:ext>
                </a:extLst>
              </a:tr>
              <a:tr h="659615">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High Pass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62 to 75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77.5% to 94.9%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7999990"/>
                  </a:ext>
                </a:extLst>
              </a:tr>
              <a:tr h="659615">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Pass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40 to 61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50% to 77.4%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2360539"/>
                  </a:ext>
                </a:extLst>
              </a:tr>
              <a:tr h="659615">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Fail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a:effectLst/>
                      </a:endParaRPr>
                    </a:p>
                    <a:p>
                      <a:pPr algn="ctr" rtl="0" fontAlgn="base"/>
                      <a:r>
                        <a:rPr lang="en-US" sz="1600" b="0" i="0">
                          <a:solidFill>
                            <a:srgbClr val="000000"/>
                          </a:solidFill>
                          <a:effectLst/>
                          <a:latin typeface="Calibri" panose="020F0502020204030204" pitchFamily="34" charset="0"/>
                        </a:rPr>
                        <a:t>Less than 40 </a:t>
                      </a:r>
                      <a:endParaRPr lang="en-US" sz="1600" b="0" i="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600" dirty="0">
                        <a:effectLst/>
                      </a:endParaRPr>
                    </a:p>
                    <a:p>
                      <a:pPr algn="ctr" rtl="0" fontAlgn="base"/>
                      <a:r>
                        <a:rPr lang="en-US" sz="1600" b="0" i="0" dirty="0">
                          <a:solidFill>
                            <a:srgbClr val="000000"/>
                          </a:solidFill>
                          <a:effectLst/>
                          <a:latin typeface="Calibri" panose="020F0502020204030204" pitchFamily="34" charset="0"/>
                        </a:rPr>
                        <a:t>Less than 50% </a:t>
                      </a:r>
                      <a:endParaRPr lang="en-US" sz="1600" b="0" i="0" dirty="0">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4029904"/>
                  </a:ext>
                </a:extLst>
              </a:tr>
            </a:tbl>
          </a:graphicData>
        </a:graphic>
      </p:graphicFrame>
    </p:spTree>
    <p:extLst>
      <p:ext uri="{BB962C8B-B14F-4D97-AF65-F5344CB8AC3E}">
        <p14:creationId xmlns:p14="http://schemas.microsoft.com/office/powerpoint/2010/main" val="1392776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0" y="352273"/>
            <a:ext cx="7713103" cy="1076183"/>
          </a:xfrm>
        </p:spPr>
        <p:txBody>
          <a:bodyPr vert="horz" lIns="91440" tIns="45720" rIns="91440" bIns="45720" rtlCol="0" anchor="ctr">
            <a:normAutofit/>
          </a:bodyPr>
          <a:lstStyle/>
          <a:p>
            <a:pPr algn="ctr"/>
            <a:r>
              <a:rPr lang="en-US" sz="3200" dirty="0">
                <a:latin typeface="Helvetica"/>
                <a:cs typeface="Helvetica"/>
              </a:rPr>
              <a:t>Exam Grading Criteria</a:t>
            </a: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sp>
        <p:nvSpPr>
          <p:cNvPr id="11" name="Title 1"/>
          <p:cNvSpPr txBox="1">
            <a:spLocks/>
          </p:cNvSpPr>
          <p:nvPr/>
        </p:nvSpPr>
        <p:spPr>
          <a:xfrm>
            <a:off x="5065406" y="352273"/>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p:txBody>
          <a:bodyPr/>
          <a:lstStyle/>
          <a:p>
            <a:fld id="{BDB92BEC-DCA9-0446-8E08-1C6F8AEBB503}" type="slidenum">
              <a:rPr lang="en-US" smtClean="0"/>
              <a:pPr/>
              <a:t>39</a:t>
            </a:fld>
            <a:endParaRPr lang="en-US" dirty="0"/>
          </a:p>
        </p:txBody>
      </p:sp>
      <p:sp>
        <p:nvSpPr>
          <p:cNvPr id="5" name="TextBox 4">
            <a:extLst>
              <a:ext uri="{FF2B5EF4-FFF2-40B4-BE49-F238E27FC236}">
                <a16:creationId xmlns:a16="http://schemas.microsoft.com/office/drawing/2014/main" id="{98DCFD46-A370-0F78-42F2-5293E7677A28}"/>
              </a:ext>
            </a:extLst>
          </p:cNvPr>
          <p:cNvSpPr txBox="1"/>
          <p:nvPr/>
        </p:nvSpPr>
        <p:spPr>
          <a:xfrm>
            <a:off x="834303" y="2076226"/>
            <a:ext cx="7093609" cy="4420890"/>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US" sz="2400" dirty="0"/>
              <a:t>The exam is 20% of your final grade</a:t>
            </a:r>
          </a:p>
          <a:p>
            <a:pPr marL="285750" indent="-285750">
              <a:lnSpc>
                <a:spcPct val="200000"/>
              </a:lnSpc>
              <a:buFont typeface="Arial" panose="020B0604020202020204" pitchFamily="34" charset="0"/>
              <a:buChar char="•"/>
            </a:pPr>
            <a:r>
              <a:rPr lang="en-US" sz="2400" dirty="0"/>
              <a:t>Exam score of 58 or lower (second percentile) is a fail</a:t>
            </a:r>
          </a:p>
          <a:p>
            <a:pPr marL="285750" indent="-285750">
              <a:lnSpc>
                <a:spcPct val="200000"/>
              </a:lnSpc>
              <a:buFont typeface="Arial" panose="020B0604020202020204" pitchFamily="34" charset="0"/>
              <a:buChar char="•"/>
            </a:pPr>
            <a:r>
              <a:rPr lang="en-US" sz="2400" dirty="0"/>
              <a:t>You can still pass the clerkship if you fail the exam</a:t>
            </a:r>
          </a:p>
          <a:p>
            <a:r>
              <a:rPr lang="en-US" sz="2400" b="1" dirty="0"/>
              <a:t>Example: </a:t>
            </a:r>
          </a:p>
          <a:p>
            <a:r>
              <a:rPr lang="en-US" sz="2400" dirty="0"/>
              <a:t>81 score on the exam divided by 5 = 16.2 points </a:t>
            </a:r>
          </a:p>
          <a:p>
            <a:r>
              <a:rPr lang="en-US" sz="2400" dirty="0"/>
              <a:t>If clinical grade is 70, the final grade = 86.2/100 points</a:t>
            </a:r>
          </a:p>
          <a:p>
            <a:r>
              <a:rPr lang="en-US" sz="2400" dirty="0"/>
              <a:t>There is no rounding.</a:t>
            </a:r>
          </a:p>
          <a:p>
            <a:pPr>
              <a:lnSpc>
                <a:spcPct val="200000"/>
              </a:lnSpc>
            </a:pPr>
            <a:endParaRPr lang="en-US" sz="2400" dirty="0"/>
          </a:p>
        </p:txBody>
      </p:sp>
    </p:spTree>
    <p:extLst>
      <p:ext uri="{BB962C8B-B14F-4D97-AF65-F5344CB8AC3E}">
        <p14:creationId xmlns:p14="http://schemas.microsoft.com/office/powerpoint/2010/main" val="4097907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600" dirty="0">
                <a:latin typeface="Helvetica"/>
                <a:cs typeface="Helvetica"/>
              </a:rPr>
              <a:t>Clerkship Objectives:</a:t>
            </a:r>
            <a:br>
              <a:rPr lang="en-US" sz="3600" dirty="0">
                <a:latin typeface="Helvetica"/>
                <a:cs typeface="Helvetica"/>
              </a:rPr>
            </a:br>
            <a:r>
              <a:rPr lang="en-US" sz="3200" dirty="0">
                <a:solidFill>
                  <a:srgbClr val="BD582C"/>
                </a:solidFill>
                <a:latin typeface="Helvetica"/>
                <a:cs typeface="Helvetica"/>
              </a:rPr>
              <a:t>Patient Care</a:t>
            </a:r>
          </a:p>
        </p:txBody>
      </p:sp>
      <p:sp>
        <p:nvSpPr>
          <p:cNvPr id="4" name="Rectangle 3"/>
          <p:cNvSpPr/>
          <p:nvPr/>
        </p:nvSpPr>
        <p:spPr>
          <a:xfrm>
            <a:off x="1072342" y="1865411"/>
            <a:ext cx="7294418" cy="5822300"/>
          </a:xfrm>
          <a:prstGeom prst="rect">
            <a:avLst/>
          </a:prstGeom>
        </p:spPr>
        <p:txBody>
          <a:bodyPr wrap="square">
            <a:spAutoFit/>
          </a:bodyPr>
          <a:lstStyle/>
          <a:p>
            <a:pPr marL="342900" indent="-342900">
              <a:lnSpc>
                <a:spcPct val="115000"/>
              </a:lnSpc>
              <a:spcAft>
                <a:spcPts val="600"/>
              </a:spcAft>
              <a:buFont typeface="+mj-lt"/>
              <a:buAutoNum type="arabicPeriod"/>
            </a:pPr>
            <a:r>
              <a:rPr lang="en-US" dirty="0"/>
              <a:t>Conduct the medical history using patient-centered communication with patients across the lifecycle. (Item is double-weighted)</a:t>
            </a:r>
          </a:p>
          <a:p>
            <a:pPr marL="342900" indent="-342900">
              <a:lnSpc>
                <a:spcPct val="115000"/>
              </a:lnSpc>
              <a:spcAft>
                <a:spcPts val="600"/>
              </a:spcAft>
              <a:buFont typeface="+mj-lt"/>
              <a:buAutoNum type="arabicPeriod"/>
            </a:pPr>
            <a:r>
              <a:rPr lang="en-US" dirty="0"/>
              <a:t>Perform the appropriate physical examination with patients across the lifecycle. (Item is double-weighted)</a:t>
            </a:r>
          </a:p>
          <a:p>
            <a:pPr marL="342900" indent="-342900">
              <a:lnSpc>
                <a:spcPct val="115000"/>
              </a:lnSpc>
              <a:spcAft>
                <a:spcPts val="600"/>
              </a:spcAft>
              <a:buFont typeface="+mj-lt"/>
              <a:buAutoNum type="arabicPeriod"/>
            </a:pPr>
            <a:r>
              <a:rPr lang="en-US" dirty="0"/>
              <a:t>Present well organized, appropriately focused and accurate oral case presentations for common patient presentations across the lifecycle. (Item is double-weighted)</a:t>
            </a:r>
          </a:p>
          <a:p>
            <a:pPr marL="342900" indent="-342900">
              <a:lnSpc>
                <a:spcPct val="115000"/>
              </a:lnSpc>
              <a:spcAft>
                <a:spcPts val="600"/>
              </a:spcAft>
              <a:buFont typeface="+mj-lt"/>
              <a:buAutoNum type="arabicPeriod"/>
            </a:pPr>
            <a:r>
              <a:rPr lang="en-US" dirty="0"/>
              <a:t>Propose an initial diagnostic plan for patients with common primary care presentations. (Item is double-weighted)</a:t>
            </a:r>
          </a:p>
          <a:p>
            <a:pPr marL="342900" indent="-342900">
              <a:lnSpc>
                <a:spcPct val="115000"/>
              </a:lnSpc>
              <a:spcAft>
                <a:spcPts val="600"/>
              </a:spcAft>
              <a:buFont typeface="+mj-lt"/>
              <a:buAutoNum type="arabicPeriod"/>
            </a:pPr>
            <a:r>
              <a:rPr lang="en-US" dirty="0"/>
              <a:t>Offer and communicate management plans for patients with common primary care presentations, including acute, chronic, and health maintenance visits, using collaborative decision making with patients. (Item is double-weighted)</a:t>
            </a:r>
          </a:p>
          <a:p>
            <a:pPr marL="457200" indent="-457200">
              <a:lnSpc>
                <a:spcPct val="115000"/>
              </a:lnSpc>
              <a:spcAft>
                <a:spcPts val="600"/>
              </a:spcAft>
              <a:buFontTx/>
              <a:buAutoNum type="arabicPeriod"/>
            </a:pPr>
            <a:endParaRPr lang="en-US" sz="1200" b="1" dirty="0"/>
          </a:p>
          <a:p>
            <a:pPr marL="457200" indent="-457200">
              <a:lnSpc>
                <a:spcPct val="115000"/>
              </a:lnSpc>
              <a:spcAft>
                <a:spcPts val="600"/>
              </a:spcAft>
              <a:buFontTx/>
              <a:buAutoNum type="arabicPeriod"/>
            </a:pPr>
            <a:endParaRPr lang="en-US" sz="1200" dirty="0"/>
          </a:p>
          <a:p>
            <a:pPr marL="457200" indent="-457200">
              <a:lnSpc>
                <a:spcPct val="115000"/>
              </a:lnSpc>
              <a:spcAft>
                <a:spcPts val="600"/>
              </a:spcAft>
              <a:buFontTx/>
              <a:buAutoNum type="arabicPeriod"/>
            </a:pPr>
            <a:endParaRPr lang="en-US" sz="1200" dirty="0"/>
          </a:p>
          <a:p>
            <a:pPr marL="457200" marR="0" lvl="0" indent="-457200">
              <a:lnSpc>
                <a:spcPct val="115000"/>
              </a:lnSpc>
              <a:spcBef>
                <a:spcPts val="0"/>
              </a:spcBef>
              <a:spcAft>
                <a:spcPts val="600"/>
              </a:spcAft>
              <a:buAutoNum type="arabicPeriod"/>
            </a:pPr>
            <a:endParaRPr lang="en-US" sz="2000" dirty="0">
              <a:latin typeface="Helvetica"/>
              <a:cs typeface="Helvetica"/>
            </a:endParaRPr>
          </a:p>
        </p:txBody>
      </p:sp>
      <p:sp>
        <p:nvSpPr>
          <p:cNvPr id="3" name="Slide Number Placeholder 2">
            <a:extLst>
              <a:ext uri="{FF2B5EF4-FFF2-40B4-BE49-F238E27FC236}">
                <a16:creationId xmlns:a16="http://schemas.microsoft.com/office/drawing/2014/main" id="{06192EAD-5087-9562-2F72-0911CA2FF8AD}"/>
              </a:ext>
            </a:extLst>
          </p:cNvPr>
          <p:cNvSpPr>
            <a:spLocks noGrp="1"/>
          </p:cNvSpPr>
          <p:nvPr>
            <p:ph type="sldNum" sz="quarter" idx="12"/>
          </p:nvPr>
        </p:nvSpPr>
        <p:spPr/>
        <p:txBody>
          <a:bodyPr/>
          <a:lstStyle/>
          <a:p>
            <a:fld id="{BDB92BEC-DCA9-0446-8E08-1C6F8AEBB503}"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 name="Straight Connector 19">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05832" y="639097"/>
            <a:ext cx="2551471" cy="3686015"/>
          </a:xfrm>
        </p:spPr>
        <p:txBody>
          <a:bodyPr vert="horz" lIns="91440" tIns="45720" rIns="91440" bIns="45720" rtlCol="0" anchor="b">
            <a:normAutofit/>
          </a:bodyPr>
          <a:lstStyle/>
          <a:p>
            <a:r>
              <a:rPr lang="en-US" sz="5700">
                <a:solidFill>
                  <a:schemeClr val="tx1">
                    <a:lumMod val="85000"/>
                    <a:lumOff val="15000"/>
                  </a:schemeClr>
                </a:solidFill>
              </a:rPr>
              <a:t>Final Grading Criteria</a:t>
            </a:r>
          </a:p>
        </p:txBody>
      </p:sp>
      <p:cxnSp>
        <p:nvCxnSpPr>
          <p:cNvPr id="24" name="Straight Connector 23">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defTabSz="914400">
              <a:spcAft>
                <a:spcPts val="600"/>
              </a:spcAft>
            </a:pPr>
            <a:fld id="{BDB92BEC-DCA9-0446-8E08-1C6F8AEBB503}" type="slidenum">
              <a:rPr lang="en-US" smtClean="0"/>
              <a:pPr defTabSz="914400">
                <a:spcAft>
                  <a:spcPts val="600"/>
                </a:spcAft>
              </a:pPr>
              <a:t>40</a:t>
            </a:fld>
            <a:endParaRPr lang="en-US"/>
          </a:p>
        </p:txBody>
      </p:sp>
      <p:sp>
        <p:nvSpPr>
          <p:cNvPr id="11" name="Title 1"/>
          <p:cNvSpPr txBox="1">
            <a:spLocks/>
          </p:cNvSpPr>
          <p:nvPr/>
        </p:nvSpPr>
        <p:spPr>
          <a:xfrm>
            <a:off x="5065406" y="352273"/>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graphicFrame>
        <p:nvGraphicFramePr>
          <p:cNvPr id="5" name="Table 4">
            <a:extLst>
              <a:ext uri="{FF2B5EF4-FFF2-40B4-BE49-F238E27FC236}">
                <a16:creationId xmlns:a16="http://schemas.microsoft.com/office/drawing/2014/main" id="{80A9F6FD-FE3F-CEFA-7448-1730AED28167}"/>
              </a:ext>
            </a:extLst>
          </p:cNvPr>
          <p:cNvGraphicFramePr>
            <a:graphicFrameLocks noGrp="1"/>
          </p:cNvGraphicFramePr>
          <p:nvPr>
            <p:extLst>
              <p:ext uri="{D42A27DB-BD31-4B8C-83A1-F6EECF244321}">
                <p14:modId xmlns:p14="http://schemas.microsoft.com/office/powerpoint/2010/main" val="135044014"/>
              </p:ext>
            </p:extLst>
          </p:nvPr>
        </p:nvGraphicFramePr>
        <p:xfrm>
          <a:off x="475499" y="945980"/>
          <a:ext cx="5184165" cy="4444973"/>
        </p:xfrm>
        <a:graphic>
          <a:graphicData uri="http://schemas.openxmlformats.org/drawingml/2006/table">
            <a:tbl>
              <a:tblPr firstRow="1" bandRow="1">
                <a:tableStyleId>{5C22544A-7EE6-4342-B048-85BDC9FD1C3A}</a:tableStyleId>
              </a:tblPr>
              <a:tblGrid>
                <a:gridCol w="1905468">
                  <a:extLst>
                    <a:ext uri="{9D8B030D-6E8A-4147-A177-3AD203B41FA5}">
                      <a16:colId xmlns:a16="http://schemas.microsoft.com/office/drawing/2014/main" val="4049198117"/>
                    </a:ext>
                  </a:extLst>
                </a:gridCol>
                <a:gridCol w="2775873">
                  <a:extLst>
                    <a:ext uri="{9D8B030D-6E8A-4147-A177-3AD203B41FA5}">
                      <a16:colId xmlns:a16="http://schemas.microsoft.com/office/drawing/2014/main" val="838150391"/>
                    </a:ext>
                  </a:extLst>
                </a:gridCol>
                <a:gridCol w="502824">
                  <a:extLst>
                    <a:ext uri="{9D8B030D-6E8A-4147-A177-3AD203B41FA5}">
                      <a16:colId xmlns:a16="http://schemas.microsoft.com/office/drawing/2014/main" val="3157154785"/>
                    </a:ext>
                  </a:extLst>
                </a:gridCol>
              </a:tblGrid>
              <a:tr h="818269">
                <a:tc>
                  <a:txBody>
                    <a:bodyPr/>
                    <a:lstStyle/>
                    <a:p>
                      <a:pPr fontAlgn="t"/>
                      <a:endParaRPr lang="en-US" sz="1600">
                        <a:solidFill>
                          <a:schemeClr val="bg1"/>
                        </a:solidFill>
                        <a:effectLst/>
                      </a:endParaRPr>
                    </a:p>
                    <a:p>
                      <a:pPr algn="ctr" rtl="0" fontAlgn="base"/>
                      <a:r>
                        <a:rPr lang="en-US" sz="1600" b="1">
                          <a:solidFill>
                            <a:schemeClr val="bg1"/>
                          </a:solidFill>
                          <a:effectLst/>
                        </a:rPr>
                        <a:t>Final Grade</a:t>
                      </a:r>
                      <a:r>
                        <a:rPr lang="en-US" sz="1600" b="0">
                          <a:solidFill>
                            <a:schemeClr val="bg1"/>
                          </a:solidFill>
                          <a:effectLst/>
                        </a:rPr>
                        <a:t> </a:t>
                      </a:r>
                      <a:endParaRPr lang="en-US" sz="1600" b="0" i="0">
                        <a:solidFill>
                          <a:schemeClr val="bg1"/>
                        </a:solidFill>
                        <a:effectLst/>
                      </a:endParaRPr>
                    </a:p>
                  </a:txBody>
                  <a:tcPr marL="63025" marR="63025" marT="31512" marB="31512"/>
                </a:tc>
                <a:tc>
                  <a:txBody>
                    <a:bodyPr/>
                    <a:lstStyle/>
                    <a:p>
                      <a:pPr fontAlgn="t"/>
                      <a:endParaRPr lang="en-US" sz="1600">
                        <a:solidFill>
                          <a:schemeClr val="bg1"/>
                        </a:solidFill>
                        <a:effectLst/>
                      </a:endParaRPr>
                    </a:p>
                    <a:p>
                      <a:pPr algn="ctr" rtl="0" fontAlgn="base"/>
                      <a:r>
                        <a:rPr lang="en-US" sz="1600" b="1">
                          <a:solidFill>
                            <a:schemeClr val="bg1"/>
                          </a:solidFill>
                          <a:effectLst/>
                        </a:rPr>
                        <a:t>Numeric Point Range out of 100</a:t>
                      </a:r>
                      <a:r>
                        <a:rPr lang="en-US" sz="1600" b="0">
                          <a:solidFill>
                            <a:schemeClr val="bg1"/>
                          </a:solidFill>
                          <a:effectLst/>
                        </a:rPr>
                        <a:t> </a:t>
                      </a:r>
                      <a:endParaRPr lang="en-US" sz="1600" b="0" i="0">
                        <a:solidFill>
                          <a:schemeClr val="bg1"/>
                        </a:solidFill>
                        <a:effectLst/>
                      </a:endParaRPr>
                    </a:p>
                  </a:txBody>
                  <a:tcPr marL="63025" marR="63025" marT="31512" marB="31512"/>
                </a:tc>
                <a:tc>
                  <a:txBody>
                    <a:bodyPr/>
                    <a:lstStyle/>
                    <a:p>
                      <a:pPr fontAlgn="t"/>
                      <a:endParaRPr lang="en-US" sz="1600">
                        <a:solidFill>
                          <a:schemeClr val="bg1"/>
                        </a:solidFill>
                        <a:effectLst/>
                      </a:endParaRPr>
                    </a:p>
                  </a:txBody>
                  <a:tcPr marL="63025" marR="63025" marT="31512" marB="31512"/>
                </a:tc>
                <a:extLst>
                  <a:ext uri="{0D108BD9-81ED-4DB2-BD59-A6C34878D82A}">
                    <a16:rowId xmlns:a16="http://schemas.microsoft.com/office/drawing/2014/main" val="4192948542"/>
                  </a:ext>
                </a:extLst>
              </a:tr>
              <a:tr h="577234">
                <a:tc>
                  <a:txBody>
                    <a:bodyPr/>
                    <a:lstStyle/>
                    <a:p>
                      <a:pPr fontAlgn="t"/>
                      <a:endParaRPr lang="en-US" sz="1600" b="1">
                        <a:effectLst/>
                      </a:endParaRPr>
                    </a:p>
                    <a:p>
                      <a:pPr algn="ctr" rtl="0" fontAlgn="base"/>
                      <a:r>
                        <a:rPr lang="en-US" sz="1600" b="1">
                          <a:solidFill>
                            <a:srgbClr val="000000"/>
                          </a:solidFill>
                          <a:effectLst/>
                        </a:rPr>
                        <a:t>Honors </a:t>
                      </a:r>
                      <a:endParaRPr lang="en-US" sz="1600" b="1" i="0">
                        <a:effectLst/>
                      </a:endParaRPr>
                    </a:p>
                  </a:txBody>
                  <a:tcPr marL="63025" marR="63025" marT="31512" marB="31512"/>
                </a:tc>
                <a:tc>
                  <a:txBody>
                    <a:bodyPr/>
                    <a:lstStyle/>
                    <a:p>
                      <a:pPr fontAlgn="t"/>
                      <a:endParaRPr lang="en-US" sz="1600">
                        <a:effectLst/>
                      </a:endParaRPr>
                    </a:p>
                    <a:p>
                      <a:pPr algn="ctr" rtl="0" fontAlgn="base"/>
                      <a:r>
                        <a:rPr lang="en-US" sz="1600" b="0">
                          <a:solidFill>
                            <a:srgbClr val="000000"/>
                          </a:solidFill>
                          <a:effectLst/>
                        </a:rPr>
                        <a:t>91 to 100 </a:t>
                      </a:r>
                      <a:endParaRPr lang="en-US" sz="1600" b="0" i="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3238634120"/>
                  </a:ext>
                </a:extLst>
              </a:tr>
              <a:tr h="577234">
                <a:tc>
                  <a:txBody>
                    <a:bodyPr/>
                    <a:lstStyle/>
                    <a:p>
                      <a:pPr fontAlgn="t"/>
                      <a:endParaRPr lang="en-US" sz="1600" b="1">
                        <a:effectLst/>
                      </a:endParaRPr>
                    </a:p>
                    <a:p>
                      <a:pPr algn="ctr" rtl="0" fontAlgn="base"/>
                      <a:r>
                        <a:rPr lang="en-US" sz="1600" b="1">
                          <a:solidFill>
                            <a:srgbClr val="000000"/>
                          </a:solidFill>
                          <a:effectLst/>
                        </a:rPr>
                        <a:t>High Pass </a:t>
                      </a:r>
                      <a:endParaRPr lang="en-US" sz="1600" b="1" i="0">
                        <a:effectLst/>
                      </a:endParaRPr>
                    </a:p>
                  </a:txBody>
                  <a:tcPr marL="63025" marR="63025" marT="31512" marB="31512"/>
                </a:tc>
                <a:tc>
                  <a:txBody>
                    <a:bodyPr/>
                    <a:lstStyle/>
                    <a:p>
                      <a:pPr fontAlgn="t"/>
                      <a:endParaRPr lang="en-US" sz="1600">
                        <a:effectLst/>
                      </a:endParaRPr>
                    </a:p>
                    <a:p>
                      <a:pPr algn="ctr" rtl="0" fontAlgn="base"/>
                      <a:r>
                        <a:rPr lang="en-US" sz="1600" b="0">
                          <a:solidFill>
                            <a:srgbClr val="000000"/>
                          </a:solidFill>
                          <a:effectLst/>
                        </a:rPr>
                        <a:t>76 to 90.99 </a:t>
                      </a:r>
                      <a:endParaRPr lang="en-US" sz="1600" b="0" i="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2083502105"/>
                  </a:ext>
                </a:extLst>
              </a:tr>
              <a:tr h="577234">
                <a:tc>
                  <a:txBody>
                    <a:bodyPr/>
                    <a:lstStyle/>
                    <a:p>
                      <a:pPr fontAlgn="t"/>
                      <a:endParaRPr lang="en-US" sz="1600" b="1">
                        <a:effectLst/>
                      </a:endParaRPr>
                    </a:p>
                    <a:p>
                      <a:pPr algn="ctr" rtl="0" fontAlgn="base"/>
                      <a:r>
                        <a:rPr lang="en-US" sz="1600" b="1">
                          <a:solidFill>
                            <a:srgbClr val="000000"/>
                          </a:solidFill>
                          <a:effectLst/>
                        </a:rPr>
                        <a:t>Pass </a:t>
                      </a:r>
                      <a:endParaRPr lang="en-US" sz="1600" b="1" i="0">
                        <a:effectLst/>
                      </a:endParaRPr>
                    </a:p>
                  </a:txBody>
                  <a:tcPr marL="63025" marR="63025" marT="31512" marB="31512"/>
                </a:tc>
                <a:tc>
                  <a:txBody>
                    <a:bodyPr/>
                    <a:lstStyle/>
                    <a:p>
                      <a:pPr fontAlgn="t"/>
                      <a:endParaRPr lang="en-US" sz="1600">
                        <a:effectLst/>
                      </a:endParaRPr>
                    </a:p>
                    <a:p>
                      <a:pPr algn="ctr" rtl="0" fontAlgn="base"/>
                      <a:r>
                        <a:rPr lang="en-US" sz="1600" b="0">
                          <a:solidFill>
                            <a:srgbClr val="000000"/>
                          </a:solidFill>
                          <a:effectLst/>
                        </a:rPr>
                        <a:t>52 to 75.99 </a:t>
                      </a:r>
                      <a:endParaRPr lang="en-US" sz="1600" b="0" i="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1026419320"/>
                  </a:ext>
                </a:extLst>
              </a:tr>
              <a:tr h="577234">
                <a:tc>
                  <a:txBody>
                    <a:bodyPr/>
                    <a:lstStyle/>
                    <a:p>
                      <a:pPr fontAlgn="t"/>
                      <a:endParaRPr lang="en-US" sz="1600" b="1">
                        <a:effectLst/>
                      </a:endParaRPr>
                    </a:p>
                    <a:p>
                      <a:pPr algn="ctr" rtl="0" fontAlgn="base"/>
                      <a:r>
                        <a:rPr lang="en-US" sz="1600" b="1">
                          <a:solidFill>
                            <a:srgbClr val="000000"/>
                          </a:solidFill>
                          <a:effectLst/>
                        </a:rPr>
                        <a:t>Fail </a:t>
                      </a:r>
                      <a:endParaRPr lang="en-US" sz="1600" b="1" i="0">
                        <a:effectLst/>
                      </a:endParaRPr>
                    </a:p>
                  </a:txBody>
                  <a:tcPr marL="63025" marR="63025" marT="31512" marB="31512"/>
                </a:tc>
                <a:tc>
                  <a:txBody>
                    <a:bodyPr/>
                    <a:lstStyle/>
                    <a:p>
                      <a:pPr fontAlgn="t"/>
                      <a:endParaRPr lang="en-US" sz="1600">
                        <a:effectLst/>
                      </a:endParaRPr>
                    </a:p>
                    <a:p>
                      <a:pPr algn="ctr" rtl="0" fontAlgn="base"/>
                      <a:r>
                        <a:rPr lang="en-US" sz="1600" b="0">
                          <a:solidFill>
                            <a:srgbClr val="000000"/>
                          </a:solidFill>
                          <a:effectLst/>
                        </a:rPr>
                        <a:t>Less than 52 </a:t>
                      </a:r>
                      <a:endParaRPr lang="en-US" sz="1600" b="0" i="0">
                        <a:effectLst/>
                      </a:endParaRPr>
                    </a:p>
                  </a:txBody>
                  <a:tcPr marL="63025" marR="63025" marT="31512" marB="31512"/>
                </a:tc>
                <a:tc>
                  <a:txBody>
                    <a:bodyPr/>
                    <a:lstStyle/>
                    <a:p>
                      <a:pPr fontAlgn="t"/>
                      <a:endParaRPr lang="en-US" sz="1600" b="0" i="0">
                        <a:effectLst/>
                      </a:endParaRPr>
                    </a:p>
                  </a:txBody>
                  <a:tcPr marL="63025" marR="63025" marT="31512" marB="31512"/>
                </a:tc>
                <a:extLst>
                  <a:ext uri="{0D108BD9-81ED-4DB2-BD59-A6C34878D82A}">
                    <a16:rowId xmlns:a16="http://schemas.microsoft.com/office/drawing/2014/main" val="2244756861"/>
                  </a:ext>
                </a:extLst>
              </a:tr>
              <a:tr h="416544">
                <a:tc gridSpan="3">
                  <a:txBody>
                    <a:bodyPr/>
                    <a:lstStyle/>
                    <a:p>
                      <a:pPr algn="l" rtl="0" fontAlgn="base"/>
                      <a:r>
                        <a:rPr lang="en-US" sz="1100" b="0">
                          <a:effectLst/>
                        </a:rPr>
                        <a:t>One “No” for a Professionalism item will lower the final grade by one tier- with exception of those who received a final pass grade. </a:t>
                      </a:r>
                      <a:r>
                        <a:rPr lang="en-US" sz="1100" b="0">
                          <a:solidFill>
                            <a:srgbClr val="000000"/>
                          </a:solidFill>
                          <a:effectLst/>
                        </a:rPr>
                        <a:t> </a:t>
                      </a:r>
                      <a:endParaRPr lang="en-US" sz="1100" b="0" i="0">
                        <a:effectLst/>
                      </a:endParaRPr>
                    </a:p>
                  </a:txBody>
                  <a:tcPr marL="63025" marR="63025" marT="31512" marB="31512"/>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0543093"/>
                  </a:ext>
                </a:extLst>
              </a:tr>
              <a:tr h="898614">
                <a:tc gridSpan="3">
                  <a:txBody>
                    <a:bodyPr/>
                    <a:lstStyle/>
                    <a:p>
                      <a:pPr algn="l" rtl="0" fontAlgn="base"/>
                      <a:r>
                        <a:rPr lang="en-US" sz="1100" b="0">
                          <a:effectLst/>
                        </a:rPr>
                        <a:t>Two or more “Nos” for Professionalism items or one egregious breach in professionalism may result in a final grade of Fail.  If students receive a professional concern from the FM Clerkship Office about either an incomplete clinical encounter(s) or assignment(s) the final grade will be lowered by one tier- with exception of those who received a final pass grade.</a:t>
                      </a:r>
                      <a:endParaRPr lang="en-US" sz="1100" b="0" i="0">
                        <a:effectLst/>
                      </a:endParaRPr>
                    </a:p>
                  </a:txBody>
                  <a:tcPr marL="63025" marR="63025" marT="31512" marB="31512"/>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7088505"/>
                  </a:ext>
                </a:extLst>
              </a:tr>
            </a:tbl>
          </a:graphicData>
        </a:graphic>
      </p:graphicFrame>
    </p:spTree>
    <p:extLst>
      <p:ext uri="{BB962C8B-B14F-4D97-AF65-F5344CB8AC3E}">
        <p14:creationId xmlns:p14="http://schemas.microsoft.com/office/powerpoint/2010/main" val="218696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350" y="352273"/>
            <a:ext cx="7713103" cy="1076183"/>
          </a:xfrm>
        </p:spPr>
        <p:txBody>
          <a:bodyPr vert="horz" lIns="91440" tIns="45720" rIns="91440" bIns="45720" rtlCol="0" anchor="ctr">
            <a:normAutofit/>
          </a:bodyPr>
          <a:lstStyle/>
          <a:p>
            <a:pPr algn="ctr"/>
            <a:r>
              <a:rPr lang="en-US" sz="3200" dirty="0">
                <a:latin typeface="Helvetica"/>
                <a:cs typeface="Helvetica"/>
              </a:rPr>
              <a:t>Grade Challenges</a:t>
            </a:r>
          </a:p>
        </p:txBody>
      </p:sp>
      <p:sp>
        <p:nvSpPr>
          <p:cNvPr id="4" name="Rectangle 3"/>
          <p:cNvSpPr/>
          <p:nvPr/>
        </p:nvSpPr>
        <p:spPr>
          <a:xfrm>
            <a:off x="426128" y="-3844786"/>
            <a:ext cx="8717872" cy="646331"/>
          </a:xfrm>
          <a:prstGeom prst="rect">
            <a:avLst/>
          </a:prstGeom>
        </p:spPr>
        <p:txBody>
          <a:bodyPr wrap="square">
            <a:spAutoFit/>
          </a:bodyPr>
          <a:lstStyle/>
          <a:p>
            <a:pPr>
              <a:spcBef>
                <a:spcPts val="35"/>
              </a:spcBef>
            </a:pPr>
            <a:br>
              <a:rPr lang="en-US" dirty="0">
                <a:latin typeface="Cambria" charset="0"/>
                <a:ea typeface="Cambria" charset="0"/>
                <a:cs typeface="Cambria" charset="0"/>
              </a:rPr>
            </a:br>
            <a:endParaRPr lang="en-US" dirty="0">
              <a:effectLst/>
              <a:latin typeface="Cambria" charset="0"/>
              <a:ea typeface="Cambria" charset="0"/>
              <a:cs typeface="Cambria" charset="0"/>
            </a:endParaRPr>
          </a:p>
        </p:txBody>
      </p:sp>
      <p:sp>
        <p:nvSpPr>
          <p:cNvPr id="11" name="Title 1"/>
          <p:cNvSpPr txBox="1">
            <a:spLocks/>
          </p:cNvSpPr>
          <p:nvPr/>
        </p:nvSpPr>
        <p:spPr>
          <a:xfrm>
            <a:off x="5014606" y="268879"/>
            <a:ext cx="3069206" cy="107618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200" dirty="0">
              <a:latin typeface="Helvetica"/>
              <a:cs typeface="Helvetica"/>
            </a:endParaRPr>
          </a:p>
        </p:txBody>
      </p:sp>
      <p:sp>
        <p:nvSpPr>
          <p:cNvPr id="3" name="Slide Number Placeholder 2">
            <a:extLst>
              <a:ext uri="{FF2B5EF4-FFF2-40B4-BE49-F238E27FC236}">
                <a16:creationId xmlns:a16="http://schemas.microsoft.com/office/drawing/2014/main" id="{1AA51B96-B8B7-8BBA-CF2C-DE04F97F1F3B}"/>
              </a:ext>
            </a:extLst>
          </p:cNvPr>
          <p:cNvSpPr>
            <a:spLocks noGrp="1"/>
          </p:cNvSpPr>
          <p:nvPr>
            <p:ph type="sldNum" sz="quarter" idx="12"/>
          </p:nvPr>
        </p:nvSpPr>
        <p:spPr/>
        <p:txBody>
          <a:bodyPr/>
          <a:lstStyle/>
          <a:p>
            <a:fld id="{BDB92BEC-DCA9-0446-8E08-1C6F8AEBB503}" type="slidenum">
              <a:rPr lang="en-US" smtClean="0"/>
              <a:pPr/>
              <a:t>41</a:t>
            </a:fld>
            <a:endParaRPr lang="en-US" dirty="0"/>
          </a:p>
        </p:txBody>
      </p:sp>
      <p:sp>
        <p:nvSpPr>
          <p:cNvPr id="5" name="TextBox 4">
            <a:extLst>
              <a:ext uri="{FF2B5EF4-FFF2-40B4-BE49-F238E27FC236}">
                <a16:creationId xmlns:a16="http://schemas.microsoft.com/office/drawing/2014/main" id="{98DCFD46-A370-0F78-42F2-5293E7677A28}"/>
              </a:ext>
            </a:extLst>
          </p:cNvPr>
          <p:cNvSpPr txBox="1"/>
          <p:nvPr/>
        </p:nvSpPr>
        <p:spPr>
          <a:xfrm>
            <a:off x="321014" y="1906062"/>
            <a:ext cx="8501972" cy="4636334"/>
          </a:xfrm>
          <a:prstGeom prst="rect">
            <a:avLst/>
          </a:prstGeom>
          <a:noFill/>
        </p:spPr>
        <p:txBody>
          <a:bodyPr wrap="square" rtlCol="0">
            <a:spAutoFit/>
          </a:bodyPr>
          <a:lstStyle/>
          <a:p>
            <a:pPr algn="l"/>
            <a:r>
              <a:rPr lang="en-US" b="0" i="0" dirty="0">
                <a:solidFill>
                  <a:srgbClr val="000000"/>
                </a:solidFill>
                <a:effectLst/>
                <a:latin typeface="Encode Sans"/>
              </a:rPr>
              <a:t>If you wish to dispute your final grade, the </a:t>
            </a:r>
            <a:r>
              <a:rPr lang="en-US" b="0" i="0" u="sng" dirty="0">
                <a:solidFill>
                  <a:srgbClr val="6C3077"/>
                </a:solidFill>
                <a:effectLst/>
                <a:latin typeface="Encode Sans"/>
                <a:hlinkClick r:id="rId3"/>
              </a:rPr>
              <a:t>Grade Challenge</a:t>
            </a:r>
            <a:r>
              <a:rPr lang="en-US" b="0" i="0" dirty="0">
                <a:solidFill>
                  <a:srgbClr val="000000"/>
                </a:solidFill>
                <a:effectLst/>
                <a:latin typeface="Encode Sans"/>
              </a:rPr>
              <a:t> form must be completed and received by our office within 4 weeks after your grade was posted.   </a:t>
            </a:r>
          </a:p>
          <a:p>
            <a:pPr algn="l"/>
            <a:endParaRPr lang="en-US" sz="2000" b="0" i="0" dirty="0">
              <a:solidFill>
                <a:srgbClr val="000000"/>
              </a:solidFill>
              <a:effectLst/>
              <a:latin typeface="Encode Sans"/>
            </a:endParaRPr>
          </a:p>
          <a:p>
            <a:pPr algn="l"/>
            <a:r>
              <a:rPr lang="en-US" b="1" i="0" dirty="0">
                <a:solidFill>
                  <a:srgbClr val="000000"/>
                </a:solidFill>
                <a:effectLst/>
                <a:latin typeface="Encode Sans"/>
              </a:rPr>
              <a:t>Circumstances in which a challenge is appropriate include:</a:t>
            </a:r>
          </a:p>
          <a:p>
            <a:pPr algn="l">
              <a:buFont typeface="Arial" panose="020B0604020202020204" pitchFamily="34" charset="0"/>
              <a:buChar char="•"/>
            </a:pPr>
            <a:r>
              <a:rPr lang="en-US" b="0" i="0" dirty="0">
                <a:solidFill>
                  <a:srgbClr val="000000"/>
                </a:solidFill>
                <a:effectLst/>
                <a:latin typeface="Encode Sans"/>
              </a:rPr>
              <a:t>An apparent mathematical error in computing your final grade.</a:t>
            </a:r>
          </a:p>
          <a:p>
            <a:pPr algn="l">
              <a:buFont typeface="Arial" panose="020B0604020202020204" pitchFamily="34" charset="0"/>
              <a:buChar char="•"/>
            </a:pPr>
            <a:r>
              <a:rPr lang="en-US" b="0" i="0" dirty="0">
                <a:solidFill>
                  <a:srgbClr val="000000"/>
                </a:solidFill>
                <a:effectLst/>
                <a:latin typeface="Encode Sans"/>
              </a:rPr>
              <a:t>A technical problem with the evaluation process.</a:t>
            </a:r>
          </a:p>
          <a:p>
            <a:pPr algn="l">
              <a:buFont typeface="Arial" panose="020B0604020202020204" pitchFamily="34" charset="0"/>
              <a:buChar char="•"/>
            </a:pPr>
            <a:endParaRPr lang="en-US" b="0" i="0" dirty="0">
              <a:solidFill>
                <a:srgbClr val="000000"/>
              </a:solidFill>
              <a:effectLst/>
              <a:latin typeface="Encode Sans"/>
            </a:endParaRPr>
          </a:p>
          <a:p>
            <a:pPr algn="l"/>
            <a:r>
              <a:rPr lang="en-US" b="1" i="0" dirty="0">
                <a:solidFill>
                  <a:srgbClr val="000000"/>
                </a:solidFill>
                <a:effectLst/>
                <a:latin typeface="Encode Sans"/>
              </a:rPr>
              <a:t>Circumstances in which a challenge will not be entertained include:</a:t>
            </a:r>
          </a:p>
          <a:p>
            <a:pPr algn="l">
              <a:buFont typeface="Arial" panose="020B0604020202020204" pitchFamily="34" charset="0"/>
              <a:buChar char="•"/>
            </a:pPr>
            <a:r>
              <a:rPr lang="en-US" b="0" i="0" dirty="0">
                <a:solidFill>
                  <a:srgbClr val="000000"/>
                </a:solidFill>
                <a:effectLst/>
                <a:latin typeface="Encode Sans"/>
              </a:rPr>
              <a:t>Performance on the exam or the weight of exam.</a:t>
            </a:r>
          </a:p>
          <a:p>
            <a:pPr algn="l">
              <a:buFont typeface="Arial" panose="020B0604020202020204" pitchFamily="34" charset="0"/>
              <a:buChar char="•"/>
            </a:pPr>
            <a:r>
              <a:rPr lang="en-US" b="0" i="0" dirty="0">
                <a:solidFill>
                  <a:srgbClr val="000000"/>
                </a:solidFill>
                <a:effectLst/>
                <a:latin typeface="Encode Sans"/>
              </a:rPr>
              <a:t>Disagreement with our grading process (e.g. how the clinical grade is calculated and weighted).</a:t>
            </a:r>
          </a:p>
          <a:p>
            <a:pPr algn="l">
              <a:buFont typeface="Arial" panose="020B0604020202020204" pitchFamily="34" charset="0"/>
              <a:buChar char="•"/>
            </a:pPr>
            <a:r>
              <a:rPr lang="en-US" b="0" i="0" dirty="0">
                <a:solidFill>
                  <a:srgbClr val="000000"/>
                </a:solidFill>
                <a:effectLst/>
                <a:latin typeface="Encode Sans"/>
              </a:rPr>
              <a:t>Disagreement with the evaluator’s assessment of your performance.</a:t>
            </a:r>
          </a:p>
          <a:p>
            <a:pPr algn="l">
              <a:buFont typeface="Arial" panose="020B0604020202020204" pitchFamily="34" charset="0"/>
              <a:buChar char="•"/>
            </a:pPr>
            <a:r>
              <a:rPr lang="en-US" b="0" i="0" dirty="0">
                <a:solidFill>
                  <a:srgbClr val="000000"/>
                </a:solidFill>
                <a:effectLst/>
                <a:latin typeface="Encode Sans"/>
              </a:rPr>
              <a:t>Discrepancy between the feedback you received and the evaluation that was submitted.</a:t>
            </a:r>
          </a:p>
          <a:p>
            <a:pPr algn="l">
              <a:buFont typeface="Arial" panose="020B0604020202020204" pitchFamily="34" charset="0"/>
              <a:buChar char="•"/>
            </a:pPr>
            <a:r>
              <a:rPr lang="en-US" b="0" i="0" dirty="0">
                <a:solidFill>
                  <a:srgbClr val="000000"/>
                </a:solidFill>
                <a:effectLst/>
                <a:latin typeface="Encode Sans"/>
              </a:rPr>
              <a:t>Disagreement with final comments vs. final grade.</a:t>
            </a:r>
          </a:p>
          <a:p>
            <a:pPr>
              <a:lnSpc>
                <a:spcPct val="200000"/>
              </a:lnSpc>
            </a:pPr>
            <a:endParaRPr lang="en-US" sz="2400" dirty="0"/>
          </a:p>
        </p:txBody>
      </p:sp>
    </p:spTree>
    <p:extLst>
      <p:ext uri="{BB962C8B-B14F-4D97-AF65-F5344CB8AC3E}">
        <p14:creationId xmlns:p14="http://schemas.microsoft.com/office/powerpoint/2010/main" val="2496823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44" y="636974"/>
            <a:ext cx="8165571" cy="1121623"/>
          </a:xfrm>
        </p:spPr>
        <p:txBody>
          <a:bodyPr>
            <a:normAutofit/>
          </a:bodyPr>
          <a:lstStyle/>
          <a:p>
            <a:pPr algn="ctr"/>
            <a:r>
              <a:rPr lang="en-US" sz="3600" dirty="0">
                <a:latin typeface="Helvetica" pitchFamily="2" charset="0"/>
              </a:rPr>
              <a:t>Additional Resources</a:t>
            </a:r>
            <a:br>
              <a:rPr lang="en-US" sz="1200" b="0" i="0" dirty="0">
                <a:solidFill>
                  <a:srgbClr val="32006E"/>
                </a:solidFill>
                <a:effectLst/>
                <a:latin typeface="Encode Sans"/>
              </a:rPr>
            </a:br>
            <a:br>
              <a:rPr lang="en-US" sz="2000" dirty="0">
                <a:solidFill>
                  <a:schemeClr val="tx1"/>
                </a:solidFill>
                <a:latin typeface="Helvetica"/>
                <a:cs typeface="Helvetica"/>
              </a:rPr>
            </a:br>
            <a:endParaRPr lang="en-US" sz="1400" i="1" dirty="0">
              <a:solidFill>
                <a:schemeClr val="tx1"/>
              </a:solidFill>
              <a:latin typeface="Helvetica" pitchFamily="2" charset="0"/>
              <a:cs typeface="Helvetica"/>
            </a:endParaRPr>
          </a:p>
        </p:txBody>
      </p:sp>
      <p:pic>
        <p:nvPicPr>
          <p:cNvPr id="4" name="Picture 3" descr="Graphical user interface, text, application&#10;&#10;Description automatically generated">
            <a:extLst>
              <a:ext uri="{FF2B5EF4-FFF2-40B4-BE49-F238E27FC236}">
                <a16:creationId xmlns:a16="http://schemas.microsoft.com/office/drawing/2014/main" id="{BBE3769B-E323-5B4C-9FE3-0E61E35032D5}"/>
              </a:ext>
            </a:extLst>
          </p:cNvPr>
          <p:cNvPicPr>
            <a:picLocks noChangeAspect="1"/>
          </p:cNvPicPr>
          <p:nvPr/>
        </p:nvPicPr>
        <p:blipFill>
          <a:blip r:embed="rId3"/>
          <a:stretch>
            <a:fillRect/>
          </a:stretch>
        </p:blipFill>
        <p:spPr>
          <a:xfrm>
            <a:off x="5099125" y="2167366"/>
            <a:ext cx="3834385" cy="2834939"/>
          </a:xfrm>
          <a:prstGeom prst="rect">
            <a:avLst/>
          </a:prstGeom>
        </p:spPr>
      </p:pic>
      <p:sp>
        <p:nvSpPr>
          <p:cNvPr id="3" name="Slide Number Placeholder 2">
            <a:extLst>
              <a:ext uri="{FF2B5EF4-FFF2-40B4-BE49-F238E27FC236}">
                <a16:creationId xmlns:a16="http://schemas.microsoft.com/office/drawing/2014/main" id="{75C795E3-1E4E-9ED1-5D2B-369947717FA5}"/>
              </a:ext>
            </a:extLst>
          </p:cNvPr>
          <p:cNvSpPr>
            <a:spLocks noGrp="1"/>
          </p:cNvSpPr>
          <p:nvPr>
            <p:ph type="sldNum" sz="quarter" idx="12"/>
          </p:nvPr>
        </p:nvSpPr>
        <p:spPr/>
        <p:txBody>
          <a:bodyPr/>
          <a:lstStyle/>
          <a:p>
            <a:fld id="{BDB92BEC-DCA9-0446-8E08-1C6F8AEBB503}" type="slidenum">
              <a:rPr lang="en-US" smtClean="0"/>
              <a:pPr/>
              <a:t>42</a:t>
            </a:fld>
            <a:endParaRPr lang="en-US" dirty="0"/>
          </a:p>
        </p:txBody>
      </p:sp>
      <p:pic>
        <p:nvPicPr>
          <p:cNvPr id="6" name="Picture 5" descr="Graphical user interface, text, email&#10;&#10;Description automatically generated">
            <a:extLst>
              <a:ext uri="{FF2B5EF4-FFF2-40B4-BE49-F238E27FC236}">
                <a16:creationId xmlns:a16="http://schemas.microsoft.com/office/drawing/2014/main" id="{3619C7B4-EDC4-A01A-19E1-04CA84FD1AC3}"/>
              </a:ext>
            </a:extLst>
          </p:cNvPr>
          <p:cNvPicPr>
            <a:picLocks noChangeAspect="1"/>
          </p:cNvPicPr>
          <p:nvPr/>
        </p:nvPicPr>
        <p:blipFill>
          <a:blip r:embed="rId4"/>
          <a:stretch>
            <a:fillRect/>
          </a:stretch>
        </p:blipFill>
        <p:spPr>
          <a:xfrm>
            <a:off x="425643" y="1889385"/>
            <a:ext cx="4673482" cy="3390900"/>
          </a:xfrm>
          <a:prstGeom prst="rect">
            <a:avLst/>
          </a:prstGeom>
        </p:spPr>
      </p:pic>
    </p:spTree>
    <p:extLst>
      <p:ext uri="{BB962C8B-B14F-4D97-AF65-F5344CB8AC3E}">
        <p14:creationId xmlns:p14="http://schemas.microsoft.com/office/powerpoint/2010/main" val="1310242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6263" y="636692"/>
            <a:ext cx="4831474" cy="926478"/>
          </a:xfrm>
        </p:spPr>
        <p:txBody>
          <a:bodyPr>
            <a:normAutofit fontScale="90000"/>
          </a:bodyPr>
          <a:lstStyle/>
          <a:p>
            <a:pPr marL="114300" algn="ctr"/>
            <a:r>
              <a:rPr lang="en-US" sz="3600" u="sng" dirty="0">
                <a:solidFill>
                  <a:schemeClr val="bg2">
                    <a:lumMod val="50000"/>
                  </a:schemeClr>
                </a:solidFill>
                <a:latin typeface="Helvetica"/>
                <a:cs typeface="Helvetica"/>
              </a:rPr>
              <a:t>A Recipe for Family Medicine Clerkship Success</a:t>
            </a:r>
          </a:p>
        </p:txBody>
      </p:sp>
      <p:sp>
        <p:nvSpPr>
          <p:cNvPr id="3" name="TextBox 2">
            <a:extLst>
              <a:ext uri="{FF2B5EF4-FFF2-40B4-BE49-F238E27FC236}">
                <a16:creationId xmlns:a16="http://schemas.microsoft.com/office/drawing/2014/main" id="{F99C9754-4969-B74E-BB04-72BD874453B0}"/>
              </a:ext>
            </a:extLst>
          </p:cNvPr>
          <p:cNvSpPr txBox="1"/>
          <p:nvPr/>
        </p:nvSpPr>
        <p:spPr>
          <a:xfrm>
            <a:off x="788901" y="2281161"/>
            <a:ext cx="7294180" cy="4124206"/>
          </a:xfrm>
          <a:prstGeom prst="rect">
            <a:avLst/>
          </a:prstGeom>
          <a:noFill/>
        </p:spPr>
        <p:txBody>
          <a:bodyPr wrap="square" rtlCol="0">
            <a:spAutoFit/>
          </a:bodyPr>
          <a:lstStyle/>
          <a:p>
            <a:r>
              <a:rPr lang="en-US" b="1" dirty="0"/>
              <a:t>Examples of Helpful Tips:</a:t>
            </a:r>
          </a:p>
          <a:p>
            <a:endParaRPr lang="en-US" b="1" dirty="0"/>
          </a:p>
          <a:p>
            <a:pPr marL="285750" lvl="0" indent="-285750">
              <a:buFont typeface="Arial" panose="020B0604020202020204" pitchFamily="34" charset="0"/>
              <a:buChar char="•"/>
            </a:pPr>
            <a:r>
              <a:rPr lang="en-US" sz="1600" b="1" dirty="0"/>
              <a:t>It's essential to know your patients well, which includes reading up on their illnesses and upcoming surgeries.</a:t>
            </a:r>
            <a:r>
              <a:rPr lang="en-US" sz="1600" dirty="0"/>
              <a:t> You can also do the corresponding articles/cases that pertain to a patient</a:t>
            </a:r>
            <a:r>
              <a:rPr lang="en-US" sz="1600" b="1" dirty="0"/>
              <a:t>’</a:t>
            </a:r>
            <a:r>
              <a:rPr lang="en-US" sz="1600" dirty="0"/>
              <a:t>s diagnosis (see the assignment tracker for details) </a:t>
            </a:r>
          </a:p>
          <a:p>
            <a:pPr marL="285750" indent="-285750">
              <a:buFont typeface="Arial" panose="020B0604020202020204" pitchFamily="34" charset="0"/>
              <a:buChar char="•"/>
            </a:pPr>
            <a:r>
              <a:rPr lang="en-US" sz="1600" b="1" dirty="0"/>
              <a:t>Participate (even if you are shy or uncertain) and don't be afraid to get answers wrong!</a:t>
            </a:r>
            <a:r>
              <a:rPr lang="en-US" sz="1600" dirty="0"/>
              <a:t> A  majority of students commented that being wrong is not nearly as important as students fear it is. Go back and find out the answer to a question you got wrong and report back to your team. One medical student said, "Answering questions wrong is NOT a red flag, but not trying is."</a:t>
            </a:r>
          </a:p>
          <a:p>
            <a:pPr marL="285750" indent="-285750">
              <a:buFont typeface="Arial" panose="020B0604020202020204" pitchFamily="34" charset="0"/>
              <a:buChar char="•"/>
            </a:pPr>
            <a:r>
              <a:rPr lang="en-US" sz="1600" b="1" dirty="0"/>
              <a:t>Oral presentations are very important so put in the time to do them well.</a:t>
            </a:r>
            <a:r>
              <a:rPr lang="en-US" sz="1600" dirty="0"/>
              <a:t> They should be well-organized and CONCISE, touching on only the most important details. Keep in mind the goal of the presentation-to convey information to your attendings and the team.</a:t>
            </a: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CCA1A9A8-CE4F-4A07-B3E1-DF7841864271}"/>
              </a:ext>
            </a:extLst>
          </p:cNvPr>
          <p:cNvSpPr txBox="1"/>
          <p:nvPr/>
        </p:nvSpPr>
        <p:spPr>
          <a:xfrm>
            <a:off x="662153" y="1814454"/>
            <a:ext cx="6325584" cy="369332"/>
          </a:xfrm>
          <a:prstGeom prst="rect">
            <a:avLst/>
          </a:prstGeom>
          <a:noFill/>
        </p:spPr>
        <p:txBody>
          <a:bodyPr wrap="square">
            <a:spAutoFit/>
          </a:bodyPr>
          <a:lstStyle/>
          <a:p>
            <a:pPr marL="114300" indent="0">
              <a:buNone/>
            </a:pPr>
            <a:r>
              <a:rPr lang="en-US" sz="1800" b="0" i="0" dirty="0">
                <a:solidFill>
                  <a:schemeClr val="bg2">
                    <a:lumMod val="50000"/>
                  </a:schemeClr>
                </a:solidFill>
                <a:effectLst/>
                <a:latin typeface="Encode Sans"/>
                <a:hlinkClick r:id="rId3">
                  <a:extLst>
                    <a:ext uri="{A12FA001-AC4F-418D-AE19-62706E023703}">
                      <ahyp:hlinkClr xmlns:ahyp="http://schemas.microsoft.com/office/drawing/2018/hyperlinkcolor" val="tx"/>
                    </a:ext>
                  </a:extLst>
                </a:hlinkClick>
              </a:rPr>
              <a:t>&gt; Professionalism, More Resources, &amp; Reporting Mistreatment</a:t>
            </a:r>
            <a:endParaRPr lang="en-US" sz="1800" b="0" i="0" dirty="0">
              <a:solidFill>
                <a:schemeClr val="bg2">
                  <a:lumMod val="50000"/>
                </a:schemeClr>
              </a:solidFill>
              <a:effectLst/>
              <a:latin typeface="Encode Sans"/>
            </a:endParaRPr>
          </a:p>
        </p:txBody>
      </p:sp>
      <p:sp>
        <p:nvSpPr>
          <p:cNvPr id="4" name="Slide Number Placeholder 3">
            <a:extLst>
              <a:ext uri="{FF2B5EF4-FFF2-40B4-BE49-F238E27FC236}">
                <a16:creationId xmlns:a16="http://schemas.microsoft.com/office/drawing/2014/main" id="{E502AC43-2C9D-442C-1598-CF3D02C10DFA}"/>
              </a:ext>
            </a:extLst>
          </p:cNvPr>
          <p:cNvSpPr>
            <a:spLocks noGrp="1"/>
          </p:cNvSpPr>
          <p:nvPr>
            <p:ph type="sldNum" sz="quarter" idx="12"/>
          </p:nvPr>
        </p:nvSpPr>
        <p:spPr/>
        <p:txBody>
          <a:bodyPr/>
          <a:lstStyle/>
          <a:p>
            <a:fld id="{BDB92BEC-DCA9-0446-8E08-1C6F8AEBB503}" type="slidenum">
              <a:rPr lang="en-US" smtClean="0"/>
              <a:pPr/>
              <a:t>43</a:t>
            </a:fld>
            <a:endParaRPr lang="en-US" dirty="0"/>
          </a:p>
        </p:txBody>
      </p:sp>
    </p:spTree>
    <p:extLst>
      <p:ext uri="{BB962C8B-B14F-4D97-AF65-F5344CB8AC3E}">
        <p14:creationId xmlns:p14="http://schemas.microsoft.com/office/powerpoint/2010/main" val="3551356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CDB2-4DED-AC56-3C01-4340FED12A3D}"/>
              </a:ext>
            </a:extLst>
          </p:cNvPr>
          <p:cNvSpPr>
            <a:spLocks noGrp="1"/>
          </p:cNvSpPr>
          <p:nvPr>
            <p:ph type="title"/>
          </p:nvPr>
        </p:nvSpPr>
        <p:spPr/>
        <p:txBody>
          <a:bodyPr/>
          <a:lstStyle/>
          <a:p>
            <a:r>
              <a:rPr lang="en-US" dirty="0"/>
              <a:t>Family Medicine Faculty Development</a:t>
            </a:r>
          </a:p>
        </p:txBody>
      </p:sp>
      <p:sp>
        <p:nvSpPr>
          <p:cNvPr id="3" name="Content Placeholder 2">
            <a:extLst>
              <a:ext uri="{FF2B5EF4-FFF2-40B4-BE49-F238E27FC236}">
                <a16:creationId xmlns:a16="http://schemas.microsoft.com/office/drawing/2014/main" id="{3E5A2497-6F3E-4C95-3F75-2A5C17D88415}"/>
              </a:ext>
            </a:extLst>
          </p:cNvPr>
          <p:cNvSpPr>
            <a:spLocks noGrp="1"/>
          </p:cNvSpPr>
          <p:nvPr>
            <p:ph idx="1"/>
          </p:nvPr>
        </p:nvSpPr>
        <p:spPr>
          <a:xfrm>
            <a:off x="1167203" y="1858008"/>
            <a:ext cx="7543801" cy="4023360"/>
          </a:xfrm>
        </p:spPr>
        <p:txBody>
          <a:bodyPr/>
          <a:lstStyle/>
          <a:p>
            <a:r>
              <a:rPr lang="en-US" b="1" dirty="0"/>
              <a:t>Teaching sites receive four days of clerkship faculty development annually</a:t>
            </a:r>
          </a:p>
          <a:p>
            <a:endParaRPr lang="en-US" dirty="0"/>
          </a:p>
        </p:txBody>
      </p:sp>
      <p:sp>
        <p:nvSpPr>
          <p:cNvPr id="4" name="Slide Number Placeholder 3">
            <a:extLst>
              <a:ext uri="{FF2B5EF4-FFF2-40B4-BE49-F238E27FC236}">
                <a16:creationId xmlns:a16="http://schemas.microsoft.com/office/drawing/2014/main" id="{72755CF0-D433-8B19-EAB2-85A590BC88B6}"/>
              </a:ext>
            </a:extLst>
          </p:cNvPr>
          <p:cNvSpPr>
            <a:spLocks noGrp="1"/>
          </p:cNvSpPr>
          <p:nvPr>
            <p:ph type="sldNum" sz="quarter" idx="12"/>
          </p:nvPr>
        </p:nvSpPr>
        <p:spPr/>
        <p:txBody>
          <a:bodyPr/>
          <a:lstStyle/>
          <a:p>
            <a:fld id="{BDB92BEC-DCA9-0446-8E08-1C6F8AEBB503}" type="slidenum">
              <a:rPr lang="en-US" smtClean="0"/>
              <a:pPr/>
              <a:t>44</a:t>
            </a:fld>
            <a:endParaRPr lang="en-US" dirty="0"/>
          </a:p>
        </p:txBody>
      </p:sp>
      <p:pic>
        <p:nvPicPr>
          <p:cNvPr id="6" name="Picture 5" descr="A person speaking to a group of people in a room&#10;&#10;Description automatically generated with medium confidence">
            <a:extLst>
              <a:ext uri="{FF2B5EF4-FFF2-40B4-BE49-F238E27FC236}">
                <a16:creationId xmlns:a16="http://schemas.microsoft.com/office/drawing/2014/main" id="{1495D504-44F7-96FD-BDAE-A981F92B4363}"/>
              </a:ext>
            </a:extLst>
          </p:cNvPr>
          <p:cNvPicPr>
            <a:picLocks noChangeAspect="1"/>
          </p:cNvPicPr>
          <p:nvPr/>
        </p:nvPicPr>
        <p:blipFill>
          <a:blip r:embed="rId2"/>
          <a:stretch>
            <a:fillRect/>
          </a:stretch>
        </p:blipFill>
        <p:spPr>
          <a:xfrm>
            <a:off x="982744" y="2453034"/>
            <a:ext cx="7178512" cy="3900709"/>
          </a:xfrm>
          <a:prstGeom prst="rect">
            <a:avLst/>
          </a:prstGeom>
        </p:spPr>
      </p:pic>
    </p:spTree>
    <p:extLst>
      <p:ext uri="{BB962C8B-B14F-4D97-AF65-F5344CB8AC3E}">
        <p14:creationId xmlns:p14="http://schemas.microsoft.com/office/powerpoint/2010/main" val="2780561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137" y="712064"/>
            <a:ext cx="7543800" cy="848840"/>
          </a:xfrm>
        </p:spPr>
        <p:txBody>
          <a:bodyPr>
            <a:normAutofit/>
          </a:bodyPr>
          <a:lstStyle/>
          <a:p>
            <a:pPr algn="ctr"/>
            <a:r>
              <a:rPr lang="en-US" b="1" dirty="0">
                <a:solidFill>
                  <a:srgbClr val="39205B"/>
                </a:solidFill>
                <a:latin typeface="Helvetica"/>
                <a:cs typeface="Helvetica"/>
              </a:rPr>
              <a:t>QUESTIONS?</a:t>
            </a:r>
            <a:endParaRPr lang="en-US" b="1" dirty="0">
              <a:solidFill>
                <a:schemeClr val="bg1"/>
              </a:solidFill>
              <a:latin typeface="Helvetica"/>
              <a:cs typeface="Helvetica"/>
            </a:endParaRPr>
          </a:p>
        </p:txBody>
      </p:sp>
      <p:sp>
        <p:nvSpPr>
          <p:cNvPr id="4" name="TextBox 3"/>
          <p:cNvSpPr txBox="1"/>
          <p:nvPr/>
        </p:nvSpPr>
        <p:spPr>
          <a:xfrm>
            <a:off x="480044" y="1854363"/>
            <a:ext cx="8006015" cy="1200329"/>
          </a:xfrm>
          <a:prstGeom prst="rect">
            <a:avLst/>
          </a:prstGeom>
          <a:noFill/>
        </p:spPr>
        <p:txBody>
          <a:bodyPr wrap="square" rtlCol="0">
            <a:spAutoFit/>
          </a:bodyPr>
          <a:lstStyle/>
          <a:p>
            <a:pPr algn="ctr"/>
            <a:r>
              <a:rPr lang="en-US" sz="2400" b="1" dirty="0">
                <a:solidFill>
                  <a:srgbClr val="39205B"/>
                </a:solidFill>
                <a:latin typeface="Helvetica" charset="0"/>
                <a:ea typeface="Helvetica" charset="0"/>
                <a:cs typeface="Helvetica" charset="0"/>
              </a:rPr>
              <a:t>YOU CAN ALWAYS CONTACT US AT</a:t>
            </a:r>
          </a:p>
          <a:p>
            <a:pPr algn="ctr"/>
            <a:endParaRPr lang="en-US" sz="2400" b="1" dirty="0">
              <a:solidFill>
                <a:srgbClr val="39205B"/>
              </a:solidFill>
              <a:latin typeface="Helvetica" charset="0"/>
              <a:ea typeface="Helvetica" charset="0"/>
              <a:cs typeface="Helvetica" charset="0"/>
            </a:endParaRPr>
          </a:p>
          <a:p>
            <a:pPr algn="ctr"/>
            <a:r>
              <a:rPr lang="en-US" sz="2400" b="1" dirty="0">
                <a:solidFill>
                  <a:srgbClr val="39205B"/>
                </a:solidFill>
                <a:latin typeface="Helvetica" charset="0"/>
                <a:ea typeface="Helvetica" charset="0"/>
                <a:cs typeface="Helvetica" charset="0"/>
                <a:hlinkClick r:id="rId3"/>
              </a:rPr>
              <a:t>fmclerk@uw.edu</a:t>
            </a:r>
            <a:endParaRPr lang="en-US" sz="2400" b="1" dirty="0">
              <a:solidFill>
                <a:srgbClr val="39205B"/>
              </a:solidFill>
              <a:latin typeface="Helvetica" charset="0"/>
              <a:ea typeface="Helvetica" charset="0"/>
              <a:cs typeface="Helvetica" charset="0"/>
            </a:endParaRPr>
          </a:p>
        </p:txBody>
      </p:sp>
      <p:sp>
        <p:nvSpPr>
          <p:cNvPr id="3" name="Slide Number Placeholder 2">
            <a:extLst>
              <a:ext uri="{FF2B5EF4-FFF2-40B4-BE49-F238E27FC236}">
                <a16:creationId xmlns:a16="http://schemas.microsoft.com/office/drawing/2014/main" id="{5151CE8B-EAED-3B0A-B841-D08E017E4B03}"/>
              </a:ext>
            </a:extLst>
          </p:cNvPr>
          <p:cNvSpPr>
            <a:spLocks noGrp="1"/>
          </p:cNvSpPr>
          <p:nvPr>
            <p:ph type="sldNum" sz="quarter" idx="12"/>
          </p:nvPr>
        </p:nvSpPr>
        <p:spPr/>
        <p:txBody>
          <a:bodyPr/>
          <a:lstStyle/>
          <a:p>
            <a:fld id="{BDB92BEC-DCA9-0446-8E08-1C6F8AEBB503}" type="slidenum">
              <a:rPr lang="en-US" smtClean="0"/>
              <a:pPr/>
              <a:t>45</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109" y="284952"/>
            <a:ext cx="4685833" cy="1450757"/>
          </a:xfrm>
        </p:spPr>
        <p:txBody>
          <a:bodyPr anchor="ctr">
            <a:normAutofit fontScale="90000"/>
          </a:bodyPr>
          <a:lstStyle/>
          <a:p>
            <a:pPr algn="ctr"/>
            <a:r>
              <a:rPr lang="en-US" sz="3600" dirty="0">
                <a:latin typeface="Helvetica"/>
                <a:cs typeface="Helvetica"/>
              </a:rPr>
              <a:t>Clerkship Objectives: </a:t>
            </a:r>
            <a:br>
              <a:rPr lang="en-US" sz="3600" dirty="0">
                <a:latin typeface="Helvetica"/>
                <a:cs typeface="Helvetica"/>
              </a:rPr>
            </a:br>
            <a:r>
              <a:rPr lang="en-US" sz="2400" dirty="0">
                <a:solidFill>
                  <a:srgbClr val="BD582C"/>
                </a:solidFill>
                <a:latin typeface="Helvetica"/>
                <a:cs typeface="Helvetica"/>
              </a:rPr>
              <a:t>Knowledge for Practice, Interpersonal &amp; Communication Skills, Personal &amp; Professional Development</a:t>
            </a:r>
          </a:p>
        </p:txBody>
      </p:sp>
      <p:sp>
        <p:nvSpPr>
          <p:cNvPr id="4" name="Rectangle 3"/>
          <p:cNvSpPr/>
          <p:nvPr/>
        </p:nvSpPr>
        <p:spPr>
          <a:xfrm>
            <a:off x="413389" y="1903663"/>
            <a:ext cx="8289272" cy="3460947"/>
          </a:xfrm>
          <a:prstGeom prst="rect">
            <a:avLst/>
          </a:prstGeom>
        </p:spPr>
        <p:txBody>
          <a:bodyPr wrap="square">
            <a:spAutoFit/>
          </a:bodyPr>
          <a:lstStyle/>
          <a:p>
            <a:pPr>
              <a:lnSpc>
                <a:spcPct val="115000"/>
              </a:lnSpc>
              <a:spcAft>
                <a:spcPts val="600"/>
              </a:spcAft>
            </a:pPr>
            <a:r>
              <a:rPr lang="en-US" dirty="0"/>
              <a:t>6.	Apply established and emerging scientific principles of clinical sciences to 	diagnostic and therapeutic decision making, clinical guidelines, and other aspects 	of evidence-based health care. (Item is double-weighted)</a:t>
            </a:r>
          </a:p>
          <a:p>
            <a:pPr>
              <a:lnSpc>
                <a:spcPct val="115000"/>
              </a:lnSpc>
              <a:spcAft>
                <a:spcPts val="600"/>
              </a:spcAft>
            </a:pPr>
            <a:r>
              <a:rPr lang="en-US" dirty="0">
                <a:latin typeface="Calibri" panose="020F0502020204030204" pitchFamily="34" charset="0"/>
                <a:cs typeface="Calibri" panose="020F0502020204030204" pitchFamily="34" charset="0"/>
              </a:rPr>
              <a:t>7.	Produce complete and accurate write-ups for common patient presentations 	across the lifecycle.</a:t>
            </a:r>
            <a:r>
              <a:rPr lang="en-US" dirty="0"/>
              <a:t> (Item is double-weighted)</a:t>
            </a:r>
          </a:p>
          <a:p>
            <a:pPr>
              <a:spcAft>
                <a:spcPts val="600"/>
              </a:spcAft>
            </a:pPr>
            <a:r>
              <a:rPr lang="en-US" dirty="0">
                <a:latin typeface="Calibri" panose="020F0502020204030204" pitchFamily="34" charset="0"/>
                <a:cs typeface="Calibri" panose="020F0502020204030204" pitchFamily="34" charset="0"/>
              </a:rPr>
              <a:t>8.	Demonstrate full range of patient-centered communication skills in multiple 	clinical settings. (Item is double-weighted)</a:t>
            </a:r>
          </a:p>
          <a:p>
            <a:pPr>
              <a:spcAft>
                <a:spcPts val="600"/>
              </a:spcAft>
            </a:pPr>
            <a:r>
              <a:rPr lang="en-US" dirty="0">
                <a:latin typeface="Calibri" panose="020F0502020204030204" pitchFamily="34" charset="0"/>
                <a:cs typeface="Calibri" panose="020F0502020204030204" pitchFamily="34" charset="0"/>
              </a:rPr>
              <a:t>9.	Demonstrate demeanor that puts patients, families, and members of the health 	care team at ease.</a:t>
            </a:r>
            <a:r>
              <a:rPr lang="en-US" dirty="0"/>
              <a:t> (Item is double-weighted)</a:t>
            </a:r>
          </a:p>
          <a:p>
            <a:pPr>
              <a:spcAft>
                <a:spcPts val="600"/>
              </a:spcAft>
            </a:pPr>
            <a:endParaRPr lang="en-US" dirty="0">
              <a:latin typeface="Calibri" panose="020F0502020204030204" pitchFamily="34" charset="0"/>
              <a:cs typeface="Calibri" panose="020F0502020204030204" pitchFamily="34" charset="0"/>
            </a:endParaRPr>
          </a:p>
        </p:txBody>
      </p:sp>
      <p:pic>
        <p:nvPicPr>
          <p:cNvPr id="10" name="Picture 9" descr="clerkship-yakima-didactics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6920" y="4642874"/>
            <a:ext cx="2408043" cy="165553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55639" y="4458208"/>
            <a:ext cx="5245510" cy="369332"/>
          </a:xfrm>
          <a:prstGeom prst="rect">
            <a:avLst/>
          </a:prstGeom>
        </p:spPr>
        <p:txBody>
          <a:bodyPr wrap="square">
            <a:spAutoFit/>
          </a:bodyPr>
          <a:lstStyle/>
          <a:p>
            <a:pPr marL="457200" lvl="0" indent="-457200">
              <a:buFont typeface="+mj-lt"/>
              <a:buAutoNum type="arabicPeriod" startAt="4"/>
            </a:pPr>
            <a:endParaRPr lang="en-US" dirty="0">
              <a:latin typeface="Helvetica"/>
              <a:cs typeface="Helvetica"/>
            </a:endParaRPr>
          </a:p>
        </p:txBody>
      </p:sp>
      <p:sp>
        <p:nvSpPr>
          <p:cNvPr id="3" name="TextBox 2">
            <a:extLst>
              <a:ext uri="{FF2B5EF4-FFF2-40B4-BE49-F238E27FC236}">
                <a16:creationId xmlns:a16="http://schemas.microsoft.com/office/drawing/2014/main" id="{3355B252-131B-5745-9A01-2183054D07B5}"/>
              </a:ext>
            </a:extLst>
          </p:cNvPr>
          <p:cNvSpPr txBox="1"/>
          <p:nvPr/>
        </p:nvSpPr>
        <p:spPr>
          <a:xfrm>
            <a:off x="1016000" y="4207933"/>
            <a:ext cx="184731" cy="369332"/>
          </a:xfrm>
          <a:prstGeom prst="rect">
            <a:avLst/>
          </a:prstGeom>
          <a:noFill/>
        </p:spPr>
        <p:txBody>
          <a:bodyPr wrap="none" rtlCol="0">
            <a:spAutoFit/>
          </a:bodyPr>
          <a:lstStyle/>
          <a:p>
            <a:endParaRPr lang="en-US" dirty="0"/>
          </a:p>
        </p:txBody>
      </p:sp>
      <p:sp>
        <p:nvSpPr>
          <p:cNvPr id="6" name="Slide Number Placeholder 5">
            <a:extLst>
              <a:ext uri="{FF2B5EF4-FFF2-40B4-BE49-F238E27FC236}">
                <a16:creationId xmlns:a16="http://schemas.microsoft.com/office/drawing/2014/main" id="{E211DE2D-B07B-9FE0-2F9B-1D6C1E981368}"/>
              </a:ext>
            </a:extLst>
          </p:cNvPr>
          <p:cNvSpPr>
            <a:spLocks noGrp="1"/>
          </p:cNvSpPr>
          <p:nvPr>
            <p:ph type="sldNum" sz="quarter" idx="12"/>
          </p:nvPr>
        </p:nvSpPr>
        <p:spPr/>
        <p:txBody>
          <a:bodyPr/>
          <a:lstStyle/>
          <a:p>
            <a:fld id="{BDB92BEC-DCA9-0446-8E08-1C6F8AEBB503}" type="slidenum">
              <a:rPr lang="en-US" smtClean="0"/>
              <a:pPr/>
              <a:t>5</a:t>
            </a:fld>
            <a:endParaRPr lang="en-US" dirty="0"/>
          </a:p>
        </p:txBody>
      </p:sp>
    </p:spTree>
    <p:extLst>
      <p:ext uri="{BB962C8B-B14F-4D97-AF65-F5344CB8AC3E}">
        <p14:creationId xmlns:p14="http://schemas.microsoft.com/office/powerpoint/2010/main" val="118304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902" y="385471"/>
            <a:ext cx="6301089" cy="1272946"/>
          </a:xfrm>
        </p:spPr>
        <p:txBody>
          <a:bodyPr anchor="ctr">
            <a:noAutofit/>
          </a:bodyPr>
          <a:lstStyle/>
          <a:p>
            <a:pPr algn="ctr"/>
            <a:r>
              <a:rPr lang="en-US" sz="3200" dirty="0">
                <a:latin typeface="Helvetica"/>
                <a:cs typeface="Helvetica"/>
              </a:rPr>
              <a:t>Clerkship Objectives: </a:t>
            </a:r>
            <a:br>
              <a:rPr lang="en-US" sz="3600" dirty="0">
                <a:latin typeface="Helvetica"/>
                <a:cs typeface="Helvetica"/>
              </a:rPr>
            </a:br>
            <a:r>
              <a:rPr lang="en-US" sz="2200" dirty="0">
                <a:solidFill>
                  <a:srgbClr val="BD582C"/>
                </a:solidFill>
                <a:latin typeface="Helvetica"/>
                <a:cs typeface="Helvetica"/>
              </a:rPr>
              <a:t>System-based Practice, Practice-based Learning, Interprofessional Collaboration, &amp; Professionalism</a:t>
            </a:r>
            <a:br>
              <a:rPr lang="en-US" sz="2200" dirty="0">
                <a:solidFill>
                  <a:srgbClr val="BD582C"/>
                </a:solidFill>
                <a:latin typeface="Helvetica"/>
                <a:cs typeface="Helvetica"/>
              </a:rPr>
            </a:br>
            <a:endParaRPr lang="en-US" sz="2200" dirty="0">
              <a:solidFill>
                <a:srgbClr val="BD582C"/>
              </a:solidFill>
              <a:latin typeface="Helvetica"/>
              <a:cs typeface="Helvetica"/>
            </a:endParaRPr>
          </a:p>
        </p:txBody>
      </p:sp>
      <p:sp>
        <p:nvSpPr>
          <p:cNvPr id="4" name="Rectangle 3"/>
          <p:cNvSpPr/>
          <p:nvPr/>
        </p:nvSpPr>
        <p:spPr>
          <a:xfrm>
            <a:off x="665408" y="1838166"/>
            <a:ext cx="7813181" cy="1754326"/>
          </a:xfrm>
          <a:prstGeom prst="rect">
            <a:avLst/>
          </a:prstGeom>
        </p:spPr>
        <p:txBody>
          <a:bodyPr wrap="square">
            <a:spAutoFit/>
          </a:bodyPr>
          <a:lstStyle/>
          <a:p>
            <a:r>
              <a:rPr lang="en-US" dirty="0"/>
              <a:t>10.	Coordinate patient care within the health care system.</a:t>
            </a:r>
          </a:p>
          <a:p>
            <a:pPr lvl="0"/>
            <a:r>
              <a:rPr lang="en-US" dirty="0"/>
              <a:t>11.	Identify and perform learning activities to address gaps in knowledge, skills  	and/or attitudes.</a:t>
            </a:r>
          </a:p>
          <a:p>
            <a:pPr lvl="0"/>
            <a:r>
              <a:rPr lang="en-US" dirty="0"/>
              <a:t>12.	Demonstrate effective partnership with others as a member of the health-	care team or other professional group.</a:t>
            </a:r>
          </a:p>
          <a:p>
            <a:pPr lvl="0"/>
            <a:r>
              <a:rPr lang="en-US" dirty="0"/>
              <a:t>13.	Demonstrate professionalism throughout the clerkship.</a:t>
            </a:r>
            <a:endParaRPr lang="en-US" dirty="0">
              <a:latin typeface="Helvetica"/>
              <a:cs typeface="Helvetica"/>
            </a:endParaRPr>
          </a:p>
        </p:txBody>
      </p:sp>
      <p:pic>
        <p:nvPicPr>
          <p:cNvPr id="6" name="Picture 14" descr="http://www.uwmedicine.org/education/PublishingImages/Dr-Jam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765" y="3772241"/>
            <a:ext cx="3686469" cy="23020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655AEAF-7EE5-0B2F-AC2C-CFC3DCC1484E}"/>
              </a:ext>
            </a:extLst>
          </p:cNvPr>
          <p:cNvSpPr>
            <a:spLocks noGrp="1"/>
          </p:cNvSpPr>
          <p:nvPr>
            <p:ph type="sldNum" sz="quarter" idx="12"/>
          </p:nvPr>
        </p:nvSpPr>
        <p:spPr/>
        <p:txBody>
          <a:bodyPr/>
          <a:lstStyle/>
          <a:p>
            <a:fld id="{BDB92BEC-DCA9-0446-8E08-1C6F8AEBB503}" type="slidenum">
              <a:rPr lang="en-US" smtClean="0"/>
              <a:pPr/>
              <a:t>6</a:t>
            </a:fld>
            <a:endParaRPr lang="en-US" dirty="0"/>
          </a:p>
        </p:txBody>
      </p:sp>
    </p:spTree>
    <p:extLst>
      <p:ext uri="{BB962C8B-B14F-4D97-AF65-F5344CB8AC3E}">
        <p14:creationId xmlns:p14="http://schemas.microsoft.com/office/powerpoint/2010/main" val="143450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9CB6F-4CE6-4945-B27A-D78914202D08}"/>
              </a:ext>
            </a:extLst>
          </p:cNvPr>
          <p:cNvSpPr>
            <a:spLocks noGrp="1"/>
          </p:cNvSpPr>
          <p:nvPr>
            <p:ph type="title"/>
          </p:nvPr>
        </p:nvSpPr>
        <p:spPr>
          <a:xfrm>
            <a:off x="812450" y="2020811"/>
            <a:ext cx="7543800" cy="2078224"/>
          </a:xfrm>
        </p:spPr>
        <p:txBody>
          <a:bodyPr/>
          <a:lstStyle/>
          <a:p>
            <a:pPr algn="ctr"/>
            <a:r>
              <a:rPr lang="en-US" dirty="0">
                <a:solidFill>
                  <a:srgbClr val="39205B"/>
                </a:solidFill>
                <a:latin typeface="Kozuka Mincho Pr6N H" panose="02020900000000000000" pitchFamily="18" charset="-128"/>
                <a:ea typeface="Kozuka Mincho Pr6N H" panose="02020900000000000000" pitchFamily="18" charset="-128"/>
              </a:rPr>
              <a:t>Required Activities</a:t>
            </a:r>
            <a:endParaRPr lang="en-US" dirty="0"/>
          </a:p>
        </p:txBody>
      </p:sp>
      <p:sp>
        <p:nvSpPr>
          <p:cNvPr id="3" name="Slide Number Placeholder 2">
            <a:extLst>
              <a:ext uri="{FF2B5EF4-FFF2-40B4-BE49-F238E27FC236}">
                <a16:creationId xmlns:a16="http://schemas.microsoft.com/office/drawing/2014/main" id="{CE17752F-3380-2687-5B84-5722A92EDA71}"/>
              </a:ext>
            </a:extLst>
          </p:cNvPr>
          <p:cNvSpPr>
            <a:spLocks noGrp="1"/>
          </p:cNvSpPr>
          <p:nvPr>
            <p:ph type="sldNum" sz="quarter" idx="12"/>
          </p:nvPr>
        </p:nvSpPr>
        <p:spPr/>
        <p:txBody>
          <a:bodyPr/>
          <a:lstStyle/>
          <a:p>
            <a:fld id="{BDB92BEC-DCA9-0446-8E08-1C6F8AEBB503}" type="slidenum">
              <a:rPr lang="en-US" smtClean="0"/>
              <a:pPr/>
              <a:t>7</a:t>
            </a:fld>
            <a:endParaRPr lang="en-US" dirty="0"/>
          </a:p>
        </p:txBody>
      </p:sp>
    </p:spTree>
    <p:extLst>
      <p:ext uri="{BB962C8B-B14F-4D97-AF65-F5344CB8AC3E}">
        <p14:creationId xmlns:p14="http://schemas.microsoft.com/office/powerpoint/2010/main" val="2581993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014" y="616922"/>
            <a:ext cx="6184277" cy="762576"/>
          </a:xfrm>
        </p:spPr>
        <p:txBody>
          <a:bodyPr>
            <a:normAutofit/>
          </a:bodyPr>
          <a:lstStyle/>
          <a:p>
            <a:pPr algn="ctr"/>
            <a:r>
              <a:rPr lang="en-US" sz="3600" dirty="0">
                <a:latin typeface="Helvetica"/>
                <a:cs typeface="Helvetica"/>
              </a:rPr>
              <a:t>Required Activities</a:t>
            </a:r>
          </a:p>
        </p:txBody>
      </p:sp>
      <p:sp>
        <p:nvSpPr>
          <p:cNvPr id="3" name="TextBox 2"/>
          <p:cNvSpPr txBox="1"/>
          <p:nvPr/>
        </p:nvSpPr>
        <p:spPr>
          <a:xfrm>
            <a:off x="423531" y="2327371"/>
            <a:ext cx="3819012" cy="4062651"/>
          </a:xfrm>
          <a:prstGeom prst="rect">
            <a:avLst/>
          </a:prstGeom>
          <a:noFill/>
          <a:ln>
            <a:noFill/>
          </a:ln>
        </p:spPr>
        <p:txBody>
          <a:bodyPr wrap="square" rtlCol="0">
            <a:spAutoFit/>
          </a:bodyPr>
          <a:lstStyle/>
          <a:p>
            <a:r>
              <a:rPr lang="en-US" sz="2000" b="1" dirty="0">
                <a:latin typeface="Helvetica"/>
                <a:cs typeface="Helvetica"/>
              </a:rPr>
              <a:t>Week One</a:t>
            </a:r>
          </a:p>
          <a:p>
            <a:pPr marL="457200" indent="-457200">
              <a:buFont typeface="Wingdings" panose="05000000000000000000" pitchFamily="2" charset="2"/>
              <a:buChar char="ü"/>
            </a:pPr>
            <a:r>
              <a:rPr lang="en-US" sz="2000" dirty="0">
                <a:latin typeface="Helvetica"/>
                <a:cs typeface="Helvetica"/>
              </a:rPr>
              <a:t>Site Orientation</a:t>
            </a:r>
          </a:p>
          <a:p>
            <a:pPr marL="457200" indent="-457200">
              <a:buFont typeface="Wingdings" panose="05000000000000000000" pitchFamily="2" charset="2"/>
              <a:buChar char="ü"/>
            </a:pPr>
            <a:r>
              <a:rPr lang="en-US" sz="2000" dirty="0">
                <a:latin typeface="Helvetica"/>
                <a:cs typeface="Helvetica"/>
              </a:rPr>
              <a:t>Clerkship Orientation Webinar</a:t>
            </a:r>
          </a:p>
          <a:p>
            <a:pPr marL="457200" indent="-457200">
              <a:buFont typeface="Wingdings" panose="05000000000000000000" pitchFamily="2" charset="2"/>
              <a:buChar char="ü"/>
            </a:pPr>
            <a:r>
              <a:rPr lang="en-US" sz="2000" dirty="0">
                <a:latin typeface="Helvetica"/>
                <a:cs typeface="Helvetica"/>
              </a:rPr>
              <a:t>Assignment and Clinical Encounter Trackers</a:t>
            </a:r>
          </a:p>
          <a:p>
            <a:pPr marL="457200" indent="-457200">
              <a:buFont typeface="Wingdings" panose="05000000000000000000" pitchFamily="2" charset="2"/>
              <a:buChar char="ü"/>
            </a:pPr>
            <a:r>
              <a:rPr lang="en-US" sz="2000" dirty="0">
                <a:latin typeface="Helvetica"/>
                <a:cs typeface="Helvetica"/>
              </a:rPr>
              <a:t>EPCC</a:t>
            </a:r>
          </a:p>
          <a:p>
            <a:pPr marL="457200" indent="-457200">
              <a:buFont typeface="Wingdings" panose="05000000000000000000" pitchFamily="2" charset="2"/>
              <a:buChar char="ü"/>
            </a:pPr>
            <a:endParaRPr lang="en-US" sz="2000" dirty="0">
              <a:latin typeface="Helvetica"/>
              <a:cs typeface="Helvetica"/>
            </a:endParaRPr>
          </a:p>
          <a:p>
            <a:r>
              <a:rPr lang="en-US" sz="2000" b="1" dirty="0">
                <a:latin typeface="Helvetica"/>
                <a:cs typeface="Helvetica"/>
              </a:rPr>
              <a:t>Week Three </a:t>
            </a:r>
            <a:endParaRPr lang="en-US" sz="2000" dirty="0">
              <a:latin typeface="Helvetica"/>
              <a:cs typeface="Helvetica"/>
            </a:endParaRPr>
          </a:p>
          <a:p>
            <a:pPr>
              <a:buFont typeface="Wingdings" charset="2"/>
              <a:buChar char="ü"/>
            </a:pPr>
            <a:r>
              <a:rPr lang="en-US" sz="2000" dirty="0">
                <a:latin typeface="Helvetica"/>
                <a:cs typeface="Helvetica"/>
              </a:rPr>
              <a:t> Mid-Clerkship Review</a:t>
            </a:r>
          </a:p>
          <a:p>
            <a:endParaRPr lang="en-US" sz="2000" b="1" dirty="0">
              <a:latin typeface="Helvetica"/>
              <a:cs typeface="Helvetica"/>
            </a:endParaRPr>
          </a:p>
          <a:p>
            <a:pPr marL="457200" indent="-457200">
              <a:buFont typeface="Wingdings" panose="05000000000000000000" pitchFamily="2" charset="2"/>
              <a:buChar char="ü"/>
            </a:pPr>
            <a:endParaRPr lang="en-US" sz="2000" b="1"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152" y="2628435"/>
            <a:ext cx="4205708" cy="280380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476152" y="5471290"/>
            <a:ext cx="3704491" cy="338554"/>
          </a:xfrm>
          <a:prstGeom prst="rect">
            <a:avLst/>
          </a:prstGeom>
          <a:noFill/>
        </p:spPr>
        <p:txBody>
          <a:bodyPr wrap="square" rtlCol="0">
            <a:spAutoFit/>
          </a:bodyPr>
          <a:lstStyle/>
          <a:p>
            <a:r>
              <a:rPr lang="en-US" sz="1600" i="1" dirty="0"/>
              <a:t>Photo: Quinn Rivera | Cody, WY</a:t>
            </a:r>
          </a:p>
        </p:txBody>
      </p:sp>
      <p:sp>
        <p:nvSpPr>
          <p:cNvPr id="6" name="Slide Number Placeholder 5">
            <a:extLst>
              <a:ext uri="{FF2B5EF4-FFF2-40B4-BE49-F238E27FC236}">
                <a16:creationId xmlns:a16="http://schemas.microsoft.com/office/drawing/2014/main" id="{F6E6205B-1E75-EAE4-5E1E-8EF63DE8487D}"/>
              </a:ext>
            </a:extLst>
          </p:cNvPr>
          <p:cNvSpPr>
            <a:spLocks noGrp="1"/>
          </p:cNvSpPr>
          <p:nvPr>
            <p:ph type="sldNum" sz="quarter" idx="12"/>
          </p:nvPr>
        </p:nvSpPr>
        <p:spPr/>
        <p:txBody>
          <a:bodyPr/>
          <a:lstStyle/>
          <a:p>
            <a:fld id="{BDB92BEC-DCA9-0446-8E08-1C6F8AEBB503}" type="slidenum">
              <a:rPr lang="en-US" smtClean="0"/>
              <a:pPr/>
              <a:t>8</a:t>
            </a:fld>
            <a:endParaRPr lang="en-US" dirty="0"/>
          </a:p>
        </p:txBody>
      </p:sp>
    </p:spTree>
    <p:extLst>
      <p:ext uri="{BB962C8B-B14F-4D97-AF65-F5344CB8AC3E}">
        <p14:creationId xmlns:p14="http://schemas.microsoft.com/office/powerpoint/2010/main" val="1945436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69187"/>
            <a:ext cx="7543800" cy="995489"/>
          </a:xfrm>
        </p:spPr>
        <p:txBody>
          <a:bodyPr>
            <a:normAutofit/>
          </a:bodyPr>
          <a:lstStyle/>
          <a:p>
            <a:pPr algn="ctr"/>
            <a:r>
              <a:rPr lang="en-US" sz="3600" dirty="0">
                <a:latin typeface="Helvetica"/>
                <a:cs typeface="Helvetica"/>
              </a:rPr>
              <a:t>Required Activities</a:t>
            </a:r>
          </a:p>
        </p:txBody>
      </p:sp>
      <p:sp>
        <p:nvSpPr>
          <p:cNvPr id="3" name="TextBox 2"/>
          <p:cNvSpPr txBox="1"/>
          <p:nvPr/>
        </p:nvSpPr>
        <p:spPr>
          <a:xfrm>
            <a:off x="538678" y="1875443"/>
            <a:ext cx="4990855" cy="2246769"/>
          </a:xfrm>
          <a:prstGeom prst="rect">
            <a:avLst/>
          </a:prstGeom>
          <a:noFill/>
        </p:spPr>
        <p:txBody>
          <a:bodyPr wrap="square" rtlCol="0">
            <a:spAutoFit/>
          </a:bodyPr>
          <a:lstStyle/>
          <a:p>
            <a:endParaRPr lang="en-US" sz="2000" dirty="0">
              <a:latin typeface="Helvetica"/>
              <a:cs typeface="Helvetica"/>
            </a:endParaRPr>
          </a:p>
          <a:p>
            <a:r>
              <a:rPr lang="en-US" sz="2000" b="1" dirty="0">
                <a:latin typeface="Helvetica"/>
                <a:cs typeface="Helvetica"/>
              </a:rPr>
              <a:t>Week Six</a:t>
            </a:r>
          </a:p>
          <a:p>
            <a:pPr>
              <a:buFont typeface="Wingdings" charset="2"/>
              <a:buChar char="ü"/>
            </a:pPr>
            <a:r>
              <a:rPr lang="en-US" sz="2000" dirty="0">
                <a:latin typeface="Helvetica"/>
                <a:cs typeface="Helvetica"/>
              </a:rPr>
              <a:t>Final Exam </a:t>
            </a:r>
          </a:p>
          <a:p>
            <a:pPr>
              <a:buFont typeface="Wingdings" charset="2"/>
              <a:buChar char="ü"/>
            </a:pPr>
            <a:r>
              <a:rPr lang="en-US" sz="2000" dirty="0">
                <a:latin typeface="Helvetica"/>
                <a:cs typeface="Helvetica"/>
              </a:rPr>
              <a:t> End of Clerkship Review</a:t>
            </a:r>
          </a:p>
          <a:p>
            <a:endParaRPr lang="en-US" sz="2000" dirty="0">
              <a:latin typeface="Helvetica"/>
              <a:cs typeface="Helvetica"/>
            </a:endParaRPr>
          </a:p>
          <a:p>
            <a:r>
              <a:rPr lang="en-US" sz="2000" b="1" dirty="0">
                <a:latin typeface="Helvetica"/>
                <a:cs typeface="Helvetica"/>
              </a:rPr>
              <a:t>End of Week Six</a:t>
            </a:r>
          </a:p>
          <a:p>
            <a:pPr>
              <a:buFont typeface="Wingdings" charset="2"/>
              <a:buChar char="ü"/>
            </a:pPr>
            <a:r>
              <a:rPr lang="en-US" sz="2000" dirty="0">
                <a:latin typeface="Helvetica"/>
                <a:cs typeface="Helvetica"/>
              </a:rPr>
              <a:t> Site and Faculty Evaluations</a:t>
            </a:r>
          </a:p>
        </p:txBody>
      </p:sp>
      <p:sp>
        <p:nvSpPr>
          <p:cNvPr id="6" name="TextBox 5"/>
          <p:cNvSpPr txBox="1"/>
          <p:nvPr/>
        </p:nvSpPr>
        <p:spPr>
          <a:xfrm>
            <a:off x="5298963" y="4706804"/>
            <a:ext cx="3111500" cy="338554"/>
          </a:xfrm>
          <a:prstGeom prst="rect">
            <a:avLst/>
          </a:prstGeom>
          <a:noFill/>
        </p:spPr>
        <p:txBody>
          <a:bodyPr wrap="square" rtlCol="0">
            <a:spAutoFit/>
          </a:bodyPr>
          <a:lstStyle/>
          <a:p>
            <a:pPr algn="ctr"/>
            <a:r>
              <a:rPr lang="en-US" sz="1600" i="1" dirty="0">
                <a:latin typeface="Helvetica"/>
                <a:cs typeface="Helvetica"/>
              </a:rPr>
              <a:t>Pocatello, ID </a:t>
            </a:r>
          </a:p>
        </p:txBody>
      </p:sp>
      <p:sp>
        <p:nvSpPr>
          <p:cNvPr id="4" name="Rectangle 3"/>
          <p:cNvSpPr/>
          <p:nvPr/>
        </p:nvSpPr>
        <p:spPr>
          <a:xfrm>
            <a:off x="4479667" y="3244334"/>
            <a:ext cx="184666" cy="369332"/>
          </a:xfrm>
          <a:prstGeom prst="rect">
            <a:avLst/>
          </a:prstGeom>
        </p:spPr>
        <p:txBody>
          <a:bodyPr wrap="none">
            <a:spAutoFit/>
          </a:bodyPr>
          <a:lstStyle/>
          <a:p>
            <a:r>
              <a:rPr lang="en-US" dirty="0"/>
              <a:t> </a:t>
            </a:r>
          </a:p>
        </p:txBody>
      </p:sp>
      <p:pic>
        <p:nvPicPr>
          <p:cNvPr id="9" name="Content Placeholder 3" descr="dave4.jpg"/>
          <p:cNvPicPr>
            <a:picLocks noChangeAspect="1"/>
          </p:cNvPicPr>
          <p:nvPr/>
        </p:nvPicPr>
        <p:blipFill>
          <a:blip r:embed="rId3" cstate="email">
            <a:extLst>
              <a:ext uri="{BEBA8EAE-BF5A-486C-A8C5-ECC9F3942E4B}">
                <a14:imgProps xmlns:a14="http://schemas.microsoft.com/office/drawing/2010/main">
                  <a14:imgLayer r:embed="rId4">
                    <a14:imgEffect>
                      <a14:saturation sat="86000"/>
                    </a14:imgEffect>
                    <a14:imgEffect>
                      <a14:brightnessContrast bright="-14000" contrast="8000"/>
                    </a14:imgEffect>
                  </a14:imgLayer>
                </a14:imgProps>
              </a:ext>
              <a:ext uri="{28A0092B-C50C-407E-A947-70E740481C1C}">
                <a14:useLocalDpi xmlns:a14="http://schemas.microsoft.com/office/drawing/2010/main"/>
              </a:ext>
            </a:extLst>
          </a:blip>
          <a:srcRect/>
          <a:stretch>
            <a:fillRect/>
          </a:stretch>
        </p:blipFill>
        <p:spPr>
          <a:xfrm>
            <a:off x="4888800" y="2027897"/>
            <a:ext cx="3931826" cy="243287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4329C58-37E5-2232-CFE9-A477296929BF}"/>
              </a:ext>
            </a:extLst>
          </p:cNvPr>
          <p:cNvSpPr>
            <a:spLocks noGrp="1"/>
          </p:cNvSpPr>
          <p:nvPr>
            <p:ph type="sldNum" sz="quarter" idx="12"/>
          </p:nvPr>
        </p:nvSpPr>
        <p:spPr/>
        <p:txBody>
          <a:bodyPr/>
          <a:lstStyle/>
          <a:p>
            <a:fld id="{BDB92BEC-DCA9-0446-8E08-1C6F8AEBB503}" type="slidenum">
              <a:rPr lang="en-US" smtClean="0"/>
              <a:pPr/>
              <a:t>9</a:t>
            </a:fld>
            <a:endParaRPr lang="en-US" dirty="0"/>
          </a:p>
        </p:txBody>
      </p:sp>
    </p:spTree>
    <p:extLst>
      <p:ext uri="{BB962C8B-B14F-4D97-AF65-F5344CB8AC3E}">
        <p14:creationId xmlns:p14="http://schemas.microsoft.com/office/powerpoint/2010/main" val="402120283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110980</TotalTime>
  <Words>2876</Words>
  <Application>Microsoft Macintosh PowerPoint</Application>
  <PresentationFormat>On-screen Show (4:3)</PresentationFormat>
  <Paragraphs>439</Paragraphs>
  <Slides>45</Slides>
  <Notes>39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Calibri</vt:lpstr>
      <vt:lpstr>Calibri Light</vt:lpstr>
      <vt:lpstr>Cambria</vt:lpstr>
      <vt:lpstr>Courier New</vt:lpstr>
      <vt:lpstr>Encode Sans</vt:lpstr>
      <vt:lpstr>Helvetica</vt:lpstr>
      <vt:lpstr>Kozuka Mincho Pr6N H</vt:lpstr>
      <vt:lpstr>Symbol</vt:lpstr>
      <vt:lpstr>Times New Roman</vt:lpstr>
      <vt:lpstr>Wingdings</vt:lpstr>
      <vt:lpstr>Retrospect</vt:lpstr>
      <vt:lpstr>PowerPoint Presentation</vt:lpstr>
      <vt:lpstr>Goals &amp; Objectives  of the  Family Medicine Clerkship</vt:lpstr>
      <vt:lpstr>Goals</vt:lpstr>
      <vt:lpstr>Clerkship Objectives: Patient Care</vt:lpstr>
      <vt:lpstr>Clerkship Objectives:  Knowledge for Practice, Interpersonal &amp; Communication Skills, Personal &amp; Professional Development</vt:lpstr>
      <vt:lpstr>Clerkship Objectives:  System-based Practice, Practice-based Learning, Interprofessional Collaboration, &amp; Professionalism </vt:lpstr>
      <vt:lpstr>Required Activities</vt:lpstr>
      <vt:lpstr>Required Activities</vt:lpstr>
      <vt:lpstr>Required Activities</vt:lpstr>
      <vt:lpstr>The FM Clerkship Webpage:   www.uwfmc.org</vt:lpstr>
      <vt:lpstr> http://www.uwfmc.org/   Left menu: Info for Students</vt:lpstr>
      <vt:lpstr> Orientation &amp; Syllabus</vt:lpstr>
      <vt:lpstr> Orientation &amp; Syllabus (continued)</vt:lpstr>
      <vt:lpstr> Assignment and Clinical Encounters Trackers</vt:lpstr>
      <vt:lpstr>Assignment Tracker</vt:lpstr>
      <vt:lpstr>PowerPoint Presentation</vt:lpstr>
      <vt:lpstr>Required Clinical Encounters:  Acute</vt:lpstr>
      <vt:lpstr>Required Clinical Encounters: Chronic</vt:lpstr>
      <vt:lpstr>Required Clinical Encounters: Preventive Care</vt:lpstr>
      <vt:lpstr>Effective Patient Centered Care (EPCC) </vt:lpstr>
      <vt:lpstr>PowerPoint Presentation</vt:lpstr>
      <vt:lpstr>Resilience Curriculum</vt:lpstr>
      <vt:lpstr>Professionalism</vt:lpstr>
      <vt:lpstr>Professional Learning Environment</vt:lpstr>
      <vt:lpstr>Professional Learning Environment</vt:lpstr>
      <vt:lpstr>Learning Environment Concerns</vt:lpstr>
      <vt:lpstr>FM Final Exam &amp; Evaluations</vt:lpstr>
      <vt:lpstr>NBME Final Exam </vt:lpstr>
      <vt:lpstr> FINAL EXAM </vt:lpstr>
      <vt:lpstr>FINAL EXAM CONTENT</vt:lpstr>
      <vt:lpstr>FINAL EXAM STUDY MATERIALS</vt:lpstr>
      <vt:lpstr>FINAL EXAM STUDY MATERIALS</vt:lpstr>
      <vt:lpstr>Evaluation Documents</vt:lpstr>
      <vt:lpstr>Evaluation Process</vt:lpstr>
      <vt:lpstr> Feedback &amp; Evaluation Form  (Grade Anchors)</vt:lpstr>
      <vt:lpstr> Example of Grade Anchors</vt:lpstr>
      <vt:lpstr>Weighted Grading Anchors  All items are double-weighted / 2X the points except:</vt:lpstr>
      <vt:lpstr>Clinical Grading Criteria</vt:lpstr>
      <vt:lpstr>Exam Grading Criteria</vt:lpstr>
      <vt:lpstr>Final Grading Criteria</vt:lpstr>
      <vt:lpstr>Grade Challenges</vt:lpstr>
      <vt:lpstr>Additional Resources  </vt:lpstr>
      <vt:lpstr>A Recipe for Family Medicine Clerkship Success</vt:lpstr>
      <vt:lpstr>Family Medicine Faculty Development</vt:lpstr>
      <vt:lpstr>QUESTIONS?</vt:lpstr>
    </vt:vector>
  </TitlesOfParts>
  <Company>University of Washington Family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Family Medicine Clerkship</dc:title>
  <dc:creator>Toby Keys</dc:creator>
  <cp:lastModifiedBy>Max Keyes</cp:lastModifiedBy>
  <cp:revision>522</cp:revision>
  <cp:lastPrinted>2019-08-05T19:44:07Z</cp:lastPrinted>
  <dcterms:created xsi:type="dcterms:W3CDTF">2013-01-07T16:54:46Z</dcterms:created>
  <dcterms:modified xsi:type="dcterms:W3CDTF">2023-12-11T20:11:43Z</dcterms:modified>
</cp:coreProperties>
</file>