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1"/>
  </p:notesMasterIdLst>
  <p:sldIdLst>
    <p:sldId id="417" r:id="rId5"/>
    <p:sldId id="419" r:id="rId6"/>
    <p:sldId id="433" r:id="rId7"/>
    <p:sldId id="420" r:id="rId8"/>
    <p:sldId id="405" r:id="rId9"/>
    <p:sldId id="430" r:id="rId10"/>
    <p:sldId id="416" r:id="rId11"/>
    <p:sldId id="418" r:id="rId12"/>
    <p:sldId id="421" r:id="rId13"/>
    <p:sldId id="435" r:id="rId14"/>
    <p:sldId id="431" r:id="rId15"/>
    <p:sldId id="425" r:id="rId16"/>
    <p:sldId id="436" r:id="rId17"/>
    <p:sldId id="434" r:id="rId18"/>
    <p:sldId id="428" r:id="rId19"/>
    <p:sldId id="42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50"/>
    <p:restoredTop sz="73673"/>
  </p:normalViewPr>
  <p:slideViewPr>
    <p:cSldViewPr snapToGrid="0">
      <p:cViewPr varScale="1">
        <p:scale>
          <a:sx n="92" d="100"/>
          <a:sy n="92" d="100"/>
        </p:scale>
        <p:origin x="14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dk1">
                <a:tint val="88500"/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Much worse than usual (&gt;25% lower)</c:v>
                </c:pt>
                <c:pt idx="1">
                  <c:v>Worse than usual                    (11-25% lower)</c:v>
                </c:pt>
                <c:pt idx="2">
                  <c:v>As expected                          (+/- 10% of most years)</c:v>
                </c:pt>
                <c:pt idx="3">
                  <c:v>Better than usual           (about 11-25% higher)</c:v>
                </c:pt>
                <c:pt idx="4">
                  <c:v>Much better than usual (&gt;25% higher)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8.7999999999999995E-2</c:v>
                </c:pt>
                <c:pt idx="1">
                  <c:v>0.29399999999999998</c:v>
                </c:pt>
                <c:pt idx="2">
                  <c:v>0.32400000000000001</c:v>
                </c:pt>
                <c:pt idx="3">
                  <c:v>0.20599999999999999</c:v>
                </c:pt>
                <c:pt idx="4">
                  <c:v>8.7999999999999995E-2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CA-BF4B-85F8-A3907AB3F0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600680687"/>
        <c:axId val="600471263"/>
      </c:barChart>
      <c:catAx>
        <c:axId val="6006806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0471263"/>
        <c:crosses val="autoZero"/>
        <c:auto val="1"/>
        <c:lblAlgn val="ctr"/>
        <c:lblOffset val="100"/>
        <c:noMultiLvlLbl val="0"/>
      </c:catAx>
      <c:valAx>
        <c:axId val="6004712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06806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9B02CE-AF95-4280-9E03-D0AC9AF0C18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673155-AA5B-4B0E-9916-ADACB9250A9F}">
      <dgm:prSet/>
      <dgm:spPr/>
      <dgm:t>
        <a:bodyPr/>
        <a:lstStyle/>
        <a:p>
          <a:r>
            <a:rPr lang="en-US"/>
            <a:t>Survey sent to all incoming interns  (242)</a:t>
          </a:r>
        </a:p>
      </dgm:t>
    </dgm:pt>
    <dgm:pt modelId="{5F2F67FB-5F5E-4858-BFC7-34B7BE8BC0D9}" type="parTrans" cxnId="{994E9877-5C1E-4F98-9914-105B55B7B645}">
      <dgm:prSet/>
      <dgm:spPr/>
      <dgm:t>
        <a:bodyPr/>
        <a:lstStyle/>
        <a:p>
          <a:endParaRPr lang="en-US"/>
        </a:p>
      </dgm:t>
    </dgm:pt>
    <dgm:pt modelId="{073BE0C8-FC7D-4BBF-9DBF-9ED076E01DD9}" type="sibTrans" cxnId="{994E9877-5C1E-4F98-9914-105B55B7B645}">
      <dgm:prSet/>
      <dgm:spPr/>
      <dgm:t>
        <a:bodyPr/>
        <a:lstStyle/>
        <a:p>
          <a:endParaRPr lang="en-US"/>
        </a:p>
      </dgm:t>
    </dgm:pt>
    <dgm:pt modelId="{0F165DA8-7784-43C8-AB50-21020937FCCE}">
      <dgm:prSet/>
      <dgm:spPr/>
      <dgm:t>
        <a:bodyPr/>
        <a:lstStyle/>
        <a:p>
          <a:r>
            <a:rPr lang="en-US"/>
            <a:t>Responses from 167 (69%)</a:t>
          </a:r>
        </a:p>
      </dgm:t>
    </dgm:pt>
    <dgm:pt modelId="{E9B3AB5B-5AE2-4D1D-A0BB-FD85D289EDF5}" type="parTrans" cxnId="{629959AF-4F53-4010-93B4-C51857CF0C44}">
      <dgm:prSet/>
      <dgm:spPr/>
      <dgm:t>
        <a:bodyPr/>
        <a:lstStyle/>
        <a:p>
          <a:endParaRPr lang="en-US"/>
        </a:p>
      </dgm:t>
    </dgm:pt>
    <dgm:pt modelId="{2A752C59-20A6-47FF-A1BB-C04918869703}" type="sibTrans" cxnId="{629959AF-4F53-4010-93B4-C51857CF0C44}">
      <dgm:prSet/>
      <dgm:spPr/>
      <dgm:t>
        <a:bodyPr/>
        <a:lstStyle/>
        <a:p>
          <a:endParaRPr lang="en-US"/>
        </a:p>
      </dgm:t>
    </dgm:pt>
    <dgm:pt modelId="{F0B07FFB-3617-41B0-A328-20BD8407507B}">
      <dgm:prSet/>
      <dgm:spPr/>
      <dgm:t>
        <a:bodyPr/>
        <a:lstStyle/>
        <a:p>
          <a:r>
            <a:rPr lang="en-US"/>
            <a:t>Survey sent to all PDs (45)</a:t>
          </a:r>
        </a:p>
      </dgm:t>
    </dgm:pt>
    <dgm:pt modelId="{0C18F900-9E49-4258-99B8-14D4FA3D5BEC}" type="parTrans" cxnId="{526EDAC1-F087-45DA-9DB3-1B2C2F94FF76}">
      <dgm:prSet/>
      <dgm:spPr/>
      <dgm:t>
        <a:bodyPr/>
        <a:lstStyle/>
        <a:p>
          <a:endParaRPr lang="en-US"/>
        </a:p>
      </dgm:t>
    </dgm:pt>
    <dgm:pt modelId="{5A46E4B1-1B97-46EB-B78D-4237FD091FC4}" type="sibTrans" cxnId="{526EDAC1-F087-45DA-9DB3-1B2C2F94FF76}">
      <dgm:prSet/>
      <dgm:spPr/>
      <dgm:t>
        <a:bodyPr/>
        <a:lstStyle/>
        <a:p>
          <a:endParaRPr lang="en-US"/>
        </a:p>
      </dgm:t>
    </dgm:pt>
    <dgm:pt modelId="{6442A6E1-DECE-44C8-A843-0319EF8E71E9}">
      <dgm:prSet/>
      <dgm:spPr/>
      <dgm:t>
        <a:bodyPr/>
        <a:lstStyle/>
        <a:p>
          <a:r>
            <a:rPr lang="en-US"/>
            <a:t>Responses from 36 (80%)</a:t>
          </a:r>
        </a:p>
      </dgm:t>
    </dgm:pt>
    <dgm:pt modelId="{2ED83752-1B0B-4EB2-B6F6-292FFB1B1D82}" type="parTrans" cxnId="{9AED6859-35DD-4858-BDB3-3B68B13C3D7A}">
      <dgm:prSet/>
      <dgm:spPr/>
      <dgm:t>
        <a:bodyPr/>
        <a:lstStyle/>
        <a:p>
          <a:endParaRPr lang="en-US"/>
        </a:p>
      </dgm:t>
    </dgm:pt>
    <dgm:pt modelId="{F7DB9890-E890-4BF2-ACAC-14D9BC23E0F2}" type="sibTrans" cxnId="{9AED6859-35DD-4858-BDB3-3B68B13C3D7A}">
      <dgm:prSet/>
      <dgm:spPr/>
      <dgm:t>
        <a:bodyPr/>
        <a:lstStyle/>
        <a:p>
          <a:endParaRPr lang="en-US"/>
        </a:p>
      </dgm:t>
    </dgm:pt>
    <dgm:pt modelId="{B2C24DB9-5044-6646-B3E8-31536EAC8201}" type="pres">
      <dgm:prSet presAssocID="{889B02CE-AF95-4280-9E03-D0AC9AF0C184}" presName="Name0" presStyleCnt="0">
        <dgm:presLayoutVars>
          <dgm:dir/>
          <dgm:animLvl val="lvl"/>
          <dgm:resizeHandles val="exact"/>
        </dgm:presLayoutVars>
      </dgm:prSet>
      <dgm:spPr/>
    </dgm:pt>
    <dgm:pt modelId="{7178D6AC-A3CF-4647-8CAC-785E0799A93B}" type="pres">
      <dgm:prSet presAssocID="{09673155-AA5B-4B0E-9916-ADACB9250A9F}" presName="composite" presStyleCnt="0"/>
      <dgm:spPr/>
    </dgm:pt>
    <dgm:pt modelId="{F5688F2D-6864-5743-8F72-E45CEAFE743A}" type="pres">
      <dgm:prSet presAssocID="{09673155-AA5B-4B0E-9916-ADACB9250A9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8D07803C-EA73-364B-B4F6-F5DB1E68B4AA}" type="pres">
      <dgm:prSet presAssocID="{09673155-AA5B-4B0E-9916-ADACB9250A9F}" presName="desTx" presStyleLbl="alignAccFollowNode1" presStyleIdx="0" presStyleCnt="2">
        <dgm:presLayoutVars>
          <dgm:bulletEnabled val="1"/>
        </dgm:presLayoutVars>
      </dgm:prSet>
      <dgm:spPr/>
    </dgm:pt>
    <dgm:pt modelId="{DD14CE6D-1E73-6146-B50A-8657B72D768F}" type="pres">
      <dgm:prSet presAssocID="{073BE0C8-FC7D-4BBF-9DBF-9ED076E01DD9}" presName="space" presStyleCnt="0"/>
      <dgm:spPr/>
    </dgm:pt>
    <dgm:pt modelId="{A063A1FC-B5E9-5C43-8951-0A358658B50D}" type="pres">
      <dgm:prSet presAssocID="{F0B07FFB-3617-41B0-A328-20BD8407507B}" presName="composite" presStyleCnt="0"/>
      <dgm:spPr/>
    </dgm:pt>
    <dgm:pt modelId="{9F1783D6-D0CC-4447-A47D-35E58882CF2A}" type="pres">
      <dgm:prSet presAssocID="{F0B07FFB-3617-41B0-A328-20BD8407507B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CEB69B34-025D-BF44-A45E-A7156E6F7BF8}" type="pres">
      <dgm:prSet presAssocID="{F0B07FFB-3617-41B0-A328-20BD8407507B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78E77A42-DF29-A347-A19E-83767C9F0DD5}" type="presOf" srcId="{F0B07FFB-3617-41B0-A328-20BD8407507B}" destId="{9F1783D6-D0CC-4447-A47D-35E58882CF2A}" srcOrd="0" destOrd="0" presId="urn:microsoft.com/office/officeart/2005/8/layout/hList1"/>
    <dgm:cxn modelId="{801D2848-37C8-A74F-8744-34F2D39AAF21}" type="presOf" srcId="{09673155-AA5B-4B0E-9916-ADACB9250A9F}" destId="{F5688F2D-6864-5743-8F72-E45CEAFE743A}" srcOrd="0" destOrd="0" presId="urn:microsoft.com/office/officeart/2005/8/layout/hList1"/>
    <dgm:cxn modelId="{9131E64A-56EA-5C42-B251-8E33CE3D9E9E}" type="presOf" srcId="{889B02CE-AF95-4280-9E03-D0AC9AF0C184}" destId="{B2C24DB9-5044-6646-B3E8-31536EAC8201}" srcOrd="0" destOrd="0" presId="urn:microsoft.com/office/officeart/2005/8/layout/hList1"/>
    <dgm:cxn modelId="{9AED6859-35DD-4858-BDB3-3B68B13C3D7A}" srcId="{F0B07FFB-3617-41B0-A328-20BD8407507B}" destId="{6442A6E1-DECE-44C8-A843-0319EF8E71E9}" srcOrd="0" destOrd="0" parTransId="{2ED83752-1B0B-4EB2-B6F6-292FFB1B1D82}" sibTransId="{F7DB9890-E890-4BF2-ACAC-14D9BC23E0F2}"/>
    <dgm:cxn modelId="{994E9877-5C1E-4F98-9914-105B55B7B645}" srcId="{889B02CE-AF95-4280-9E03-D0AC9AF0C184}" destId="{09673155-AA5B-4B0E-9916-ADACB9250A9F}" srcOrd="0" destOrd="0" parTransId="{5F2F67FB-5F5E-4858-BFC7-34B7BE8BC0D9}" sibTransId="{073BE0C8-FC7D-4BBF-9DBF-9ED076E01DD9}"/>
    <dgm:cxn modelId="{629959AF-4F53-4010-93B4-C51857CF0C44}" srcId="{09673155-AA5B-4B0E-9916-ADACB9250A9F}" destId="{0F165DA8-7784-43C8-AB50-21020937FCCE}" srcOrd="0" destOrd="0" parTransId="{E9B3AB5B-5AE2-4D1D-A0BB-FD85D289EDF5}" sibTransId="{2A752C59-20A6-47FF-A1BB-C04918869703}"/>
    <dgm:cxn modelId="{526EDAC1-F087-45DA-9DB3-1B2C2F94FF76}" srcId="{889B02CE-AF95-4280-9E03-D0AC9AF0C184}" destId="{F0B07FFB-3617-41B0-A328-20BD8407507B}" srcOrd="1" destOrd="0" parTransId="{0C18F900-9E49-4258-99B8-14D4FA3D5BEC}" sibTransId="{5A46E4B1-1B97-46EB-B78D-4237FD091FC4}"/>
    <dgm:cxn modelId="{6F51B6DA-388F-0E49-BDFE-EC546FB8111D}" type="presOf" srcId="{6442A6E1-DECE-44C8-A843-0319EF8E71E9}" destId="{CEB69B34-025D-BF44-A45E-A7156E6F7BF8}" srcOrd="0" destOrd="0" presId="urn:microsoft.com/office/officeart/2005/8/layout/hList1"/>
    <dgm:cxn modelId="{17F1FAEC-2D6E-114C-AF06-8337727CDFDB}" type="presOf" srcId="{0F165DA8-7784-43C8-AB50-21020937FCCE}" destId="{8D07803C-EA73-364B-B4F6-F5DB1E68B4AA}" srcOrd="0" destOrd="0" presId="urn:microsoft.com/office/officeart/2005/8/layout/hList1"/>
    <dgm:cxn modelId="{9CD53564-CA5B-394B-A016-561F8739177F}" type="presParOf" srcId="{B2C24DB9-5044-6646-B3E8-31536EAC8201}" destId="{7178D6AC-A3CF-4647-8CAC-785E0799A93B}" srcOrd="0" destOrd="0" presId="urn:microsoft.com/office/officeart/2005/8/layout/hList1"/>
    <dgm:cxn modelId="{5FD5D473-56B7-E144-911F-90D222BF9EE9}" type="presParOf" srcId="{7178D6AC-A3CF-4647-8CAC-785E0799A93B}" destId="{F5688F2D-6864-5743-8F72-E45CEAFE743A}" srcOrd="0" destOrd="0" presId="urn:microsoft.com/office/officeart/2005/8/layout/hList1"/>
    <dgm:cxn modelId="{02597195-6173-9E4A-A94A-8E1A95B2A9C7}" type="presParOf" srcId="{7178D6AC-A3CF-4647-8CAC-785E0799A93B}" destId="{8D07803C-EA73-364B-B4F6-F5DB1E68B4AA}" srcOrd="1" destOrd="0" presId="urn:microsoft.com/office/officeart/2005/8/layout/hList1"/>
    <dgm:cxn modelId="{3147F440-9AE1-4049-8545-4B57E0CF1E62}" type="presParOf" srcId="{B2C24DB9-5044-6646-B3E8-31536EAC8201}" destId="{DD14CE6D-1E73-6146-B50A-8657B72D768F}" srcOrd="1" destOrd="0" presId="urn:microsoft.com/office/officeart/2005/8/layout/hList1"/>
    <dgm:cxn modelId="{EBE4522C-43FA-844D-BA4C-C861BF8AFB78}" type="presParOf" srcId="{B2C24DB9-5044-6646-B3E8-31536EAC8201}" destId="{A063A1FC-B5E9-5C43-8951-0A358658B50D}" srcOrd="2" destOrd="0" presId="urn:microsoft.com/office/officeart/2005/8/layout/hList1"/>
    <dgm:cxn modelId="{475A47B0-B008-664F-A5A0-5F04A80196BD}" type="presParOf" srcId="{A063A1FC-B5E9-5C43-8951-0A358658B50D}" destId="{9F1783D6-D0CC-4447-A47D-35E58882CF2A}" srcOrd="0" destOrd="0" presId="urn:microsoft.com/office/officeart/2005/8/layout/hList1"/>
    <dgm:cxn modelId="{0D22B19A-2A2C-304A-9AA9-F974349BAB1A}" type="presParOf" srcId="{A063A1FC-B5E9-5C43-8951-0A358658B50D}" destId="{CEB69B34-025D-BF44-A45E-A7156E6F7BF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994058-0908-4ED4-A4A8-5D5B3C7E3970}" type="doc">
      <dgm:prSet loTypeId="urn:microsoft.com/office/officeart/2005/8/layout/default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9D58389C-E052-4209-B10F-4D4339890F06}">
      <dgm:prSet custT="1"/>
      <dgm:spPr/>
      <dgm:t>
        <a:bodyPr/>
        <a:lstStyle/>
        <a:p>
          <a:r>
            <a:rPr lang="en-US" sz="1800"/>
            <a:t>Curriculum/elective offerings and opportunities (16)</a:t>
          </a:r>
        </a:p>
      </dgm:t>
    </dgm:pt>
    <dgm:pt modelId="{AE3CA02B-2D93-44E5-B688-56AF1349FD9D}" type="parTrans" cxnId="{665A69D2-66AF-4129-8623-9503FA478B89}">
      <dgm:prSet/>
      <dgm:spPr/>
      <dgm:t>
        <a:bodyPr/>
        <a:lstStyle/>
        <a:p>
          <a:endParaRPr lang="en-US" sz="3200"/>
        </a:p>
      </dgm:t>
    </dgm:pt>
    <dgm:pt modelId="{F3D79A9B-9A28-4E86-93F9-3B2860F4CEC4}" type="sibTrans" cxnId="{665A69D2-66AF-4129-8623-9503FA478B89}">
      <dgm:prSet/>
      <dgm:spPr/>
      <dgm:t>
        <a:bodyPr/>
        <a:lstStyle/>
        <a:p>
          <a:endParaRPr lang="en-US" sz="3200"/>
        </a:p>
      </dgm:t>
    </dgm:pt>
    <dgm:pt modelId="{B287676A-B29B-473F-8910-F1FAF7F349AE}">
      <dgm:prSet custT="1"/>
      <dgm:spPr/>
      <dgm:t>
        <a:bodyPr/>
        <a:lstStyle/>
        <a:p>
          <a:r>
            <a:rPr lang="en-US" sz="1800"/>
            <a:t>Gut feeling/felt like a good fit (9)</a:t>
          </a:r>
        </a:p>
      </dgm:t>
    </dgm:pt>
    <dgm:pt modelId="{5FB1D477-C454-4587-BBB3-C132A0994181}" type="parTrans" cxnId="{721E33BA-396B-4666-8115-3531D4DF4362}">
      <dgm:prSet/>
      <dgm:spPr/>
      <dgm:t>
        <a:bodyPr/>
        <a:lstStyle/>
        <a:p>
          <a:endParaRPr lang="en-US" sz="3200"/>
        </a:p>
      </dgm:t>
    </dgm:pt>
    <dgm:pt modelId="{45BEE33A-460A-4912-8C56-CF34C5F8D458}" type="sibTrans" cxnId="{721E33BA-396B-4666-8115-3531D4DF4362}">
      <dgm:prSet/>
      <dgm:spPr/>
      <dgm:t>
        <a:bodyPr/>
        <a:lstStyle/>
        <a:p>
          <a:endParaRPr lang="en-US" sz="3200"/>
        </a:p>
      </dgm:t>
    </dgm:pt>
    <dgm:pt modelId="{F85E4CD0-55D5-42B4-9BA7-AD0DD6FE1FE0}">
      <dgm:prSet custT="1"/>
      <dgm:spPr/>
      <dgm:t>
        <a:bodyPr/>
        <a:lstStyle/>
        <a:p>
          <a:r>
            <a:rPr lang="en-US" sz="1800"/>
            <a:t>Communication/ responsiveness (7)</a:t>
          </a:r>
        </a:p>
      </dgm:t>
    </dgm:pt>
    <dgm:pt modelId="{D13210A0-DBBE-4D0C-926C-2956761C5F8B}" type="parTrans" cxnId="{247B5B3B-DFDB-40EF-ACCE-EE984953AD3D}">
      <dgm:prSet/>
      <dgm:spPr/>
      <dgm:t>
        <a:bodyPr/>
        <a:lstStyle/>
        <a:p>
          <a:endParaRPr lang="en-US" sz="3200"/>
        </a:p>
      </dgm:t>
    </dgm:pt>
    <dgm:pt modelId="{D3B8ACE4-523F-4B28-81DF-3674CB648A3E}" type="sibTrans" cxnId="{247B5B3B-DFDB-40EF-ACCE-EE984953AD3D}">
      <dgm:prSet/>
      <dgm:spPr/>
      <dgm:t>
        <a:bodyPr/>
        <a:lstStyle/>
        <a:p>
          <a:endParaRPr lang="en-US" sz="3200"/>
        </a:p>
      </dgm:t>
    </dgm:pt>
    <dgm:pt modelId="{B8D2F290-E4B3-4950-94D5-6375EF77381D}">
      <dgm:prSet custT="1"/>
      <dgm:spPr/>
      <dgm:t>
        <a:bodyPr/>
        <a:lstStyle/>
        <a:p>
          <a:r>
            <a:rPr lang="en-US" sz="1800"/>
            <a:t>Quality of life, work/life balance (5)</a:t>
          </a:r>
        </a:p>
      </dgm:t>
    </dgm:pt>
    <dgm:pt modelId="{BFA337D5-6859-40D1-B270-6501155E2AA0}" type="parTrans" cxnId="{99EC7317-0EE8-4E83-BB2F-33CF5E3FE206}">
      <dgm:prSet/>
      <dgm:spPr/>
      <dgm:t>
        <a:bodyPr/>
        <a:lstStyle/>
        <a:p>
          <a:endParaRPr lang="en-US" sz="3200"/>
        </a:p>
      </dgm:t>
    </dgm:pt>
    <dgm:pt modelId="{3C843F34-8461-4483-8570-59543EB10467}" type="sibTrans" cxnId="{99EC7317-0EE8-4E83-BB2F-33CF5E3FE206}">
      <dgm:prSet/>
      <dgm:spPr/>
      <dgm:t>
        <a:bodyPr/>
        <a:lstStyle/>
        <a:p>
          <a:endParaRPr lang="en-US" sz="3200"/>
        </a:p>
      </dgm:t>
    </dgm:pt>
    <dgm:pt modelId="{9F0E08E3-60BF-4736-B097-2BEA15F653C1}">
      <dgm:prSet custT="1"/>
      <dgm:spPr/>
      <dgm:t>
        <a:bodyPr/>
        <a:lstStyle/>
        <a:p>
          <a:r>
            <a:rPr lang="en-US" sz="1800"/>
            <a:t>Previous experience with a program (e.g. sub-Internship) (5)</a:t>
          </a:r>
        </a:p>
      </dgm:t>
    </dgm:pt>
    <dgm:pt modelId="{31E925C9-7A60-4ADD-A0A5-BC9090F508C2}" type="parTrans" cxnId="{4213FBE3-FF50-4757-A2D1-F90D39FA15E6}">
      <dgm:prSet/>
      <dgm:spPr/>
      <dgm:t>
        <a:bodyPr/>
        <a:lstStyle/>
        <a:p>
          <a:endParaRPr lang="en-US" sz="3200"/>
        </a:p>
      </dgm:t>
    </dgm:pt>
    <dgm:pt modelId="{08C08152-E4B2-477C-94EB-717096A9FEEF}" type="sibTrans" cxnId="{4213FBE3-FF50-4757-A2D1-F90D39FA15E6}">
      <dgm:prSet/>
      <dgm:spPr/>
      <dgm:t>
        <a:bodyPr/>
        <a:lstStyle/>
        <a:p>
          <a:endParaRPr lang="en-US" sz="3200"/>
        </a:p>
      </dgm:t>
    </dgm:pt>
    <dgm:pt modelId="{A0D367AB-115B-410C-99C6-82E2EA738561}">
      <dgm:prSet custT="1"/>
      <dgm:spPr/>
      <dgm:t>
        <a:bodyPr/>
        <a:lstStyle/>
        <a:p>
          <a:r>
            <a:rPr lang="en-US" sz="1800"/>
            <a:t>Reputation (4)</a:t>
          </a:r>
        </a:p>
      </dgm:t>
    </dgm:pt>
    <dgm:pt modelId="{0F28BC12-3A7A-40DE-90B9-6537B00BFBD9}" type="parTrans" cxnId="{E8BFFD9D-58CE-4D70-AB6F-74A068EC26BA}">
      <dgm:prSet/>
      <dgm:spPr/>
      <dgm:t>
        <a:bodyPr/>
        <a:lstStyle/>
        <a:p>
          <a:endParaRPr lang="en-US" sz="3200"/>
        </a:p>
      </dgm:t>
    </dgm:pt>
    <dgm:pt modelId="{A04F8D0A-F16C-4956-892A-9020F15F833D}" type="sibTrans" cxnId="{E8BFFD9D-58CE-4D70-AB6F-74A068EC26BA}">
      <dgm:prSet/>
      <dgm:spPr/>
      <dgm:t>
        <a:bodyPr/>
        <a:lstStyle/>
        <a:p>
          <a:endParaRPr lang="en-US" sz="3200"/>
        </a:p>
      </dgm:t>
    </dgm:pt>
    <dgm:pt modelId="{215C086B-399D-47EB-AEB7-E9761EF7CE43}">
      <dgm:prSet custT="1"/>
      <dgm:spPr/>
      <dgm:t>
        <a:bodyPr/>
        <a:lstStyle/>
        <a:p>
          <a:r>
            <a:rPr lang="en-US" sz="1800"/>
            <a:t>Patient population (3)</a:t>
          </a:r>
        </a:p>
      </dgm:t>
    </dgm:pt>
    <dgm:pt modelId="{C605F6C8-FD54-4ED2-9A6E-C13D8307464E}" type="parTrans" cxnId="{03583A96-3FFD-4BA0-8D5A-52C5E46D9D09}">
      <dgm:prSet/>
      <dgm:spPr/>
      <dgm:t>
        <a:bodyPr/>
        <a:lstStyle/>
        <a:p>
          <a:endParaRPr lang="en-US" sz="3200"/>
        </a:p>
      </dgm:t>
    </dgm:pt>
    <dgm:pt modelId="{D541A002-FDC5-43EE-9998-A091478A96BD}" type="sibTrans" cxnId="{03583A96-3FFD-4BA0-8D5A-52C5E46D9D09}">
      <dgm:prSet/>
      <dgm:spPr/>
      <dgm:t>
        <a:bodyPr/>
        <a:lstStyle/>
        <a:p>
          <a:endParaRPr lang="en-US" sz="3200"/>
        </a:p>
      </dgm:t>
    </dgm:pt>
    <dgm:pt modelId="{B2CAF588-082F-42D9-A77C-2BC1F87C8546}">
      <dgm:prSet custT="1"/>
      <dgm:spPr/>
      <dgm:t>
        <a:bodyPr/>
        <a:lstStyle/>
        <a:p>
          <a:r>
            <a:rPr lang="en-US" sz="1800"/>
            <a:t>Payment or benefits or cost of living (3)</a:t>
          </a:r>
        </a:p>
      </dgm:t>
    </dgm:pt>
    <dgm:pt modelId="{E21E9AE1-2D21-4BB8-9D52-8D50BA561F16}" type="parTrans" cxnId="{59B3E4A3-4C6A-487B-9BF4-EC85A39B25CB}">
      <dgm:prSet/>
      <dgm:spPr/>
      <dgm:t>
        <a:bodyPr/>
        <a:lstStyle/>
        <a:p>
          <a:endParaRPr lang="en-US" sz="3200"/>
        </a:p>
      </dgm:t>
    </dgm:pt>
    <dgm:pt modelId="{455EAAFC-A2B8-4145-A084-7B8C1C9AA001}" type="sibTrans" cxnId="{59B3E4A3-4C6A-487B-9BF4-EC85A39B25CB}">
      <dgm:prSet/>
      <dgm:spPr/>
      <dgm:t>
        <a:bodyPr/>
        <a:lstStyle/>
        <a:p>
          <a:endParaRPr lang="en-US" sz="3200"/>
        </a:p>
      </dgm:t>
    </dgm:pt>
    <dgm:pt modelId="{E7149316-0A89-4AA1-A1AC-128ADD1BE165}">
      <dgm:prSet custT="1"/>
      <dgm:spPr/>
      <dgm:t>
        <a:bodyPr/>
        <a:lstStyle/>
        <a:p>
          <a:r>
            <a:rPr lang="en-US" sz="1800"/>
            <a:t>Diversity of residents (2)</a:t>
          </a:r>
        </a:p>
      </dgm:t>
    </dgm:pt>
    <dgm:pt modelId="{042C397B-D185-4B43-877A-B2862FC53604}" type="parTrans" cxnId="{BB521F94-7F8A-486C-B077-E66EF2830D20}">
      <dgm:prSet/>
      <dgm:spPr/>
      <dgm:t>
        <a:bodyPr/>
        <a:lstStyle/>
        <a:p>
          <a:endParaRPr lang="en-US" sz="3200"/>
        </a:p>
      </dgm:t>
    </dgm:pt>
    <dgm:pt modelId="{A28D07E9-E1F4-44E9-BF23-500E2F7E1EEC}" type="sibTrans" cxnId="{BB521F94-7F8A-486C-B077-E66EF2830D20}">
      <dgm:prSet/>
      <dgm:spPr/>
      <dgm:t>
        <a:bodyPr/>
        <a:lstStyle/>
        <a:p>
          <a:endParaRPr lang="en-US" sz="3200"/>
        </a:p>
      </dgm:t>
    </dgm:pt>
    <dgm:pt modelId="{F8FAD904-11A3-B24D-A76F-73CB9229868E}" type="pres">
      <dgm:prSet presAssocID="{11994058-0908-4ED4-A4A8-5D5B3C7E3970}" presName="diagram" presStyleCnt="0">
        <dgm:presLayoutVars>
          <dgm:dir/>
          <dgm:resizeHandles val="exact"/>
        </dgm:presLayoutVars>
      </dgm:prSet>
      <dgm:spPr/>
    </dgm:pt>
    <dgm:pt modelId="{C26ABA4D-DC8E-0D47-A62D-05388DAF8E7D}" type="pres">
      <dgm:prSet presAssocID="{9D58389C-E052-4209-B10F-4D4339890F06}" presName="node" presStyleLbl="node1" presStyleIdx="0" presStyleCnt="9" custLinFactNeighborX="-2351" custLinFactNeighborY="-28403">
        <dgm:presLayoutVars>
          <dgm:bulletEnabled val="1"/>
        </dgm:presLayoutVars>
      </dgm:prSet>
      <dgm:spPr/>
    </dgm:pt>
    <dgm:pt modelId="{F8954DC2-F42B-8643-A93D-12359BDFCA8E}" type="pres">
      <dgm:prSet presAssocID="{F3D79A9B-9A28-4E86-93F9-3B2860F4CEC4}" presName="sibTrans" presStyleCnt="0"/>
      <dgm:spPr/>
    </dgm:pt>
    <dgm:pt modelId="{D96224EF-9C19-AA4C-9B50-F2CF88B3FDA8}" type="pres">
      <dgm:prSet presAssocID="{B287676A-B29B-473F-8910-F1FAF7F349AE}" presName="node" presStyleLbl="node1" presStyleIdx="1" presStyleCnt="9">
        <dgm:presLayoutVars>
          <dgm:bulletEnabled val="1"/>
        </dgm:presLayoutVars>
      </dgm:prSet>
      <dgm:spPr/>
    </dgm:pt>
    <dgm:pt modelId="{50D9C496-4EBD-2749-ACDB-7F4BA0B03CBC}" type="pres">
      <dgm:prSet presAssocID="{45BEE33A-460A-4912-8C56-CF34C5F8D458}" presName="sibTrans" presStyleCnt="0"/>
      <dgm:spPr/>
    </dgm:pt>
    <dgm:pt modelId="{0FC8F857-02BC-8041-ACA0-B41EFE3974E1}" type="pres">
      <dgm:prSet presAssocID="{F85E4CD0-55D5-42B4-9BA7-AD0DD6FE1FE0}" presName="node" presStyleLbl="node1" presStyleIdx="2" presStyleCnt="9">
        <dgm:presLayoutVars>
          <dgm:bulletEnabled val="1"/>
        </dgm:presLayoutVars>
      </dgm:prSet>
      <dgm:spPr/>
    </dgm:pt>
    <dgm:pt modelId="{CFAEEFB2-7DEF-7F42-BFC3-24D240679EE6}" type="pres">
      <dgm:prSet presAssocID="{D3B8ACE4-523F-4B28-81DF-3674CB648A3E}" presName="sibTrans" presStyleCnt="0"/>
      <dgm:spPr/>
    </dgm:pt>
    <dgm:pt modelId="{B1830753-FC36-BD4D-A9B2-63A99A2E1185}" type="pres">
      <dgm:prSet presAssocID="{B8D2F290-E4B3-4950-94D5-6375EF77381D}" presName="node" presStyleLbl="node1" presStyleIdx="3" presStyleCnt="9">
        <dgm:presLayoutVars>
          <dgm:bulletEnabled val="1"/>
        </dgm:presLayoutVars>
      </dgm:prSet>
      <dgm:spPr/>
    </dgm:pt>
    <dgm:pt modelId="{1FAF984E-5211-9F4D-8599-31941A66EB4E}" type="pres">
      <dgm:prSet presAssocID="{3C843F34-8461-4483-8570-59543EB10467}" presName="sibTrans" presStyleCnt="0"/>
      <dgm:spPr/>
    </dgm:pt>
    <dgm:pt modelId="{096157AA-38FE-0143-AC7A-16233470554E}" type="pres">
      <dgm:prSet presAssocID="{9F0E08E3-60BF-4736-B097-2BEA15F653C1}" presName="node" presStyleLbl="node1" presStyleIdx="4" presStyleCnt="9">
        <dgm:presLayoutVars>
          <dgm:bulletEnabled val="1"/>
        </dgm:presLayoutVars>
      </dgm:prSet>
      <dgm:spPr/>
    </dgm:pt>
    <dgm:pt modelId="{C273078A-6B8B-7B4C-867A-5B8BDA9CAD58}" type="pres">
      <dgm:prSet presAssocID="{08C08152-E4B2-477C-94EB-717096A9FEEF}" presName="sibTrans" presStyleCnt="0"/>
      <dgm:spPr/>
    </dgm:pt>
    <dgm:pt modelId="{8A800405-AE9B-3749-A166-3A0591ABF0F4}" type="pres">
      <dgm:prSet presAssocID="{A0D367AB-115B-410C-99C6-82E2EA738561}" presName="node" presStyleLbl="node1" presStyleIdx="5" presStyleCnt="9">
        <dgm:presLayoutVars>
          <dgm:bulletEnabled val="1"/>
        </dgm:presLayoutVars>
      </dgm:prSet>
      <dgm:spPr/>
    </dgm:pt>
    <dgm:pt modelId="{832AA12F-5ADA-2E4C-85F6-358F24E869A4}" type="pres">
      <dgm:prSet presAssocID="{A04F8D0A-F16C-4956-892A-9020F15F833D}" presName="sibTrans" presStyleCnt="0"/>
      <dgm:spPr/>
    </dgm:pt>
    <dgm:pt modelId="{144F2673-53B0-EC49-A9B1-68635061DE10}" type="pres">
      <dgm:prSet presAssocID="{215C086B-399D-47EB-AEB7-E9761EF7CE43}" presName="node" presStyleLbl="node1" presStyleIdx="6" presStyleCnt="9">
        <dgm:presLayoutVars>
          <dgm:bulletEnabled val="1"/>
        </dgm:presLayoutVars>
      </dgm:prSet>
      <dgm:spPr/>
    </dgm:pt>
    <dgm:pt modelId="{B3B107AF-CFC6-A840-ABBD-3DB05A365D65}" type="pres">
      <dgm:prSet presAssocID="{D541A002-FDC5-43EE-9998-A091478A96BD}" presName="sibTrans" presStyleCnt="0"/>
      <dgm:spPr/>
    </dgm:pt>
    <dgm:pt modelId="{5070F888-A067-3A47-8D04-589252D9612E}" type="pres">
      <dgm:prSet presAssocID="{B2CAF588-082F-42D9-A77C-2BC1F87C8546}" presName="node" presStyleLbl="node1" presStyleIdx="7" presStyleCnt="9">
        <dgm:presLayoutVars>
          <dgm:bulletEnabled val="1"/>
        </dgm:presLayoutVars>
      </dgm:prSet>
      <dgm:spPr/>
    </dgm:pt>
    <dgm:pt modelId="{C7835CCC-998A-A64B-8B16-5163506A4AF6}" type="pres">
      <dgm:prSet presAssocID="{455EAAFC-A2B8-4145-A084-7B8C1C9AA001}" presName="sibTrans" presStyleCnt="0"/>
      <dgm:spPr/>
    </dgm:pt>
    <dgm:pt modelId="{0CA0B971-F200-BB47-8FDB-EC5CB488A9A1}" type="pres">
      <dgm:prSet presAssocID="{E7149316-0A89-4AA1-A1AC-128ADD1BE165}" presName="node" presStyleLbl="node1" presStyleIdx="8" presStyleCnt="9">
        <dgm:presLayoutVars>
          <dgm:bulletEnabled val="1"/>
        </dgm:presLayoutVars>
      </dgm:prSet>
      <dgm:spPr/>
    </dgm:pt>
  </dgm:ptLst>
  <dgm:cxnLst>
    <dgm:cxn modelId="{99EC7317-0EE8-4E83-BB2F-33CF5E3FE206}" srcId="{11994058-0908-4ED4-A4A8-5D5B3C7E3970}" destId="{B8D2F290-E4B3-4950-94D5-6375EF77381D}" srcOrd="3" destOrd="0" parTransId="{BFA337D5-6859-40D1-B270-6501155E2AA0}" sibTransId="{3C843F34-8461-4483-8570-59543EB10467}"/>
    <dgm:cxn modelId="{247B5B3B-DFDB-40EF-ACCE-EE984953AD3D}" srcId="{11994058-0908-4ED4-A4A8-5D5B3C7E3970}" destId="{F85E4CD0-55D5-42B4-9BA7-AD0DD6FE1FE0}" srcOrd="2" destOrd="0" parTransId="{D13210A0-DBBE-4D0C-926C-2956761C5F8B}" sibTransId="{D3B8ACE4-523F-4B28-81DF-3674CB648A3E}"/>
    <dgm:cxn modelId="{9D4DF179-C191-6647-8175-5D83154AABE1}" type="presOf" srcId="{9D58389C-E052-4209-B10F-4D4339890F06}" destId="{C26ABA4D-DC8E-0D47-A62D-05388DAF8E7D}" srcOrd="0" destOrd="0" presId="urn:microsoft.com/office/officeart/2005/8/layout/default"/>
    <dgm:cxn modelId="{3FCF5982-59A8-DA4C-82C5-F6729B849940}" type="presOf" srcId="{11994058-0908-4ED4-A4A8-5D5B3C7E3970}" destId="{F8FAD904-11A3-B24D-A76F-73CB9229868E}" srcOrd="0" destOrd="0" presId="urn:microsoft.com/office/officeart/2005/8/layout/default"/>
    <dgm:cxn modelId="{9AD9C583-81E1-794F-B178-1DCE22A5ABB6}" type="presOf" srcId="{215C086B-399D-47EB-AEB7-E9761EF7CE43}" destId="{144F2673-53B0-EC49-A9B1-68635061DE10}" srcOrd="0" destOrd="0" presId="urn:microsoft.com/office/officeart/2005/8/layout/default"/>
    <dgm:cxn modelId="{557D4190-5F34-3F4B-921F-25CC2926A1B0}" type="presOf" srcId="{F85E4CD0-55D5-42B4-9BA7-AD0DD6FE1FE0}" destId="{0FC8F857-02BC-8041-ACA0-B41EFE3974E1}" srcOrd="0" destOrd="0" presId="urn:microsoft.com/office/officeart/2005/8/layout/default"/>
    <dgm:cxn modelId="{BB521F94-7F8A-486C-B077-E66EF2830D20}" srcId="{11994058-0908-4ED4-A4A8-5D5B3C7E3970}" destId="{E7149316-0A89-4AA1-A1AC-128ADD1BE165}" srcOrd="8" destOrd="0" parTransId="{042C397B-D185-4B43-877A-B2862FC53604}" sibTransId="{A28D07E9-E1F4-44E9-BF23-500E2F7E1EEC}"/>
    <dgm:cxn modelId="{03583A96-3FFD-4BA0-8D5A-52C5E46D9D09}" srcId="{11994058-0908-4ED4-A4A8-5D5B3C7E3970}" destId="{215C086B-399D-47EB-AEB7-E9761EF7CE43}" srcOrd="6" destOrd="0" parTransId="{C605F6C8-FD54-4ED2-9A6E-C13D8307464E}" sibTransId="{D541A002-FDC5-43EE-9998-A091478A96BD}"/>
    <dgm:cxn modelId="{E8BFFD9D-58CE-4D70-AB6F-74A068EC26BA}" srcId="{11994058-0908-4ED4-A4A8-5D5B3C7E3970}" destId="{A0D367AB-115B-410C-99C6-82E2EA738561}" srcOrd="5" destOrd="0" parTransId="{0F28BC12-3A7A-40DE-90B9-6537B00BFBD9}" sibTransId="{A04F8D0A-F16C-4956-892A-9020F15F833D}"/>
    <dgm:cxn modelId="{558610A2-D6B5-5740-91D7-42E1880FDA45}" type="presOf" srcId="{B287676A-B29B-473F-8910-F1FAF7F349AE}" destId="{D96224EF-9C19-AA4C-9B50-F2CF88B3FDA8}" srcOrd="0" destOrd="0" presId="urn:microsoft.com/office/officeart/2005/8/layout/default"/>
    <dgm:cxn modelId="{59B3E4A3-4C6A-487B-9BF4-EC85A39B25CB}" srcId="{11994058-0908-4ED4-A4A8-5D5B3C7E3970}" destId="{B2CAF588-082F-42D9-A77C-2BC1F87C8546}" srcOrd="7" destOrd="0" parTransId="{E21E9AE1-2D21-4BB8-9D52-8D50BA561F16}" sibTransId="{455EAAFC-A2B8-4145-A084-7B8C1C9AA001}"/>
    <dgm:cxn modelId="{414DD6B7-C399-894B-B838-364CE4532AFB}" type="presOf" srcId="{B2CAF588-082F-42D9-A77C-2BC1F87C8546}" destId="{5070F888-A067-3A47-8D04-589252D9612E}" srcOrd="0" destOrd="0" presId="urn:microsoft.com/office/officeart/2005/8/layout/default"/>
    <dgm:cxn modelId="{721E33BA-396B-4666-8115-3531D4DF4362}" srcId="{11994058-0908-4ED4-A4A8-5D5B3C7E3970}" destId="{B287676A-B29B-473F-8910-F1FAF7F349AE}" srcOrd="1" destOrd="0" parTransId="{5FB1D477-C454-4587-BBB3-C132A0994181}" sibTransId="{45BEE33A-460A-4912-8C56-CF34C5F8D458}"/>
    <dgm:cxn modelId="{582154C8-FBAF-5441-81AD-DF6545920CE8}" type="presOf" srcId="{9F0E08E3-60BF-4736-B097-2BEA15F653C1}" destId="{096157AA-38FE-0143-AC7A-16233470554E}" srcOrd="0" destOrd="0" presId="urn:microsoft.com/office/officeart/2005/8/layout/default"/>
    <dgm:cxn modelId="{4FE8D3CA-AFD3-5043-9F6F-AD17B9905708}" type="presOf" srcId="{A0D367AB-115B-410C-99C6-82E2EA738561}" destId="{8A800405-AE9B-3749-A166-3A0591ABF0F4}" srcOrd="0" destOrd="0" presId="urn:microsoft.com/office/officeart/2005/8/layout/default"/>
    <dgm:cxn modelId="{665A69D2-66AF-4129-8623-9503FA478B89}" srcId="{11994058-0908-4ED4-A4A8-5D5B3C7E3970}" destId="{9D58389C-E052-4209-B10F-4D4339890F06}" srcOrd="0" destOrd="0" parTransId="{AE3CA02B-2D93-44E5-B688-56AF1349FD9D}" sibTransId="{F3D79A9B-9A28-4E86-93F9-3B2860F4CEC4}"/>
    <dgm:cxn modelId="{4213FBE3-FF50-4757-A2D1-F90D39FA15E6}" srcId="{11994058-0908-4ED4-A4A8-5D5B3C7E3970}" destId="{9F0E08E3-60BF-4736-B097-2BEA15F653C1}" srcOrd="4" destOrd="0" parTransId="{31E925C9-7A60-4ADD-A0A5-BC9090F508C2}" sibTransId="{08C08152-E4B2-477C-94EB-717096A9FEEF}"/>
    <dgm:cxn modelId="{676CFAE4-6060-5347-AD42-BE64D277C882}" type="presOf" srcId="{B8D2F290-E4B3-4950-94D5-6375EF77381D}" destId="{B1830753-FC36-BD4D-A9B2-63A99A2E1185}" srcOrd="0" destOrd="0" presId="urn:microsoft.com/office/officeart/2005/8/layout/default"/>
    <dgm:cxn modelId="{244035F3-EA35-B249-BDB8-1835B258D520}" type="presOf" srcId="{E7149316-0A89-4AA1-A1AC-128ADD1BE165}" destId="{0CA0B971-F200-BB47-8FDB-EC5CB488A9A1}" srcOrd="0" destOrd="0" presId="urn:microsoft.com/office/officeart/2005/8/layout/default"/>
    <dgm:cxn modelId="{307D3B48-0D9A-B949-BD0B-45E0CBC868FD}" type="presParOf" srcId="{F8FAD904-11A3-B24D-A76F-73CB9229868E}" destId="{C26ABA4D-DC8E-0D47-A62D-05388DAF8E7D}" srcOrd="0" destOrd="0" presId="urn:microsoft.com/office/officeart/2005/8/layout/default"/>
    <dgm:cxn modelId="{C5E174FF-1A90-B748-A923-9F0CB3C2F192}" type="presParOf" srcId="{F8FAD904-11A3-B24D-A76F-73CB9229868E}" destId="{F8954DC2-F42B-8643-A93D-12359BDFCA8E}" srcOrd="1" destOrd="0" presId="urn:microsoft.com/office/officeart/2005/8/layout/default"/>
    <dgm:cxn modelId="{39D22D70-6E15-7D48-B208-676191102D74}" type="presParOf" srcId="{F8FAD904-11A3-B24D-A76F-73CB9229868E}" destId="{D96224EF-9C19-AA4C-9B50-F2CF88B3FDA8}" srcOrd="2" destOrd="0" presId="urn:microsoft.com/office/officeart/2005/8/layout/default"/>
    <dgm:cxn modelId="{D3FE4185-D9A1-454B-8FDD-8C305055F3A4}" type="presParOf" srcId="{F8FAD904-11A3-B24D-A76F-73CB9229868E}" destId="{50D9C496-4EBD-2749-ACDB-7F4BA0B03CBC}" srcOrd="3" destOrd="0" presId="urn:microsoft.com/office/officeart/2005/8/layout/default"/>
    <dgm:cxn modelId="{35C3A14B-4BF5-BE45-9EAA-572FBD7D8797}" type="presParOf" srcId="{F8FAD904-11A3-B24D-A76F-73CB9229868E}" destId="{0FC8F857-02BC-8041-ACA0-B41EFE3974E1}" srcOrd="4" destOrd="0" presId="urn:microsoft.com/office/officeart/2005/8/layout/default"/>
    <dgm:cxn modelId="{A69874CC-F589-7F47-ABB4-F1B469FF2762}" type="presParOf" srcId="{F8FAD904-11A3-B24D-A76F-73CB9229868E}" destId="{CFAEEFB2-7DEF-7F42-BFC3-24D240679EE6}" srcOrd="5" destOrd="0" presId="urn:microsoft.com/office/officeart/2005/8/layout/default"/>
    <dgm:cxn modelId="{CD33CB7E-7D84-B94B-A272-B8ECAB7FFFFC}" type="presParOf" srcId="{F8FAD904-11A3-B24D-A76F-73CB9229868E}" destId="{B1830753-FC36-BD4D-A9B2-63A99A2E1185}" srcOrd="6" destOrd="0" presId="urn:microsoft.com/office/officeart/2005/8/layout/default"/>
    <dgm:cxn modelId="{249F9B81-585B-0E4D-9114-5D653C6D82DC}" type="presParOf" srcId="{F8FAD904-11A3-B24D-A76F-73CB9229868E}" destId="{1FAF984E-5211-9F4D-8599-31941A66EB4E}" srcOrd="7" destOrd="0" presId="urn:microsoft.com/office/officeart/2005/8/layout/default"/>
    <dgm:cxn modelId="{4E5A16AD-733E-B046-9E52-092A27747A71}" type="presParOf" srcId="{F8FAD904-11A3-B24D-A76F-73CB9229868E}" destId="{096157AA-38FE-0143-AC7A-16233470554E}" srcOrd="8" destOrd="0" presId="urn:microsoft.com/office/officeart/2005/8/layout/default"/>
    <dgm:cxn modelId="{C5099C4E-AF49-9143-AFF0-BB25501C00E4}" type="presParOf" srcId="{F8FAD904-11A3-B24D-A76F-73CB9229868E}" destId="{C273078A-6B8B-7B4C-867A-5B8BDA9CAD58}" srcOrd="9" destOrd="0" presId="urn:microsoft.com/office/officeart/2005/8/layout/default"/>
    <dgm:cxn modelId="{823B6097-A113-7646-9D67-C536369F090E}" type="presParOf" srcId="{F8FAD904-11A3-B24D-A76F-73CB9229868E}" destId="{8A800405-AE9B-3749-A166-3A0591ABF0F4}" srcOrd="10" destOrd="0" presId="urn:microsoft.com/office/officeart/2005/8/layout/default"/>
    <dgm:cxn modelId="{3ECA1D78-A226-124B-BC10-186B1B51A429}" type="presParOf" srcId="{F8FAD904-11A3-B24D-A76F-73CB9229868E}" destId="{832AA12F-5ADA-2E4C-85F6-358F24E869A4}" srcOrd="11" destOrd="0" presId="urn:microsoft.com/office/officeart/2005/8/layout/default"/>
    <dgm:cxn modelId="{07222139-AC8B-5145-BD18-BC760C92AEDD}" type="presParOf" srcId="{F8FAD904-11A3-B24D-A76F-73CB9229868E}" destId="{144F2673-53B0-EC49-A9B1-68635061DE10}" srcOrd="12" destOrd="0" presId="urn:microsoft.com/office/officeart/2005/8/layout/default"/>
    <dgm:cxn modelId="{9D59286F-2B84-8B48-9D66-E4A0C59C525A}" type="presParOf" srcId="{F8FAD904-11A3-B24D-A76F-73CB9229868E}" destId="{B3B107AF-CFC6-A840-ABBD-3DB05A365D65}" srcOrd="13" destOrd="0" presId="urn:microsoft.com/office/officeart/2005/8/layout/default"/>
    <dgm:cxn modelId="{98A40FD1-5350-0842-9DCD-6B12DB2C36E8}" type="presParOf" srcId="{F8FAD904-11A3-B24D-A76F-73CB9229868E}" destId="{5070F888-A067-3A47-8D04-589252D9612E}" srcOrd="14" destOrd="0" presId="urn:microsoft.com/office/officeart/2005/8/layout/default"/>
    <dgm:cxn modelId="{11EA54BE-2F8A-F546-9E69-F07337EB54E0}" type="presParOf" srcId="{F8FAD904-11A3-B24D-A76F-73CB9229868E}" destId="{C7835CCC-998A-A64B-8B16-5163506A4AF6}" srcOrd="15" destOrd="0" presId="urn:microsoft.com/office/officeart/2005/8/layout/default"/>
    <dgm:cxn modelId="{7D5FDBA9-21E2-E344-8BAA-BABBF0711E28}" type="presParOf" srcId="{F8FAD904-11A3-B24D-A76F-73CB9229868E}" destId="{0CA0B971-F200-BB47-8FDB-EC5CB488A9A1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688F2D-6864-5743-8F72-E45CEAFE743A}">
      <dsp:nvSpPr>
        <dsp:cNvPr id="0" name=""/>
        <dsp:cNvSpPr/>
      </dsp:nvSpPr>
      <dsp:spPr>
        <a:xfrm>
          <a:off x="51" y="336472"/>
          <a:ext cx="4913783" cy="19655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158496" rIns="277368" bIns="158496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Survey sent to all incoming interns  (242)</a:t>
          </a:r>
        </a:p>
      </dsp:txBody>
      <dsp:txXfrm>
        <a:off x="51" y="336472"/>
        <a:ext cx="4913783" cy="1965513"/>
      </dsp:txXfrm>
    </dsp:sp>
    <dsp:sp modelId="{8D07803C-EA73-364B-B4F6-F5DB1E68B4AA}">
      <dsp:nvSpPr>
        <dsp:cNvPr id="0" name=""/>
        <dsp:cNvSpPr/>
      </dsp:nvSpPr>
      <dsp:spPr>
        <a:xfrm>
          <a:off x="51" y="2301985"/>
          <a:ext cx="4913783" cy="1712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026" tIns="208026" rIns="277368" bIns="312039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900" kern="1200"/>
            <a:t>Responses from 167 (69%)</a:t>
          </a:r>
        </a:p>
      </dsp:txBody>
      <dsp:txXfrm>
        <a:off x="51" y="2301985"/>
        <a:ext cx="4913783" cy="1712880"/>
      </dsp:txXfrm>
    </dsp:sp>
    <dsp:sp modelId="{9F1783D6-D0CC-4447-A47D-35E58882CF2A}">
      <dsp:nvSpPr>
        <dsp:cNvPr id="0" name=""/>
        <dsp:cNvSpPr/>
      </dsp:nvSpPr>
      <dsp:spPr>
        <a:xfrm>
          <a:off x="5601764" y="336472"/>
          <a:ext cx="4913783" cy="19655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158496" rIns="277368" bIns="158496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Survey sent to all PDs (45)</a:t>
          </a:r>
        </a:p>
      </dsp:txBody>
      <dsp:txXfrm>
        <a:off x="5601764" y="336472"/>
        <a:ext cx="4913783" cy="1965513"/>
      </dsp:txXfrm>
    </dsp:sp>
    <dsp:sp modelId="{CEB69B34-025D-BF44-A45E-A7156E6F7BF8}">
      <dsp:nvSpPr>
        <dsp:cNvPr id="0" name=""/>
        <dsp:cNvSpPr/>
      </dsp:nvSpPr>
      <dsp:spPr>
        <a:xfrm>
          <a:off x="5601764" y="2301985"/>
          <a:ext cx="4913783" cy="1712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026" tIns="208026" rIns="277368" bIns="312039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900" kern="1200"/>
            <a:t>Responses from 36 (80%)</a:t>
          </a:r>
        </a:p>
      </dsp:txBody>
      <dsp:txXfrm>
        <a:off x="5601764" y="2301985"/>
        <a:ext cx="4913783" cy="17128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6ABA4D-DC8E-0D47-A62D-05388DAF8E7D}">
      <dsp:nvSpPr>
        <dsp:cNvPr id="0" name=""/>
        <dsp:cNvSpPr/>
      </dsp:nvSpPr>
      <dsp:spPr>
        <a:xfrm>
          <a:off x="0" y="0"/>
          <a:ext cx="2543630" cy="15261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Curriculum/elective offerings and opportunities (16)</a:t>
          </a:r>
        </a:p>
      </dsp:txBody>
      <dsp:txXfrm>
        <a:off x="0" y="0"/>
        <a:ext cx="2543630" cy="1526178"/>
      </dsp:txXfrm>
    </dsp:sp>
    <dsp:sp modelId="{D96224EF-9C19-AA4C-9B50-F2CF88B3FDA8}">
      <dsp:nvSpPr>
        <dsp:cNvPr id="0" name=""/>
        <dsp:cNvSpPr/>
      </dsp:nvSpPr>
      <dsp:spPr>
        <a:xfrm>
          <a:off x="2810751" y="3668"/>
          <a:ext cx="2543630" cy="15261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Gut feeling/felt like a good fit (9)</a:t>
          </a:r>
        </a:p>
      </dsp:txBody>
      <dsp:txXfrm>
        <a:off x="2810751" y="3668"/>
        <a:ext cx="2543630" cy="1526178"/>
      </dsp:txXfrm>
    </dsp:sp>
    <dsp:sp modelId="{0FC8F857-02BC-8041-ACA0-B41EFE3974E1}">
      <dsp:nvSpPr>
        <dsp:cNvPr id="0" name=""/>
        <dsp:cNvSpPr/>
      </dsp:nvSpPr>
      <dsp:spPr>
        <a:xfrm>
          <a:off x="5608744" y="3668"/>
          <a:ext cx="2543630" cy="15261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Communication/ responsiveness (7)</a:t>
          </a:r>
        </a:p>
      </dsp:txBody>
      <dsp:txXfrm>
        <a:off x="5608744" y="3668"/>
        <a:ext cx="2543630" cy="1526178"/>
      </dsp:txXfrm>
    </dsp:sp>
    <dsp:sp modelId="{B1830753-FC36-BD4D-A9B2-63A99A2E1185}">
      <dsp:nvSpPr>
        <dsp:cNvPr id="0" name=""/>
        <dsp:cNvSpPr/>
      </dsp:nvSpPr>
      <dsp:spPr>
        <a:xfrm>
          <a:off x="12758" y="1784209"/>
          <a:ext cx="2543630" cy="15261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Quality of life, work/life balance (5)</a:t>
          </a:r>
        </a:p>
      </dsp:txBody>
      <dsp:txXfrm>
        <a:off x="12758" y="1784209"/>
        <a:ext cx="2543630" cy="1526178"/>
      </dsp:txXfrm>
    </dsp:sp>
    <dsp:sp modelId="{096157AA-38FE-0143-AC7A-16233470554E}">
      <dsp:nvSpPr>
        <dsp:cNvPr id="0" name=""/>
        <dsp:cNvSpPr/>
      </dsp:nvSpPr>
      <dsp:spPr>
        <a:xfrm>
          <a:off x="2810751" y="1784209"/>
          <a:ext cx="2543630" cy="15261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Previous experience with a program (e.g. sub-Internship) (5)</a:t>
          </a:r>
        </a:p>
      </dsp:txBody>
      <dsp:txXfrm>
        <a:off x="2810751" y="1784209"/>
        <a:ext cx="2543630" cy="1526178"/>
      </dsp:txXfrm>
    </dsp:sp>
    <dsp:sp modelId="{8A800405-AE9B-3749-A166-3A0591ABF0F4}">
      <dsp:nvSpPr>
        <dsp:cNvPr id="0" name=""/>
        <dsp:cNvSpPr/>
      </dsp:nvSpPr>
      <dsp:spPr>
        <a:xfrm>
          <a:off x="5608744" y="1784209"/>
          <a:ext cx="2543630" cy="15261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Reputation (4)</a:t>
          </a:r>
        </a:p>
      </dsp:txBody>
      <dsp:txXfrm>
        <a:off x="5608744" y="1784209"/>
        <a:ext cx="2543630" cy="1526178"/>
      </dsp:txXfrm>
    </dsp:sp>
    <dsp:sp modelId="{144F2673-53B0-EC49-A9B1-68635061DE10}">
      <dsp:nvSpPr>
        <dsp:cNvPr id="0" name=""/>
        <dsp:cNvSpPr/>
      </dsp:nvSpPr>
      <dsp:spPr>
        <a:xfrm>
          <a:off x="12758" y="3564751"/>
          <a:ext cx="2543630" cy="15261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Patient population (3)</a:t>
          </a:r>
        </a:p>
      </dsp:txBody>
      <dsp:txXfrm>
        <a:off x="12758" y="3564751"/>
        <a:ext cx="2543630" cy="1526178"/>
      </dsp:txXfrm>
    </dsp:sp>
    <dsp:sp modelId="{5070F888-A067-3A47-8D04-589252D9612E}">
      <dsp:nvSpPr>
        <dsp:cNvPr id="0" name=""/>
        <dsp:cNvSpPr/>
      </dsp:nvSpPr>
      <dsp:spPr>
        <a:xfrm>
          <a:off x="2810751" y="3564751"/>
          <a:ext cx="2543630" cy="15261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Payment or benefits or cost of living (3)</a:t>
          </a:r>
        </a:p>
      </dsp:txBody>
      <dsp:txXfrm>
        <a:off x="2810751" y="3564751"/>
        <a:ext cx="2543630" cy="1526178"/>
      </dsp:txXfrm>
    </dsp:sp>
    <dsp:sp modelId="{0CA0B971-F200-BB47-8FDB-EC5CB488A9A1}">
      <dsp:nvSpPr>
        <dsp:cNvPr id="0" name=""/>
        <dsp:cNvSpPr/>
      </dsp:nvSpPr>
      <dsp:spPr>
        <a:xfrm>
          <a:off x="5608744" y="3564751"/>
          <a:ext cx="2543630" cy="15261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Diversity of residents (2)</a:t>
          </a:r>
        </a:p>
      </dsp:txBody>
      <dsp:txXfrm>
        <a:off x="5608744" y="3564751"/>
        <a:ext cx="2543630" cy="15261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321DE-E4A3-9249-9091-7E7445201A5B}" type="datetimeFigureOut">
              <a:rPr lang="en-US" smtClean="0"/>
              <a:t>5/2/22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F9D6F-40AB-8142-84C5-8AC75C613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053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en-US" b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308CAD-3ABD-4B29-8F73-5955A025C37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46551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DF9D6F-40AB-8142-84C5-8AC75C6139B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53550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DF9D6F-40AB-8142-84C5-8AC75C6139B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725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DF9D6F-40AB-8142-84C5-8AC75C6139B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7323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DF9D6F-40AB-8142-84C5-8AC75C6139B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071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DF9D6F-40AB-8142-84C5-8AC75C6139B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1655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DF9D6F-40AB-8142-84C5-8AC75C6139B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95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DF9D6F-40AB-8142-84C5-8AC75C6139B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70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DF9D6F-40AB-8142-84C5-8AC75C6139B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354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308CAD-3ABD-4B29-8F73-5955A025C37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0153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308CAD-3ABD-4B29-8F73-5955A025C37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984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DF9D6F-40AB-8142-84C5-8AC75C6139B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12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DF9D6F-40AB-8142-84C5-8AC75C6139B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8098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DF9D6F-40AB-8142-84C5-8AC75C6139B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7906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DF9D6F-40AB-8142-84C5-8AC75C6139B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9429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01F2D-B2EE-8543-8A00-5FC178474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F37DF-85CD-9D45-89ED-E71730DEA3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6A737-104E-364E-A522-87AFD5E25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9DB94-A301-AE48-A76D-50C7731F8C77}" type="datetimeFigureOut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29DB1-1C1A-AC42-85CB-998E2CEC0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8610D3-E3BA-DC40-B9E9-99C764077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B41C-501A-6049-97CD-51ACD58FA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832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60C39-3FBA-B84E-96D6-C1399A6E8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065662-1697-8546-B90F-390A424177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0381C-44A1-B141-B7EE-42CD66486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9DB94-A301-AE48-A76D-50C7731F8C77}" type="datetimeFigureOut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28225-6224-4D4A-A2DA-D2FD1987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A7E4D-D8CD-BE41-9743-6F83F5201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B41C-501A-6049-97CD-51ACD58FA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76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8F6F19-6DF2-A14B-BE96-84DC2D2488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381535-FEFB-8D42-9B57-3245E6C806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B2AC2-3E18-D747-A0E7-F47D4DF15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9DB94-A301-AE48-A76D-50C7731F8C77}" type="datetimeFigureOut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31D41-511D-8D4E-A7DA-661ACC2CA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6321F-288F-AD47-89FA-EF528812E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B41C-501A-6049-97CD-51ACD58FA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336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17C8A-3E38-3242-8D56-371ADDFE7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A09279-3EFC-A446-91A2-D747BEF86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E34A-42B7-5D4C-A6DA-2DE1A8392D2C}" type="datetimeFigureOut">
              <a:rPr lang="en-US" smtClean="0"/>
              <a:t>5/2/22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1994B8-896A-3648-8DE1-780D1202B5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DB04C0-4D36-294B-9924-04B7B9052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48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C7CBA-F8FF-0549-A50A-A52B98E2E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C6929-675A-3F47-9B08-8160B65E1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143D6-4472-F043-B89B-B0B3522BC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9DB94-A301-AE48-A76D-50C7731F8C77}" type="datetimeFigureOut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6D9A0-EA91-8B45-BD6E-C90EA3948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55681-4F56-7949-B523-0E6C4EA0D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B41C-501A-6049-97CD-51ACD58FA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08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F952E-5011-6142-84A9-17C288883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A2871B-2AE9-B34C-9BA8-3DBEDFBCC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B69B3-EA4B-B247-AE40-19D856363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9DB94-A301-AE48-A76D-50C7731F8C77}" type="datetimeFigureOut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624A82-847B-9140-83A1-20DF8DD08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47866-DB80-3A4D-9189-C29A84BD4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B41C-501A-6049-97CD-51ACD58FA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19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97F19-EEF5-E943-AC66-C7859835E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21230-3750-4D48-A96A-40A97B8FBB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199A1E-AF3F-4A4A-A0B1-5619DB95E5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D80ED-D946-504B-B52C-0DE355331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9DB94-A301-AE48-A76D-50C7731F8C77}" type="datetimeFigureOut">
              <a:rPr lang="en-US" smtClean="0"/>
              <a:t>5/2/22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95F92D-8C7D-EA4E-B045-DB4D92BE3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4F71B0-AFA6-894A-9BF2-D1BAAC4E6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B41C-501A-6049-97CD-51ACD58FA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851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A800C-9C18-8A4E-B72C-E5C070F45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934BCC-18FB-B248-A474-17CADD959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464EAC-87B8-3C43-88D7-8E4B42A598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C7D0ED-BEED-4D42-9EF1-2E231DC584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532B0A-555F-7640-A6F9-37C61F761A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F38AD0-1A8D-8140-9052-6759D7F98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9DB94-A301-AE48-A76D-50C7731F8C77}" type="datetimeFigureOut">
              <a:rPr lang="en-US" smtClean="0"/>
              <a:t>5/2/22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00902A-5DDA-314D-A330-9019E964B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87536C-EC3E-EE45-A128-043F7D47D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B41C-501A-6049-97CD-51ACD58FA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5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A0DEB-D13A-CF4C-9C4D-618755950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E26FEA-AD61-B845-A46C-8592DED63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9DB94-A301-AE48-A76D-50C7731F8C77}" type="datetimeFigureOut">
              <a:rPr lang="en-US" smtClean="0"/>
              <a:t>5/2/22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875B35-D024-7640-9F0C-C8DB0DFC8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6F65AF-1158-BA4A-8D24-18143E6F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B41C-501A-6049-97CD-51ACD58FA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78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75A7E9-CF47-8A4E-8F1C-C88C74C47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9DB94-A301-AE48-A76D-50C7731F8C77}" type="datetimeFigureOut">
              <a:rPr lang="en-US" smtClean="0"/>
              <a:t>5/2/22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B2B01F-AF06-434D-A678-23D3C60D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B0970A-FF6D-E341-B63C-A3706C0D7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B41C-501A-6049-97CD-51ACD58FA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8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776C8-0E75-F145-A3A7-481C465F4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8496B-482E-2A44-9080-00BA1B451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11881B-FEFE-544B-A7AB-58BE8875C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8FC1B3-D806-9442-8680-8FA3D2D31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9DB94-A301-AE48-A76D-50C7731F8C77}" type="datetimeFigureOut">
              <a:rPr lang="en-US" smtClean="0"/>
              <a:t>5/2/22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589D09-C815-3A41-B064-645E9C201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B90C30-701D-6246-9E7F-26A36AD9A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B41C-501A-6049-97CD-51ACD58FA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087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AD5AE-B8EC-D247-9678-111D44A5D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0ED388-48ED-9642-A3AE-7939BD4A89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89130D-C7EF-7445-936B-0956E7108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2FB81A-78B7-0A48-9A88-FB73AA456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9DB94-A301-AE48-A76D-50C7731F8C77}" type="datetimeFigureOut">
              <a:rPr lang="en-US" smtClean="0"/>
              <a:t>5/2/22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FC76D7-BE26-FE4B-9C58-F18C49CDC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578A78-89CA-6F48-81D8-697951804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B41C-501A-6049-97CD-51ACD58FA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85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B5AA1C-E38A-E14D-BC5D-5382E1C85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BD97FF-80E6-9E49-BBE0-275485FF2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66C05-7D7C-3D4D-A712-D4216D9005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9DB94-A301-AE48-A76D-50C7731F8C77}" type="datetimeFigureOut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6D191-1E4A-0D44-8517-6E2FD03299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8E3D2-96C9-DF42-AF98-F1E610C0A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5B41C-501A-6049-97CD-51ACD58FA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911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93245F62-CCC4-49E4-B95B-EA6C1E790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341E54-42E4-A845-A525-B772A4851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3577456"/>
            <a:ext cx="10909640" cy="168781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Lessons Learned from the </a:t>
            </a:r>
            <a:br>
              <a:rPr lang="en-US"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Family Medicine Residency Network </a:t>
            </a:r>
            <a:br>
              <a:rPr lang="en-US"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Virtual Interview Survey 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384FFD50-F2ED-0049-93C0-22780CA4F2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361" y="591670"/>
            <a:ext cx="5044681" cy="2742004"/>
          </a:xfrm>
          <a:prstGeom prst="rect">
            <a:avLst/>
          </a:prstGeom>
        </p:spPr>
      </p:pic>
      <p:sp>
        <p:nvSpPr>
          <p:cNvPr id="50" name="sketch line">
            <a:extLst>
              <a:ext uri="{FF2B5EF4-FFF2-40B4-BE49-F238E27FC236}">
                <a16:creationId xmlns:a16="http://schemas.microsoft.com/office/drawing/2014/main" id="{E6C0DD6B-6AA3-448F-9B99-8386295BC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5509052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9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11272742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C9C832-4C06-4908-AB00-306725046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0669" y="1097339"/>
            <a:ext cx="10011831" cy="262388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Program Director Responses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E8F46F-D590-45CD-AF41-A04DC11D1B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17136"/>
            <a:ext cx="2112264" cy="1892808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33989" y="4521269"/>
            <a:ext cx="6720830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62E59C-D5FF-004E-8EE9-ADA049207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26159" y="4843002"/>
            <a:ext cx="5760850" cy="1234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N = 36 (80% response)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4521270"/>
            <a:ext cx="2115455" cy="1890204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2942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FE2FE29-1120-4FE4-9FDA-311CBA66F4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DD926EC-6F88-4D89-9AED-1C4C1AC00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3125" y="2"/>
            <a:ext cx="4688632" cy="68579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10685A-6235-45A7-850D-A6F555466E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8226" y="926649"/>
            <a:ext cx="4415290" cy="50665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3BE3671-0C43-4D05-A267-3400AD09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23679" y="3758184"/>
            <a:ext cx="2139190" cy="2373963"/>
            <a:chOff x="723679" y="3758184"/>
            <a:chExt cx="2139190" cy="2373963"/>
          </a:xfrm>
        </p:grpSpPr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4284BA9C-01AC-48B3-8010-804869A07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6051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id="{3E232F3A-24DA-47FC-A6E7-8347EA07AE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4630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2B7D041A-D364-4BF2-9F8A-0294D0918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3209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id="{1CB5A6AE-FC55-4655-AE45-5E9A3F3288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88940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500BEBAD-632B-4E00-AD16-C6A03CD11A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7472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id="{29BEDA70-8722-46C0-A1EB-8CDFEE5920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17111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2">
              <a:extLst>
                <a:ext uri="{FF2B5EF4-FFF2-40B4-BE49-F238E27FC236}">
                  <a16:creationId xmlns:a16="http://schemas.microsoft.com/office/drawing/2014/main" id="{3979BE25-E2B2-4CF8-85A1-65AD3E0CF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17495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59">
              <a:extLst>
                <a:ext uri="{FF2B5EF4-FFF2-40B4-BE49-F238E27FC236}">
                  <a16:creationId xmlns:a16="http://schemas.microsoft.com/office/drawing/2014/main" id="{2C9FF4D0-2F5C-4E54-AC5A-58A6169BA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02841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B94E4ABC-1B44-4E4D-9065-F67D887D7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375948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Rectangle 62">
              <a:extLst>
                <a:ext uri="{FF2B5EF4-FFF2-40B4-BE49-F238E27FC236}">
                  <a16:creationId xmlns:a16="http://schemas.microsoft.com/office/drawing/2014/main" id="{FDDFF3EB-39A2-4D3F-AD9F-0CF4409EA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389627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Rectangle 59">
              <a:extLst>
                <a:ext uri="{FF2B5EF4-FFF2-40B4-BE49-F238E27FC236}">
                  <a16:creationId xmlns:a16="http://schemas.microsoft.com/office/drawing/2014/main" id="{DB732EBE-ED01-4374-8D0C-8AF6E5A5B3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04333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Rectangle 62">
              <a:extLst>
                <a:ext uri="{FF2B5EF4-FFF2-40B4-BE49-F238E27FC236}">
                  <a16:creationId xmlns:a16="http://schemas.microsoft.com/office/drawing/2014/main" id="{D22DDEF5-6AF3-4D7C-BC62-4409D396B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32691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62">
              <a:extLst>
                <a:ext uri="{FF2B5EF4-FFF2-40B4-BE49-F238E27FC236}">
                  <a16:creationId xmlns:a16="http://schemas.microsoft.com/office/drawing/2014/main" id="{C376CD22-707A-45BF-B1E0-3F62124A5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4743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77D3C970-47FF-4506-B61A-DCAA632891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7653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59">
              <a:extLst>
                <a:ext uri="{FF2B5EF4-FFF2-40B4-BE49-F238E27FC236}">
                  <a16:creationId xmlns:a16="http://schemas.microsoft.com/office/drawing/2014/main" id="{3D0163D1-030C-49AE-83F7-8B6F17D3F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61885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2">
              <a:extLst>
                <a:ext uri="{FF2B5EF4-FFF2-40B4-BE49-F238E27FC236}">
                  <a16:creationId xmlns:a16="http://schemas.microsoft.com/office/drawing/2014/main" id="{68397BEB-F2C5-49D6-8F17-BC81796AC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791041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59">
              <a:extLst>
                <a:ext uri="{FF2B5EF4-FFF2-40B4-BE49-F238E27FC236}">
                  <a16:creationId xmlns:a16="http://schemas.microsoft.com/office/drawing/2014/main" id="{8C1B7012-AA7A-4E78-965E-ABD7EC3370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614536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62">
              <a:extLst>
                <a:ext uri="{FF2B5EF4-FFF2-40B4-BE49-F238E27FC236}">
                  <a16:creationId xmlns:a16="http://schemas.microsoft.com/office/drawing/2014/main" id="{ADA7F354-F3A6-49A0-AF9C-EC69C2A31F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438030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82531391-74CB-4FBD-97B7-D73D91C44F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61525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3CD46824-FF3A-460F-8F13-1B2A420A10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085019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4">
              <a:extLst>
                <a:ext uri="{FF2B5EF4-FFF2-40B4-BE49-F238E27FC236}">
                  <a16:creationId xmlns:a16="http://schemas.microsoft.com/office/drawing/2014/main" id="{15EE979E-5456-4D5F-83BF-158EB8B24E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129443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66">
              <a:extLst>
                <a:ext uri="{FF2B5EF4-FFF2-40B4-BE49-F238E27FC236}">
                  <a16:creationId xmlns:a16="http://schemas.microsoft.com/office/drawing/2014/main" id="{B5123B19-3717-4BC1-B7CE-C6727099C0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952937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25F3BA9E-DEA1-4368-A4BE-FB9C9C3506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904256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0EFD15C2-3CE6-43C9-AA85-2000C0A69A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91735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2">
              <a:extLst>
                <a:ext uri="{FF2B5EF4-FFF2-40B4-BE49-F238E27FC236}">
                  <a16:creationId xmlns:a16="http://schemas.microsoft.com/office/drawing/2014/main" id="{A7D19408-5ACA-46A3-8FC7-0A2B511B2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463937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59">
              <a:extLst>
                <a:ext uri="{FF2B5EF4-FFF2-40B4-BE49-F238E27FC236}">
                  <a16:creationId xmlns:a16="http://schemas.microsoft.com/office/drawing/2014/main" id="{C39A546E-F35B-4AF5-9F7E-F7CC78DDE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7432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64">
              <a:extLst>
                <a:ext uri="{FF2B5EF4-FFF2-40B4-BE49-F238E27FC236}">
                  <a16:creationId xmlns:a16="http://schemas.microsoft.com/office/drawing/2014/main" id="{4C051F4E-E13F-4468-BCAB-379380355A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802339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66">
              <a:extLst>
                <a:ext uri="{FF2B5EF4-FFF2-40B4-BE49-F238E27FC236}">
                  <a16:creationId xmlns:a16="http://schemas.microsoft.com/office/drawing/2014/main" id="{99A94C11-96BF-4E23-9B0F-CCCF0E690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625833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2">
              <a:extLst>
                <a:ext uri="{FF2B5EF4-FFF2-40B4-BE49-F238E27FC236}">
                  <a16:creationId xmlns:a16="http://schemas.microsoft.com/office/drawing/2014/main" id="{2C253E13-7D4F-4651-B26F-C9A398426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787456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59">
              <a:extLst>
                <a:ext uri="{FF2B5EF4-FFF2-40B4-BE49-F238E27FC236}">
                  <a16:creationId xmlns:a16="http://schemas.microsoft.com/office/drawing/2014/main" id="{6C607944-C3DA-49D0-B76C-ECF13B2E8D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610951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2">
              <a:extLst>
                <a:ext uri="{FF2B5EF4-FFF2-40B4-BE49-F238E27FC236}">
                  <a16:creationId xmlns:a16="http://schemas.microsoft.com/office/drawing/2014/main" id="{A044E8D2-BE36-4B3B-BF61-A4ED4D6371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434445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64">
              <a:extLst>
                <a:ext uri="{FF2B5EF4-FFF2-40B4-BE49-F238E27FC236}">
                  <a16:creationId xmlns:a16="http://schemas.microsoft.com/office/drawing/2014/main" id="{08C4C63A-4388-4C37-9D9C-5C1F9925C0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57940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66">
              <a:extLst>
                <a:ext uri="{FF2B5EF4-FFF2-40B4-BE49-F238E27FC236}">
                  <a16:creationId xmlns:a16="http://schemas.microsoft.com/office/drawing/2014/main" id="{14866A3A-FA92-4434-98E9-418FEC9B1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081434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4">
              <a:extLst>
                <a:ext uri="{FF2B5EF4-FFF2-40B4-BE49-F238E27FC236}">
                  <a16:creationId xmlns:a16="http://schemas.microsoft.com/office/drawing/2014/main" id="{AF97CA9B-731E-47BF-B724-E6CD2C9150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125858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6">
              <a:extLst>
                <a:ext uri="{FF2B5EF4-FFF2-40B4-BE49-F238E27FC236}">
                  <a16:creationId xmlns:a16="http://schemas.microsoft.com/office/drawing/2014/main" id="{B9B7DB1A-1165-4D7C-95DC-D710F20E9D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949352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59">
              <a:extLst>
                <a:ext uri="{FF2B5EF4-FFF2-40B4-BE49-F238E27FC236}">
                  <a16:creationId xmlns:a16="http://schemas.microsoft.com/office/drawing/2014/main" id="{737B22B9-9D11-4F36-9B12-FB41FBA4E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900671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" name="Rectangle 62">
              <a:extLst>
                <a:ext uri="{FF2B5EF4-FFF2-40B4-BE49-F238E27FC236}">
                  <a16:creationId xmlns:a16="http://schemas.microsoft.com/office/drawing/2014/main" id="{FBCEABA9-0D42-4E75-BBFB-8374262E8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" name="Rectangle 2">
              <a:extLst>
                <a:ext uri="{FF2B5EF4-FFF2-40B4-BE49-F238E27FC236}">
                  <a16:creationId xmlns:a16="http://schemas.microsoft.com/office/drawing/2014/main" id="{66428691-A429-4D5E-AE96-E43B6F0E2D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460352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Rectangle 59">
              <a:extLst>
                <a:ext uri="{FF2B5EF4-FFF2-40B4-BE49-F238E27FC236}">
                  <a16:creationId xmlns:a16="http://schemas.microsoft.com/office/drawing/2014/main" id="{5BCC330F-9915-4B86-97E9-BA49CBFEC0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3847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Rectangle 64">
              <a:extLst>
                <a:ext uri="{FF2B5EF4-FFF2-40B4-BE49-F238E27FC236}">
                  <a16:creationId xmlns:a16="http://schemas.microsoft.com/office/drawing/2014/main" id="{9A1A7FCA-8137-4FF0-9940-FB481BFD2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798754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" name="Rectangle 66">
              <a:extLst>
                <a:ext uri="{FF2B5EF4-FFF2-40B4-BE49-F238E27FC236}">
                  <a16:creationId xmlns:a16="http://schemas.microsoft.com/office/drawing/2014/main" id="{3A9167A0-5576-4F2F-B5FE-4311865978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622248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B554169-CA60-0D42-A0CE-B114E0C59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965" y="1321743"/>
            <a:ext cx="3787482" cy="4277890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 were 17 activities that more than 20% of WWAMI programs</a:t>
            </a:r>
            <a:r>
              <a:rPr lang="en-US" sz="3200">
                <a:solidFill>
                  <a:schemeClr val="bg1"/>
                </a:solidFill>
                <a:effectLst/>
              </a:rPr>
              <a:t> offered in the 2020-2021 interview season</a:t>
            </a:r>
            <a:r>
              <a:rPr lang="en-US" sz="3000" b="1">
                <a:solidFill>
                  <a:schemeClr val="bg1"/>
                </a:solidFill>
              </a:rPr>
              <a:t>. 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283F107F-9294-4679-B247-91D8556A6E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61" name="Rectangle 64">
              <a:extLst>
                <a:ext uri="{FF2B5EF4-FFF2-40B4-BE49-F238E27FC236}">
                  <a16:creationId xmlns:a16="http://schemas.microsoft.com/office/drawing/2014/main" id="{20F93971-D547-4C36-A076-D57249994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2" name="Rectangle 66">
              <a:extLst>
                <a:ext uri="{FF2B5EF4-FFF2-40B4-BE49-F238E27FC236}">
                  <a16:creationId xmlns:a16="http://schemas.microsoft.com/office/drawing/2014/main" id="{012A36A9-DFAE-4F57-9711-172E65EDA3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" name="Rectangle 64">
              <a:extLst>
                <a:ext uri="{FF2B5EF4-FFF2-40B4-BE49-F238E27FC236}">
                  <a16:creationId xmlns:a16="http://schemas.microsoft.com/office/drawing/2014/main" id="{8B6B96C8-D832-4071-A5D2-1F11CBF9F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Rectangle 66">
              <a:extLst>
                <a:ext uri="{FF2B5EF4-FFF2-40B4-BE49-F238E27FC236}">
                  <a16:creationId xmlns:a16="http://schemas.microsoft.com/office/drawing/2014/main" id="{0FF1DEB5-31F1-464D-BDB3-EFE620642A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96B80410-DC2C-4DFC-B52E-CC5E6788BF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Rectangle 66">
              <a:extLst>
                <a:ext uri="{FF2B5EF4-FFF2-40B4-BE49-F238E27FC236}">
                  <a16:creationId xmlns:a16="http://schemas.microsoft.com/office/drawing/2014/main" id="{9CE51CA3-95B8-44B4-B784-CE35A844D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Rectangle 64">
              <a:extLst>
                <a:ext uri="{FF2B5EF4-FFF2-40B4-BE49-F238E27FC236}">
                  <a16:creationId xmlns:a16="http://schemas.microsoft.com/office/drawing/2014/main" id="{FA1EB8B0-6221-4A35-A5F2-46E9A78CBD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" name="Rectangle 66">
              <a:extLst>
                <a:ext uri="{FF2B5EF4-FFF2-40B4-BE49-F238E27FC236}">
                  <a16:creationId xmlns:a16="http://schemas.microsoft.com/office/drawing/2014/main" id="{FDA530E1-5E88-4861-8642-F5B6A715B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" name="Rectangle 64">
              <a:extLst>
                <a:ext uri="{FF2B5EF4-FFF2-40B4-BE49-F238E27FC236}">
                  <a16:creationId xmlns:a16="http://schemas.microsoft.com/office/drawing/2014/main" id="{854D2927-5C3A-424C-B30D-6048719C88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" name="Rectangle 66">
              <a:extLst>
                <a:ext uri="{FF2B5EF4-FFF2-40B4-BE49-F238E27FC236}">
                  <a16:creationId xmlns:a16="http://schemas.microsoft.com/office/drawing/2014/main" id="{9B9A782D-CE07-499E-81BB-3F6D2E7EF0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" name="Rectangle 64">
              <a:extLst>
                <a:ext uri="{FF2B5EF4-FFF2-40B4-BE49-F238E27FC236}">
                  <a16:creationId xmlns:a16="http://schemas.microsoft.com/office/drawing/2014/main" id="{BDEBE12E-1915-4596-A0A7-9C61CAF82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2" name="Rectangle 66">
              <a:extLst>
                <a:ext uri="{FF2B5EF4-FFF2-40B4-BE49-F238E27FC236}">
                  <a16:creationId xmlns:a16="http://schemas.microsoft.com/office/drawing/2014/main" id="{4FBDEF84-1447-47C6-998D-A35B78E0C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D5BF8D-98A8-1241-9D67-18370E23D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8616" y="755386"/>
            <a:ext cx="6244029" cy="5614417"/>
          </a:xfrm>
        </p:spPr>
        <p:txBody>
          <a:bodyPr anchor="ctr">
            <a:normAutofit fontScale="92500" lnSpcReduction="20000"/>
          </a:bodyPr>
          <a:lstStyle/>
          <a:p>
            <a:pPr lvl="0"/>
            <a:r>
              <a:rPr lang="en-US" sz="1800" dirty="0"/>
              <a:t>Offered virtual interview with faculty (94.4%)</a:t>
            </a:r>
          </a:p>
          <a:p>
            <a:pPr lvl="0"/>
            <a:r>
              <a:rPr lang="en-US" sz="1800" dirty="0"/>
              <a:t>Created recruitment video (91.7%)</a:t>
            </a:r>
          </a:p>
          <a:p>
            <a:pPr lvl="0"/>
            <a:r>
              <a:rPr lang="en-US" sz="1800" dirty="0"/>
              <a:t>Updated program website (86.1%)</a:t>
            </a:r>
          </a:p>
          <a:p>
            <a:pPr lvl="0"/>
            <a:r>
              <a:rPr lang="en-US" sz="1800" dirty="0"/>
              <a:t>Participated in WWAMI Regional Fair (86.1%)</a:t>
            </a:r>
          </a:p>
          <a:p>
            <a:pPr lvl="0"/>
            <a:r>
              <a:rPr lang="en-US" sz="1800" dirty="0"/>
              <a:t>Offered virtual interview with residents (86.1%) </a:t>
            </a:r>
          </a:p>
          <a:p>
            <a:pPr lvl="0"/>
            <a:r>
              <a:rPr lang="en-US" sz="1800" dirty="0"/>
              <a:t>Offered virtual interview with Program Director (83.3%)</a:t>
            </a:r>
          </a:p>
          <a:p>
            <a:pPr lvl="0"/>
            <a:r>
              <a:rPr lang="en-US" sz="1800" dirty="0"/>
              <a:t>Participated in AAFP National Conference (75.0%)</a:t>
            </a:r>
          </a:p>
          <a:p>
            <a:pPr lvl="0"/>
            <a:r>
              <a:rPr lang="en-US" sz="1800" dirty="0"/>
              <a:t>Offered pre-recorded hospital/clinic tour (63.9%)</a:t>
            </a:r>
          </a:p>
          <a:p>
            <a:pPr lvl="0"/>
            <a:r>
              <a:rPr lang="en-US" sz="1800" dirty="0"/>
              <a:t>Updated resident bios (52.8%)</a:t>
            </a:r>
          </a:p>
          <a:p>
            <a:pPr lvl="0"/>
            <a:r>
              <a:rPr lang="en-US" sz="1800" dirty="0"/>
              <a:t>Added or increased presence on Instagram (52.8%)</a:t>
            </a:r>
          </a:p>
          <a:p>
            <a:pPr lvl="0"/>
            <a:r>
              <a:rPr lang="en-US" sz="1800" dirty="0"/>
              <a:t>Hosted resident-only virtual get-together pre-interviews (50.0%)</a:t>
            </a:r>
          </a:p>
          <a:p>
            <a:pPr lvl="0"/>
            <a:r>
              <a:rPr lang="en-US" sz="1800" dirty="0"/>
              <a:t>Added or increased presence on Facebook (38.9%)</a:t>
            </a:r>
          </a:p>
          <a:p>
            <a:pPr lvl="0"/>
            <a:r>
              <a:rPr lang="en-US" sz="1800" dirty="0"/>
              <a:t>Offered Zoom Q&amp;A events (e.g. Town halls) (36.1%)</a:t>
            </a:r>
          </a:p>
          <a:p>
            <a:pPr lvl="0"/>
            <a:r>
              <a:rPr lang="en-US" sz="1800" dirty="0"/>
              <a:t>Hosted resident-only virtual get-together post-interviews (30.6%)</a:t>
            </a:r>
          </a:p>
          <a:p>
            <a:pPr lvl="0"/>
            <a:r>
              <a:rPr lang="en-US" sz="1800" dirty="0"/>
              <a:t>Sent gift bag to interviewees (25.0%)</a:t>
            </a:r>
          </a:p>
          <a:p>
            <a:pPr lvl="0"/>
            <a:r>
              <a:rPr lang="en-US" sz="1800" dirty="0"/>
              <a:t>Participated in other student conferences (SNMA, LMSA, APAMSA, etc.) (22.2%)</a:t>
            </a:r>
          </a:p>
          <a:p>
            <a:pPr lvl="0"/>
            <a:r>
              <a:rPr lang="en-US" sz="1800" dirty="0"/>
              <a:t>Participated in ACOFP Residency Fair (22.2%)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6CC796-BD1E-174F-9FBE-500E2EF75058}"/>
              </a:ext>
            </a:extLst>
          </p:cNvPr>
          <p:cNvSpPr/>
          <p:nvPr/>
        </p:nvSpPr>
        <p:spPr>
          <a:xfrm>
            <a:off x="5574882" y="303531"/>
            <a:ext cx="22711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order of frequency: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3102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4EC796-E044-4041-BEBF-B4F95A649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Autofit/>
          </a:bodyPr>
          <a:lstStyle/>
          <a:p>
            <a:r>
              <a:rPr lang="en-US" sz="3600" b="1">
                <a:solidFill>
                  <a:srgbClr val="FFFFFF"/>
                </a:solidFill>
              </a:rPr>
              <a:t>Which of these do you think were most helpful for you in creating your rank list? </a:t>
            </a:r>
            <a:endParaRPr lang="en-US" sz="2800" b="1" i="1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B5476-F5C9-B446-8EEF-B985BCCFE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6765" y="2379529"/>
            <a:ext cx="9708995" cy="4018852"/>
          </a:xfrm>
        </p:spPr>
        <p:txBody>
          <a:bodyPr anchor="ctr">
            <a:normAutofit fontScale="92500" lnSpcReduction="10000"/>
          </a:bodyPr>
          <a:lstStyle/>
          <a:p>
            <a:pPr lvl="0"/>
            <a:r>
              <a:rPr lang="en-US" sz="2400" dirty="0"/>
              <a:t>Offered virtual interview with residents (100.0%) </a:t>
            </a:r>
          </a:p>
          <a:p>
            <a:pPr lvl="0"/>
            <a:r>
              <a:rPr lang="en-US" sz="2400" dirty="0"/>
              <a:t>Offered virtual interview with faculty (94.1%)</a:t>
            </a:r>
          </a:p>
          <a:p>
            <a:pPr lvl="0"/>
            <a:r>
              <a:rPr lang="en-US" sz="2400" dirty="0"/>
              <a:t>Offered virtual interview with Program Director (86.7%) </a:t>
            </a:r>
          </a:p>
          <a:p>
            <a:pPr lvl="0"/>
            <a:r>
              <a:rPr lang="en-US" sz="2400" dirty="0"/>
              <a:t>Hosted resident-only virtual get-together pre-interviews (66.7%)</a:t>
            </a:r>
          </a:p>
          <a:p>
            <a:pPr lvl="0"/>
            <a:r>
              <a:rPr lang="en-US" sz="2400" dirty="0"/>
              <a:t>Offered Zoom Q&amp;A events (e.g. Town halls) (61.5%)</a:t>
            </a:r>
          </a:p>
          <a:p>
            <a:pPr lvl="0"/>
            <a:r>
              <a:rPr lang="en-US" sz="2400" dirty="0"/>
              <a:t>Hosted resident-only virtual get-together post-interviews (54.5%)</a:t>
            </a:r>
          </a:p>
          <a:p>
            <a:pPr lvl="0"/>
            <a:r>
              <a:rPr lang="en-US" sz="2400" dirty="0"/>
              <a:t>Participated in other student conferences (SNMA, LMSA, APAMSA, etc.) (25.0%)</a:t>
            </a:r>
          </a:p>
          <a:p>
            <a:pPr lvl="0"/>
            <a:r>
              <a:rPr lang="en-US" sz="2400" dirty="0"/>
              <a:t>Participated in ACOFP Residency Fair (25.0%)</a:t>
            </a:r>
          </a:p>
          <a:p>
            <a:pPr lvl="0"/>
            <a:r>
              <a:rPr lang="en-US" sz="2400" dirty="0"/>
              <a:t>Participated in AAFP National Conference (18.5%)</a:t>
            </a:r>
          </a:p>
          <a:p>
            <a:pPr lvl="0"/>
            <a:r>
              <a:rPr lang="en-US" sz="2400" dirty="0"/>
              <a:t>Participated in WWAMI Regional Fair (12.9%)</a:t>
            </a:r>
          </a:p>
        </p:txBody>
      </p:sp>
    </p:spTree>
    <p:extLst>
      <p:ext uri="{BB962C8B-B14F-4D97-AF65-F5344CB8AC3E}">
        <p14:creationId xmlns:p14="http://schemas.microsoft.com/office/powerpoint/2010/main" val="3760404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F24A09B-713F-43FC-AB6E-B880839685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B91AB35-C3B4-4B70-B3DD-13D63B7DA2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33975" y="2423149"/>
            <a:ext cx="0" cy="201168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A527F-0C47-394D-8BA5-7825FE86B280}"/>
              </a:ext>
            </a:extLst>
          </p:cNvPr>
          <p:cNvSpPr txBox="1">
            <a:spLocks/>
          </p:cNvSpPr>
          <p:nvPr/>
        </p:nvSpPr>
        <p:spPr>
          <a:xfrm>
            <a:off x="5910021" y="1195064"/>
            <a:ext cx="5911865" cy="416735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 fontScale="85000" lnSpcReduction="10000"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Offered virtual interview with residents (87.1%)</a:t>
            </a:r>
          </a:p>
          <a:p>
            <a:r>
              <a:rPr lang="en-US" sz="2400" dirty="0"/>
              <a:t>Offered virtual interview with faculty (82.4%)</a:t>
            </a:r>
          </a:p>
          <a:p>
            <a:r>
              <a:rPr lang="en-US" sz="2400" dirty="0"/>
              <a:t>Created recruitment video (72.7%)</a:t>
            </a:r>
          </a:p>
          <a:p>
            <a:r>
              <a:rPr lang="en-US" sz="2400" dirty="0"/>
              <a:t>Offered virtual interview with Program Director (70.0%)</a:t>
            </a:r>
          </a:p>
          <a:p>
            <a:r>
              <a:rPr lang="en-US" sz="2400" dirty="0"/>
              <a:t>Updated program website (64.5%)</a:t>
            </a:r>
          </a:p>
          <a:p>
            <a:r>
              <a:rPr lang="en-US" sz="2400" dirty="0"/>
              <a:t>Offered pre-recorded hospital/clinic tour (39.1%)</a:t>
            </a:r>
          </a:p>
          <a:p>
            <a:r>
              <a:rPr lang="en-US" sz="2400" dirty="0"/>
              <a:t>Hosted resident-only virtual get-together pre-interviews (38.9%)</a:t>
            </a:r>
          </a:p>
          <a:p>
            <a:r>
              <a:rPr lang="en-US" sz="2400" dirty="0"/>
              <a:t>Added or increased presence on Instagram (31.6%)</a:t>
            </a:r>
          </a:p>
          <a:p>
            <a:r>
              <a:rPr lang="en-US" sz="2400" dirty="0"/>
              <a:t>Updated resident bios (26.3%)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9FEEA4-5966-2848-BCCC-BAF248165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744" y="640080"/>
            <a:ext cx="4173905" cy="557781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Which of these do you think most positively impacted medical students’ perception of your program? </a:t>
            </a:r>
            <a:endParaRPr lang="en-US" sz="42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87ECF9-C8A3-224B-9D61-91355688674A}"/>
              </a:ext>
            </a:extLst>
          </p:cNvPr>
          <p:cNvSpPr/>
          <p:nvPr/>
        </p:nvSpPr>
        <p:spPr>
          <a:xfrm>
            <a:off x="5588618" y="732744"/>
            <a:ext cx="2743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order of % who chose it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307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54900-69BB-4D04-A818-FA238E895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843" y="146958"/>
            <a:ext cx="11201400" cy="1730828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cs typeface="Calibri Light"/>
              </a:rPr>
              <a:t>What PDs think positively impacted perception vs. what actually positively impacted perception</a:t>
            </a:r>
            <a:br>
              <a:rPr lang="en-US" sz="3600" dirty="0">
                <a:solidFill>
                  <a:schemeClr val="bg1"/>
                </a:solidFill>
                <a:cs typeface="Calibri Light"/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1C04FCC-F597-324E-9CA7-789F914B34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38842" y="2528207"/>
            <a:ext cx="7952015" cy="39610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/>
              <a:t>Offered virtual interview with residents (87.1%)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Offered virtual interview with faculty (82.4%)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Created recruitment video (72.7%)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Offered virtual interview with Program Director (70.0%)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Updated program website (64.5%)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Offered pre-recorded hospital/clinic tour (39.1%)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Hosted resident-only virtual get-together pre-interviews (38.9%)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Added or increased presence on Instagram (31.6%)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Updated resident bios (26.3%)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8C6646-B274-CF47-B7C5-239698F3CFAC}"/>
              </a:ext>
            </a:extLst>
          </p:cNvPr>
          <p:cNvCxnSpPr>
            <a:cxnSpLocks/>
          </p:cNvCxnSpPr>
          <p:nvPr/>
        </p:nvCxnSpPr>
        <p:spPr>
          <a:xfrm>
            <a:off x="4408714" y="1502228"/>
            <a:ext cx="29064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91321999-E360-4D40-8083-D978814BC7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38843" y="1681163"/>
            <a:ext cx="5183188" cy="823912"/>
          </a:xfrm>
        </p:spPr>
        <p:txBody>
          <a:bodyPr/>
          <a:lstStyle/>
          <a:p>
            <a:r>
              <a:rPr lang="en-US" dirty="0"/>
              <a:t>PDs thought these had most impact: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36AEC5D2-C0A1-FF43-8575-8D70817CE597}"/>
              </a:ext>
            </a:extLst>
          </p:cNvPr>
          <p:cNvSpPr txBox="1">
            <a:spLocks/>
          </p:cNvSpPr>
          <p:nvPr/>
        </p:nvSpPr>
        <p:spPr>
          <a:xfrm>
            <a:off x="8218714" y="1667896"/>
            <a:ext cx="3747862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Interns actually ranked it: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F95FC82-47EA-164E-BF89-344330C96428}"/>
              </a:ext>
            </a:extLst>
          </p:cNvPr>
          <p:cNvCxnSpPr>
            <a:cxnSpLocks/>
          </p:cNvCxnSpPr>
          <p:nvPr/>
        </p:nvCxnSpPr>
        <p:spPr>
          <a:xfrm>
            <a:off x="6245679" y="2726871"/>
            <a:ext cx="19730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2FE9C92-8C97-D446-85F5-8349CBF2CD44}"/>
              </a:ext>
            </a:extLst>
          </p:cNvPr>
          <p:cNvCxnSpPr>
            <a:cxnSpLocks/>
          </p:cNvCxnSpPr>
          <p:nvPr/>
        </p:nvCxnSpPr>
        <p:spPr>
          <a:xfrm>
            <a:off x="5981700" y="3124199"/>
            <a:ext cx="22370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C93DDAD-4DCB-A944-AC2B-CEE8CACD6CAF}"/>
              </a:ext>
            </a:extLst>
          </p:cNvPr>
          <p:cNvCxnSpPr>
            <a:cxnSpLocks/>
          </p:cNvCxnSpPr>
          <p:nvPr/>
        </p:nvCxnSpPr>
        <p:spPr>
          <a:xfrm>
            <a:off x="4849586" y="3499758"/>
            <a:ext cx="33691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71D9847-E0C3-1341-9257-136ECEA949B3}"/>
              </a:ext>
            </a:extLst>
          </p:cNvPr>
          <p:cNvCxnSpPr>
            <a:cxnSpLocks/>
          </p:cNvCxnSpPr>
          <p:nvPr/>
        </p:nvCxnSpPr>
        <p:spPr>
          <a:xfrm>
            <a:off x="6938509" y="3880757"/>
            <a:ext cx="12802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6D63107-FEEC-5043-9783-352D100B2708}"/>
              </a:ext>
            </a:extLst>
          </p:cNvPr>
          <p:cNvCxnSpPr>
            <a:cxnSpLocks/>
          </p:cNvCxnSpPr>
          <p:nvPr/>
        </p:nvCxnSpPr>
        <p:spPr>
          <a:xfrm>
            <a:off x="4846864" y="4321629"/>
            <a:ext cx="33718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1C9C1A6-8B58-804E-9A83-152E1E0B97C9}"/>
              </a:ext>
            </a:extLst>
          </p:cNvPr>
          <p:cNvCxnSpPr>
            <a:cxnSpLocks/>
          </p:cNvCxnSpPr>
          <p:nvPr/>
        </p:nvCxnSpPr>
        <p:spPr>
          <a:xfrm>
            <a:off x="6252709" y="4713516"/>
            <a:ext cx="19660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9059F86-09C7-7B42-9EFB-C76A0DB7D439}"/>
              </a:ext>
            </a:extLst>
          </p:cNvPr>
          <p:cNvCxnSpPr>
            <a:cxnSpLocks/>
          </p:cNvCxnSpPr>
          <p:nvPr/>
        </p:nvCxnSpPr>
        <p:spPr>
          <a:xfrm>
            <a:off x="7842023" y="5110842"/>
            <a:ext cx="3766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CADE69C-1269-1D4B-8255-5EF4AB824F40}"/>
              </a:ext>
            </a:extLst>
          </p:cNvPr>
          <p:cNvCxnSpPr>
            <a:cxnSpLocks/>
          </p:cNvCxnSpPr>
          <p:nvPr/>
        </p:nvCxnSpPr>
        <p:spPr>
          <a:xfrm>
            <a:off x="6561818" y="5551714"/>
            <a:ext cx="16568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26D3945-589C-FE4E-9E71-3F9F203AF391}"/>
              </a:ext>
            </a:extLst>
          </p:cNvPr>
          <p:cNvCxnSpPr>
            <a:cxnSpLocks/>
          </p:cNvCxnSpPr>
          <p:nvPr/>
        </p:nvCxnSpPr>
        <p:spPr>
          <a:xfrm>
            <a:off x="4410075" y="5927272"/>
            <a:ext cx="38086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EF8BEE06-4354-5140-9785-0F42B60BA86A}"/>
              </a:ext>
            </a:extLst>
          </p:cNvPr>
          <p:cNvSpPr txBox="1"/>
          <p:nvPr/>
        </p:nvSpPr>
        <p:spPr>
          <a:xfrm>
            <a:off x="8490857" y="2528207"/>
            <a:ext cx="1877786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</a:pPr>
            <a:r>
              <a:rPr lang="en-US" dirty="0"/>
              <a:t>#1!</a:t>
            </a:r>
          </a:p>
          <a:p>
            <a:pPr>
              <a:spcBef>
                <a:spcPts val="1000"/>
              </a:spcBef>
            </a:pPr>
            <a:r>
              <a:rPr lang="en-US" dirty="0"/>
              <a:t>#3</a:t>
            </a:r>
          </a:p>
          <a:p>
            <a:pPr>
              <a:spcBef>
                <a:spcPts val="1000"/>
              </a:spcBef>
            </a:pPr>
            <a:r>
              <a:rPr lang="en-US" b="1" dirty="0">
                <a:solidFill>
                  <a:srgbClr val="FF0000"/>
                </a:solidFill>
              </a:rPr>
              <a:t>#8</a:t>
            </a:r>
          </a:p>
          <a:p>
            <a:pPr>
              <a:spcBef>
                <a:spcPts val="1000"/>
              </a:spcBef>
            </a:pPr>
            <a:r>
              <a:rPr lang="en-US" dirty="0"/>
              <a:t>#2</a:t>
            </a:r>
          </a:p>
          <a:p>
            <a:pPr>
              <a:spcBef>
                <a:spcPts val="1000"/>
              </a:spcBef>
            </a:pPr>
            <a:r>
              <a:rPr lang="en-US" dirty="0"/>
              <a:t>#4</a:t>
            </a:r>
          </a:p>
          <a:p>
            <a:pPr>
              <a:spcBef>
                <a:spcPts val="1000"/>
              </a:spcBef>
            </a:pPr>
            <a:r>
              <a:rPr lang="en-US" dirty="0">
                <a:solidFill>
                  <a:srgbClr val="FF0000"/>
                </a:solidFill>
              </a:rPr>
              <a:t>Not in top 9</a:t>
            </a:r>
          </a:p>
          <a:p>
            <a:pPr>
              <a:spcBef>
                <a:spcPts val="1000"/>
              </a:spcBef>
            </a:pPr>
            <a:r>
              <a:rPr lang="en-US" dirty="0"/>
              <a:t>#5</a:t>
            </a:r>
          </a:p>
          <a:p>
            <a:pPr>
              <a:spcBef>
                <a:spcPts val="1000"/>
              </a:spcBef>
            </a:pPr>
            <a:r>
              <a:rPr lang="en-US" dirty="0"/>
              <a:t>#9</a:t>
            </a:r>
          </a:p>
          <a:p>
            <a:pPr>
              <a:spcBef>
                <a:spcPts val="1000"/>
              </a:spcBef>
            </a:pPr>
            <a:r>
              <a:rPr lang="en-US" dirty="0"/>
              <a:t>#7</a:t>
            </a:r>
          </a:p>
          <a:p>
            <a:pPr>
              <a:spcBef>
                <a:spcPts val="10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859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DDEF810-FBAE-4C80-B905-316331395C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46">
            <a:extLst>
              <a:ext uri="{FF2B5EF4-FFF2-40B4-BE49-F238E27FC236}">
                <a16:creationId xmlns:a16="http://schemas.microsoft.com/office/drawing/2014/main" id="{FD8C7A0F-D774-4978-AA9C-7E703C2F46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344168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47">
            <a:extLst>
              <a:ext uri="{FF2B5EF4-FFF2-40B4-BE49-F238E27FC236}">
                <a16:creationId xmlns:a16="http://schemas.microsoft.com/office/drawing/2014/main" id="{61C7310A-3A42-4F75-8058-7F39E52B1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344168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7D88313-56C7-45D8-8D97-2F5CCBF996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1544897" cy="11795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14FD45-4099-6743-A88B-B620F033E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88894"/>
            <a:ext cx="10306520" cy="880730"/>
          </a:xfrm>
        </p:spPr>
        <p:txBody>
          <a:bodyPr>
            <a:normAutofit/>
          </a:bodyPr>
          <a:lstStyle/>
          <a:p>
            <a:r>
              <a:rPr lang="en-US" sz="2800" b="1">
                <a:solidFill>
                  <a:srgbClr val="FFFFFF"/>
                </a:solidFill>
              </a:rPr>
              <a:t>Comparing where you matched on your 2021 rank list with where you "usually" match, which of the following is true? </a:t>
            </a:r>
            <a:endParaRPr lang="en-US" sz="2800">
              <a:solidFill>
                <a:srgbClr val="FFFFFF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F1FC17-05B6-AB47-AD0C-C5EE9F4129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5829163"/>
              </p:ext>
            </p:extLst>
          </p:nvPr>
        </p:nvGraphicFramePr>
        <p:xfrm>
          <a:off x="1047280" y="2189664"/>
          <a:ext cx="10095789" cy="4032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76582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500A33-8DD1-FE49-9388-6E344ECDF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TL;DR from PD survey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66EC0-82E7-E449-9CEE-9C19D3B93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5242390"/>
          </a:xfrm>
        </p:spPr>
        <p:txBody>
          <a:bodyPr anchor="ctr">
            <a:noAutofit/>
          </a:bodyPr>
          <a:lstStyle/>
          <a:p>
            <a:r>
              <a:rPr lang="en-US" sz="2200"/>
              <a:t>Programs engaged in a wide range of recruitment activities. PDs</a:t>
            </a:r>
            <a:r>
              <a:rPr lang="en-US" sz="2200">
                <a:ea typeface="+mn-lt"/>
                <a:cs typeface="+mn-lt"/>
              </a:rPr>
              <a:t> had a pretty good sense overall of what was most important to students (interviews, website)</a:t>
            </a:r>
            <a:endParaRPr lang="en-US"/>
          </a:p>
          <a:p>
            <a:pPr lvl="1"/>
            <a:r>
              <a:rPr lang="en-US" sz="2200">
                <a:ea typeface="+mn-lt"/>
                <a:cs typeface="+mn-lt"/>
              </a:rPr>
              <a:t>PDs underestimated the importance of resident-only social interaction</a:t>
            </a:r>
          </a:p>
          <a:p>
            <a:pPr lvl="1"/>
            <a:r>
              <a:rPr lang="en-US" sz="2200">
                <a:ea typeface="+mn-lt"/>
                <a:cs typeface="+mn-lt"/>
              </a:rPr>
              <a:t>PDs overestimated the importance of a hospital/clinic tour</a:t>
            </a:r>
          </a:p>
          <a:p>
            <a:pPr lvl="0"/>
            <a:r>
              <a:rPr lang="en-US" sz="2200"/>
              <a:t>After interviews themselves, opportunities for applicants to engage with residents was most important in creating the rank list</a:t>
            </a:r>
            <a:endParaRPr lang="en-US" sz="2200">
              <a:cs typeface="Calibri"/>
            </a:endParaRPr>
          </a:p>
          <a:p>
            <a:r>
              <a:rPr lang="en-US" sz="2200"/>
              <a:t>About the same number of programs fared better in virtual interviews as those who fared worse</a:t>
            </a:r>
          </a:p>
          <a:p>
            <a:pPr lvl="0"/>
            <a:r>
              <a:rPr lang="en-US" sz="2200"/>
              <a:t>Students and programs did not use residency fair interactions to help with their rank list decisions</a:t>
            </a:r>
            <a:endParaRPr lang="en-US" sz="2200">
              <a:cs typeface="Calibri"/>
            </a:endParaRPr>
          </a:p>
          <a:p>
            <a:pPr marL="0" indent="0">
              <a:buNone/>
            </a:pP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2550363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B9191-D2C6-C245-AAAE-1F4B7D744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Methods &amp; Response rates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F1ADCC5-7249-4071-827A-0AA73F62CD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895405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7140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11272742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C9C832-4C06-4908-AB00-306725046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0669" y="1097339"/>
            <a:ext cx="10011831" cy="262388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Intern Responses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E8F46F-D590-45CD-AF41-A04DC11D1B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17136"/>
            <a:ext cx="2112264" cy="1892808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33989" y="4521269"/>
            <a:ext cx="6720830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62E59C-D5FF-004E-8EE9-ADA049207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26159" y="4843002"/>
            <a:ext cx="5760850" cy="1234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N = 167 (69% response)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4521270"/>
            <a:ext cx="2115455" cy="1890204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105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FE2FE29-1120-4FE4-9FDA-311CBA66F4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DD926EC-6F88-4D89-9AED-1C4C1AC00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3125" y="2"/>
            <a:ext cx="4688632" cy="68579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10685A-6235-45A7-850D-A6F555466E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8226" y="926649"/>
            <a:ext cx="4415290" cy="50665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3BE3671-0C43-4D05-A267-3400AD09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23679" y="3758184"/>
            <a:ext cx="2139190" cy="2373963"/>
            <a:chOff x="723679" y="3758184"/>
            <a:chExt cx="2139190" cy="2373963"/>
          </a:xfrm>
        </p:grpSpPr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4284BA9C-01AC-48B3-8010-804869A07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6051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id="{3E232F3A-24DA-47FC-A6E7-8347EA07AE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4630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2B7D041A-D364-4BF2-9F8A-0294D0918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3209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id="{1CB5A6AE-FC55-4655-AE45-5E9A3F3288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88940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500BEBAD-632B-4E00-AD16-C6A03CD11A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7472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id="{29BEDA70-8722-46C0-A1EB-8CDFEE5920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17111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2">
              <a:extLst>
                <a:ext uri="{FF2B5EF4-FFF2-40B4-BE49-F238E27FC236}">
                  <a16:creationId xmlns:a16="http://schemas.microsoft.com/office/drawing/2014/main" id="{3979BE25-E2B2-4CF8-85A1-65AD3E0CF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17495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59">
              <a:extLst>
                <a:ext uri="{FF2B5EF4-FFF2-40B4-BE49-F238E27FC236}">
                  <a16:creationId xmlns:a16="http://schemas.microsoft.com/office/drawing/2014/main" id="{2C9FF4D0-2F5C-4E54-AC5A-58A6169BA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02841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B94E4ABC-1B44-4E4D-9065-F67D887D7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375948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2">
              <a:extLst>
                <a:ext uri="{FF2B5EF4-FFF2-40B4-BE49-F238E27FC236}">
                  <a16:creationId xmlns:a16="http://schemas.microsoft.com/office/drawing/2014/main" id="{FDDFF3EB-39A2-4D3F-AD9F-0CF4409EA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389627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59">
              <a:extLst>
                <a:ext uri="{FF2B5EF4-FFF2-40B4-BE49-F238E27FC236}">
                  <a16:creationId xmlns:a16="http://schemas.microsoft.com/office/drawing/2014/main" id="{DB732EBE-ED01-4374-8D0C-8AF6E5A5B3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04333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2">
              <a:extLst>
                <a:ext uri="{FF2B5EF4-FFF2-40B4-BE49-F238E27FC236}">
                  <a16:creationId xmlns:a16="http://schemas.microsoft.com/office/drawing/2014/main" id="{D22DDEF5-6AF3-4D7C-BC62-4409D396B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32691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2">
              <a:extLst>
                <a:ext uri="{FF2B5EF4-FFF2-40B4-BE49-F238E27FC236}">
                  <a16:creationId xmlns:a16="http://schemas.microsoft.com/office/drawing/2014/main" id="{C376CD22-707A-45BF-B1E0-3F62124A5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4743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77D3C970-47FF-4506-B61A-DCAA632891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7653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59">
              <a:extLst>
                <a:ext uri="{FF2B5EF4-FFF2-40B4-BE49-F238E27FC236}">
                  <a16:creationId xmlns:a16="http://schemas.microsoft.com/office/drawing/2014/main" id="{3D0163D1-030C-49AE-83F7-8B6F17D3F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61885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2">
              <a:extLst>
                <a:ext uri="{FF2B5EF4-FFF2-40B4-BE49-F238E27FC236}">
                  <a16:creationId xmlns:a16="http://schemas.microsoft.com/office/drawing/2014/main" id="{68397BEB-F2C5-49D6-8F17-BC81796AC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791041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59">
              <a:extLst>
                <a:ext uri="{FF2B5EF4-FFF2-40B4-BE49-F238E27FC236}">
                  <a16:creationId xmlns:a16="http://schemas.microsoft.com/office/drawing/2014/main" id="{8C1B7012-AA7A-4E78-965E-ABD7EC3370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614536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2">
              <a:extLst>
                <a:ext uri="{FF2B5EF4-FFF2-40B4-BE49-F238E27FC236}">
                  <a16:creationId xmlns:a16="http://schemas.microsoft.com/office/drawing/2014/main" id="{ADA7F354-F3A6-49A0-AF9C-EC69C2A31F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438030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82531391-74CB-4FBD-97B7-D73D91C44F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61525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3CD46824-FF3A-460F-8F13-1B2A420A10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085019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4">
              <a:extLst>
                <a:ext uri="{FF2B5EF4-FFF2-40B4-BE49-F238E27FC236}">
                  <a16:creationId xmlns:a16="http://schemas.microsoft.com/office/drawing/2014/main" id="{15EE979E-5456-4D5F-83BF-158EB8B24E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129443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6">
              <a:extLst>
                <a:ext uri="{FF2B5EF4-FFF2-40B4-BE49-F238E27FC236}">
                  <a16:creationId xmlns:a16="http://schemas.microsoft.com/office/drawing/2014/main" id="{B5123B19-3717-4BC1-B7CE-C6727099C0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952937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25F3BA9E-DEA1-4368-A4BE-FB9C9C3506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904256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0EFD15C2-3CE6-43C9-AA85-2000C0A69A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91735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2">
              <a:extLst>
                <a:ext uri="{FF2B5EF4-FFF2-40B4-BE49-F238E27FC236}">
                  <a16:creationId xmlns:a16="http://schemas.microsoft.com/office/drawing/2014/main" id="{A7D19408-5ACA-46A3-8FC7-0A2B511B2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463937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59">
              <a:extLst>
                <a:ext uri="{FF2B5EF4-FFF2-40B4-BE49-F238E27FC236}">
                  <a16:creationId xmlns:a16="http://schemas.microsoft.com/office/drawing/2014/main" id="{C39A546E-F35B-4AF5-9F7E-F7CC78DDE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7432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64">
              <a:extLst>
                <a:ext uri="{FF2B5EF4-FFF2-40B4-BE49-F238E27FC236}">
                  <a16:creationId xmlns:a16="http://schemas.microsoft.com/office/drawing/2014/main" id="{4C051F4E-E13F-4468-BCAB-379380355A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802339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66">
              <a:extLst>
                <a:ext uri="{FF2B5EF4-FFF2-40B4-BE49-F238E27FC236}">
                  <a16:creationId xmlns:a16="http://schemas.microsoft.com/office/drawing/2014/main" id="{99A94C11-96BF-4E23-9B0F-CCCF0E690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625833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2">
              <a:extLst>
                <a:ext uri="{FF2B5EF4-FFF2-40B4-BE49-F238E27FC236}">
                  <a16:creationId xmlns:a16="http://schemas.microsoft.com/office/drawing/2014/main" id="{2C253E13-7D4F-4651-B26F-C9A398426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787456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59">
              <a:extLst>
                <a:ext uri="{FF2B5EF4-FFF2-40B4-BE49-F238E27FC236}">
                  <a16:creationId xmlns:a16="http://schemas.microsoft.com/office/drawing/2014/main" id="{6C607944-C3DA-49D0-B76C-ECF13B2E8D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610951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2">
              <a:extLst>
                <a:ext uri="{FF2B5EF4-FFF2-40B4-BE49-F238E27FC236}">
                  <a16:creationId xmlns:a16="http://schemas.microsoft.com/office/drawing/2014/main" id="{A044E8D2-BE36-4B3B-BF61-A4ED4D6371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434445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64">
              <a:extLst>
                <a:ext uri="{FF2B5EF4-FFF2-40B4-BE49-F238E27FC236}">
                  <a16:creationId xmlns:a16="http://schemas.microsoft.com/office/drawing/2014/main" id="{08C4C63A-4388-4C37-9D9C-5C1F9925C0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57940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66">
              <a:extLst>
                <a:ext uri="{FF2B5EF4-FFF2-40B4-BE49-F238E27FC236}">
                  <a16:creationId xmlns:a16="http://schemas.microsoft.com/office/drawing/2014/main" id="{14866A3A-FA92-4434-98E9-418FEC9B1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081434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4">
              <a:extLst>
                <a:ext uri="{FF2B5EF4-FFF2-40B4-BE49-F238E27FC236}">
                  <a16:creationId xmlns:a16="http://schemas.microsoft.com/office/drawing/2014/main" id="{AF97CA9B-731E-47BF-B724-E6CD2C9150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125858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6">
              <a:extLst>
                <a:ext uri="{FF2B5EF4-FFF2-40B4-BE49-F238E27FC236}">
                  <a16:creationId xmlns:a16="http://schemas.microsoft.com/office/drawing/2014/main" id="{B9B7DB1A-1165-4D7C-95DC-D710F20E9D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949352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9">
              <a:extLst>
                <a:ext uri="{FF2B5EF4-FFF2-40B4-BE49-F238E27FC236}">
                  <a16:creationId xmlns:a16="http://schemas.microsoft.com/office/drawing/2014/main" id="{737B22B9-9D11-4F36-9B12-FB41FBA4E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900671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2">
              <a:extLst>
                <a:ext uri="{FF2B5EF4-FFF2-40B4-BE49-F238E27FC236}">
                  <a16:creationId xmlns:a16="http://schemas.microsoft.com/office/drawing/2014/main" id="{FBCEABA9-0D42-4E75-BBFB-8374262E8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2">
              <a:extLst>
                <a:ext uri="{FF2B5EF4-FFF2-40B4-BE49-F238E27FC236}">
                  <a16:creationId xmlns:a16="http://schemas.microsoft.com/office/drawing/2014/main" id="{66428691-A429-4D5E-AE96-E43B6F0E2D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460352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9">
              <a:extLst>
                <a:ext uri="{FF2B5EF4-FFF2-40B4-BE49-F238E27FC236}">
                  <a16:creationId xmlns:a16="http://schemas.microsoft.com/office/drawing/2014/main" id="{5BCC330F-9915-4B86-97E9-BA49CBFEC0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3847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4">
              <a:extLst>
                <a:ext uri="{FF2B5EF4-FFF2-40B4-BE49-F238E27FC236}">
                  <a16:creationId xmlns:a16="http://schemas.microsoft.com/office/drawing/2014/main" id="{9A1A7FCA-8137-4FF0-9940-FB481BFD2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798754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6">
              <a:extLst>
                <a:ext uri="{FF2B5EF4-FFF2-40B4-BE49-F238E27FC236}">
                  <a16:creationId xmlns:a16="http://schemas.microsoft.com/office/drawing/2014/main" id="{3A9167A0-5576-4F2F-B5FE-4311865978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622248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B554169-CA60-0D42-A0CE-B114E0C59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965" y="1321743"/>
            <a:ext cx="3787482" cy="4277890"/>
          </a:xfrm>
        </p:spPr>
        <p:txBody>
          <a:bodyPr anchor="ctr">
            <a:normAutofit/>
          </a:bodyPr>
          <a:lstStyle/>
          <a:p>
            <a:r>
              <a:rPr lang="en-US" sz="3000" b="1">
                <a:solidFill>
                  <a:srgbClr val="FFFFFF"/>
                </a:solidFill>
              </a:rPr>
              <a:t>There were 15 activities that more than half of incoming interns reported doing during the 2020-2021 virtual interview season for any program. 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283F107F-9294-4679-B247-91D8556A6E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61" name="Rectangle 64">
              <a:extLst>
                <a:ext uri="{FF2B5EF4-FFF2-40B4-BE49-F238E27FC236}">
                  <a16:creationId xmlns:a16="http://schemas.microsoft.com/office/drawing/2014/main" id="{20F93971-D547-4C36-A076-D57249994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6">
              <a:extLst>
                <a:ext uri="{FF2B5EF4-FFF2-40B4-BE49-F238E27FC236}">
                  <a16:creationId xmlns:a16="http://schemas.microsoft.com/office/drawing/2014/main" id="{012A36A9-DFAE-4F57-9711-172E65EDA3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4">
              <a:extLst>
                <a:ext uri="{FF2B5EF4-FFF2-40B4-BE49-F238E27FC236}">
                  <a16:creationId xmlns:a16="http://schemas.microsoft.com/office/drawing/2014/main" id="{8B6B96C8-D832-4071-A5D2-1F11CBF9F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6">
              <a:extLst>
                <a:ext uri="{FF2B5EF4-FFF2-40B4-BE49-F238E27FC236}">
                  <a16:creationId xmlns:a16="http://schemas.microsoft.com/office/drawing/2014/main" id="{0FF1DEB5-31F1-464D-BDB3-EFE620642A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96B80410-DC2C-4DFC-B52E-CC5E6788BF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6">
              <a:extLst>
                <a:ext uri="{FF2B5EF4-FFF2-40B4-BE49-F238E27FC236}">
                  <a16:creationId xmlns:a16="http://schemas.microsoft.com/office/drawing/2014/main" id="{9CE51CA3-95B8-44B4-B784-CE35A844D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4">
              <a:extLst>
                <a:ext uri="{FF2B5EF4-FFF2-40B4-BE49-F238E27FC236}">
                  <a16:creationId xmlns:a16="http://schemas.microsoft.com/office/drawing/2014/main" id="{FA1EB8B0-6221-4A35-A5F2-46E9A78CBD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6">
              <a:extLst>
                <a:ext uri="{FF2B5EF4-FFF2-40B4-BE49-F238E27FC236}">
                  <a16:creationId xmlns:a16="http://schemas.microsoft.com/office/drawing/2014/main" id="{FDA530E1-5E88-4861-8642-F5B6A715B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4">
              <a:extLst>
                <a:ext uri="{FF2B5EF4-FFF2-40B4-BE49-F238E27FC236}">
                  <a16:creationId xmlns:a16="http://schemas.microsoft.com/office/drawing/2014/main" id="{854D2927-5C3A-424C-B30D-6048719C88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6">
              <a:extLst>
                <a:ext uri="{FF2B5EF4-FFF2-40B4-BE49-F238E27FC236}">
                  <a16:creationId xmlns:a16="http://schemas.microsoft.com/office/drawing/2014/main" id="{9B9A782D-CE07-499E-81BB-3F6D2E7EF0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64">
              <a:extLst>
                <a:ext uri="{FF2B5EF4-FFF2-40B4-BE49-F238E27FC236}">
                  <a16:creationId xmlns:a16="http://schemas.microsoft.com/office/drawing/2014/main" id="{BDEBE12E-1915-4596-A0A7-9C61CAF82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66">
              <a:extLst>
                <a:ext uri="{FF2B5EF4-FFF2-40B4-BE49-F238E27FC236}">
                  <a16:creationId xmlns:a16="http://schemas.microsoft.com/office/drawing/2014/main" id="{4FBDEF84-1447-47C6-998D-A35B78E0C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D5BF8D-98A8-1241-9D67-18370E23D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3850" y="755386"/>
            <a:ext cx="6737270" cy="5614417"/>
          </a:xfrm>
        </p:spPr>
        <p:txBody>
          <a:bodyPr anchor="ctr">
            <a:normAutofit fontScale="92500" lnSpcReduction="10000"/>
          </a:bodyPr>
          <a:lstStyle/>
          <a:p>
            <a:pPr lvl="0"/>
            <a:r>
              <a:rPr lang="en-US" sz="1800" dirty="0"/>
              <a:t>Looked at program website (97.6%)</a:t>
            </a:r>
          </a:p>
          <a:p>
            <a:pPr lvl="0"/>
            <a:r>
              <a:rPr lang="en-US" sz="1800" dirty="0"/>
              <a:t>Participated in virtual interview with residents (96.4%)</a:t>
            </a:r>
          </a:p>
          <a:p>
            <a:pPr lvl="0"/>
            <a:r>
              <a:rPr lang="en-US" sz="1800" dirty="0"/>
              <a:t>Participated in virtual interview with faculty (95.2%)</a:t>
            </a:r>
          </a:p>
          <a:p>
            <a:pPr lvl="0"/>
            <a:r>
              <a:rPr lang="en-US" sz="1800" dirty="0"/>
              <a:t>Looked at resident bios (94.0%)</a:t>
            </a:r>
          </a:p>
          <a:p>
            <a:pPr lvl="0"/>
            <a:r>
              <a:rPr lang="en-US" sz="1800" dirty="0"/>
              <a:t>Participated in virtual interview with Program Director (92.2%)</a:t>
            </a:r>
          </a:p>
          <a:p>
            <a:pPr lvl="0"/>
            <a:r>
              <a:rPr lang="en-US" sz="1800" dirty="0"/>
              <a:t>Participated in pre-recorded hospital/clinic tour (83.8%)</a:t>
            </a:r>
          </a:p>
          <a:p>
            <a:pPr lvl="0"/>
            <a:r>
              <a:rPr lang="en-US" sz="1800" dirty="0"/>
              <a:t>Watched recruitment video (80.8%)</a:t>
            </a:r>
          </a:p>
          <a:p>
            <a:pPr lvl="0"/>
            <a:r>
              <a:rPr lang="en-US" sz="1800" dirty="0"/>
              <a:t>Received gift bag from programs (80.2%)</a:t>
            </a:r>
          </a:p>
          <a:p>
            <a:pPr lvl="0"/>
            <a:r>
              <a:rPr lang="en-US" sz="1800" dirty="0"/>
              <a:t>Participated in resident-only virtual get-together pre-interviews (79.6%)</a:t>
            </a:r>
          </a:p>
          <a:p>
            <a:pPr lvl="0"/>
            <a:r>
              <a:rPr lang="en-US" sz="1800" dirty="0"/>
              <a:t>Received interview meals via Door Dash or other food delivery (69.5%)</a:t>
            </a:r>
          </a:p>
          <a:p>
            <a:pPr lvl="0"/>
            <a:r>
              <a:rPr lang="en-US" sz="1800" dirty="0"/>
              <a:t>Participated in resident-only virtual get-together post-interviews (62.9%)</a:t>
            </a:r>
          </a:p>
          <a:p>
            <a:pPr lvl="0"/>
            <a:r>
              <a:rPr lang="en-US" sz="1800" dirty="0"/>
              <a:t>Participated in Zoom Q&amp;A events (e.g. Town halls) (61.7%)</a:t>
            </a:r>
          </a:p>
          <a:p>
            <a:pPr lvl="0"/>
            <a:r>
              <a:rPr lang="en-US" sz="1800" dirty="0"/>
              <a:t>Participated in virtual informal get-togethers with everyone (residents, faculty and applicants) pre-interviews (56.9%)</a:t>
            </a:r>
          </a:p>
          <a:p>
            <a:pPr lvl="0"/>
            <a:r>
              <a:rPr lang="en-US" sz="1800" dirty="0"/>
              <a:t>Participated in AAFP National Conference (51.5%)</a:t>
            </a:r>
          </a:p>
          <a:p>
            <a:pPr lvl="0"/>
            <a:r>
              <a:rPr lang="en-US" sz="1800" dirty="0"/>
              <a:t>Looked for program on Instagram (50.3%)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6CC796-BD1E-174F-9FBE-500E2EF75058}"/>
              </a:ext>
            </a:extLst>
          </p:cNvPr>
          <p:cNvSpPr/>
          <p:nvPr/>
        </p:nvSpPr>
        <p:spPr>
          <a:xfrm>
            <a:off x="5574882" y="303531"/>
            <a:ext cx="22711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1"/>
                </a:solidFill>
              </a:rPr>
              <a:t>In order of frequency:</a:t>
            </a:r>
            <a:endParaRPr 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915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341E54-42E4-A845-A525-B772A4851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Which recruitment activities that you participated in were MOST helpful in deciding your rank list?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E697F-7EBA-1F42-9B5A-8803A43E95A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354272" y="2226581"/>
            <a:ext cx="9708995" cy="356717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/>
              <a:t>Looked at program website (78.5%)</a:t>
            </a:r>
          </a:p>
          <a:p>
            <a:r>
              <a:rPr lang="en-US" sz="2400"/>
              <a:t>Virtual interviews with residents (75.8%)</a:t>
            </a:r>
          </a:p>
          <a:p>
            <a:r>
              <a:rPr lang="en-US" sz="2400"/>
              <a:t>Virtual interviews with program director (65.6%)</a:t>
            </a:r>
          </a:p>
          <a:p>
            <a:r>
              <a:rPr lang="en-US" sz="2400"/>
              <a:t>Virtual interviews with faculty (64.8%)</a:t>
            </a:r>
          </a:p>
          <a:p>
            <a:r>
              <a:rPr lang="en-US" sz="2400"/>
              <a:t>Virtual get togethers before the interview with residents only (39.1%)</a:t>
            </a:r>
          </a:p>
          <a:p>
            <a:r>
              <a:rPr lang="en-US" sz="2400"/>
              <a:t>Virtual get togethers after the interview with residents only (35.2%)</a:t>
            </a:r>
          </a:p>
        </p:txBody>
      </p:sp>
    </p:spTree>
    <p:extLst>
      <p:ext uri="{BB962C8B-B14F-4D97-AF65-F5344CB8AC3E}">
        <p14:creationId xmlns:p14="http://schemas.microsoft.com/office/powerpoint/2010/main" val="2504283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341E54-42E4-A845-A525-B772A4851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Which recruitment activities that you participated in were </a:t>
            </a:r>
            <a:r>
              <a:rPr lang="en-US" sz="4000" b="1">
                <a:solidFill>
                  <a:srgbClr val="FFFFFF"/>
                </a:solidFill>
              </a:rPr>
              <a:t>LEAST</a:t>
            </a:r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helpful in deciding your rank list?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E697F-7EBA-1F42-9B5A-8803A43E95A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316765" y="2215315"/>
            <a:ext cx="9708995" cy="356717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/>
              <a:t>Received a gift bag (66.4%)</a:t>
            </a:r>
          </a:p>
          <a:p>
            <a:r>
              <a:rPr lang="en-US" sz="2400"/>
              <a:t>Received interview meals via Door Dash or other food delivery (55.2%)</a:t>
            </a:r>
          </a:p>
          <a:p>
            <a:r>
              <a:rPr lang="en-US" sz="2400"/>
              <a:t>Participated in pre-recorded hospital/clinic tour (28.6%)</a:t>
            </a:r>
          </a:p>
          <a:p>
            <a:r>
              <a:rPr lang="en-US" sz="2400"/>
              <a:t>Looked for program on Instagram (28.6%)</a:t>
            </a:r>
          </a:p>
          <a:p>
            <a:r>
              <a:rPr lang="en-US" sz="2400"/>
              <a:t>Watched recruitment video (22.2%)</a:t>
            </a:r>
          </a:p>
          <a:p>
            <a:r>
              <a:rPr lang="en-US" sz="2400"/>
              <a:t>Participated in AAFP National Conference (14.0%)</a:t>
            </a:r>
          </a:p>
        </p:txBody>
      </p:sp>
    </p:spTree>
    <p:extLst>
      <p:ext uri="{BB962C8B-B14F-4D97-AF65-F5344CB8AC3E}">
        <p14:creationId xmlns:p14="http://schemas.microsoft.com/office/powerpoint/2010/main" val="2128276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F24A09B-713F-43FC-AB6E-B880839685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B91AB35-C3B4-4B70-B3DD-13D63B7DA2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33975" y="2423149"/>
            <a:ext cx="0" cy="201168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A527F-0C47-394D-8BA5-7825FE86B280}"/>
              </a:ext>
            </a:extLst>
          </p:cNvPr>
          <p:cNvSpPr txBox="1">
            <a:spLocks/>
          </p:cNvSpPr>
          <p:nvPr/>
        </p:nvSpPr>
        <p:spPr>
          <a:xfrm>
            <a:off x="5910021" y="1195064"/>
            <a:ext cx="5635235" cy="416735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000" dirty="0">
                <a:latin typeface="Bahnschrift SemiBold SemiConden" panose="020B0502040204020203" pitchFamily="34" charset="0"/>
              </a:rPr>
              <a:t>Virtual interviews with residents (59.6%)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>
                <a:latin typeface="Bahnschrift SemiBold SemiConden" panose="020B0502040204020203" pitchFamily="34" charset="0"/>
              </a:rPr>
              <a:t>Virtual interviews with program directors (57.1%)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>
                <a:latin typeface="Bahnschrift SemiBold SemiConden" panose="020B0502040204020203" pitchFamily="34" charset="0"/>
              </a:rPr>
              <a:t>Virtual interviews with faculty (51.6%)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>
                <a:latin typeface="Bahnschrift SemiBold SemiConden" panose="020B0502040204020203" pitchFamily="34" charset="0"/>
              </a:rPr>
              <a:t>Looked at program website (50.3%)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>
                <a:latin typeface="Bahnschrift SemiBold SemiConden" panose="020B0502040204020203" pitchFamily="34" charset="0"/>
              </a:rPr>
              <a:t>Virtual get togethers before the interview with residents only (31.6%)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>
                <a:latin typeface="Bahnschrift SemiBold SemiConden" panose="020B0502040204020203" pitchFamily="34" charset="0"/>
              </a:rPr>
              <a:t>Virtual get togethers after the interview with residents only (30.5%)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>
                <a:latin typeface="Bahnschrift SemiBold SemiConden" panose="020B0502040204020203" pitchFamily="34" charset="0"/>
              </a:rPr>
              <a:t>Looked at resident bios (28.0%)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>
                <a:latin typeface="Bahnschrift SemiBold SemiConden" panose="020B0502040204020203" pitchFamily="34" charset="0"/>
              </a:rPr>
              <a:t>Watched recruitment video (25.2%)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>
                <a:latin typeface="Bahnschrift SemiBold SemiConden" panose="020B0502040204020203" pitchFamily="34" charset="0"/>
              </a:rPr>
              <a:t>Looked for program on Instagram (22.6%)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9FEEA4-5966-2848-BCCC-BAF248165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744" y="640080"/>
            <a:ext cx="4173905" cy="557781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r"/>
            <a:r>
              <a:rPr lang="en-US" sz="4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Which recruitment activities that you participated in were most positively impacted your perception of the associated program?</a:t>
            </a:r>
            <a:endParaRPr lang="en-US" sz="42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87ECF9-C8A3-224B-9D61-91355688674A}"/>
              </a:ext>
            </a:extLst>
          </p:cNvPr>
          <p:cNvSpPr/>
          <p:nvPr/>
        </p:nvSpPr>
        <p:spPr>
          <a:xfrm>
            <a:off x="5588618" y="732744"/>
            <a:ext cx="2743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1"/>
                </a:solidFill>
              </a:rPr>
              <a:t>In order of % who chose it</a:t>
            </a:r>
            <a:endParaRPr 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61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FCF3BBB-A8CC-294A-A9F2-AF0DE51920A0}"/>
              </a:ext>
            </a:extLst>
          </p:cNvPr>
          <p:cNvSpPr/>
          <p:nvPr/>
        </p:nvSpPr>
        <p:spPr>
          <a:xfrm>
            <a:off x="-1" y="0"/>
            <a:ext cx="3595607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BF65A5-3D5C-3A44-8B7B-61D249CA4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630" y="2207295"/>
            <a:ext cx="3111230" cy="3515506"/>
          </a:xfrm>
        </p:spPr>
        <p:txBody>
          <a:bodyPr>
            <a:normAutofit fontScale="90000"/>
          </a:bodyPr>
          <a:lstStyle/>
          <a:p>
            <a:pPr algn="r"/>
            <a:r>
              <a:rPr lang="en-US" b="1">
                <a:solidFill>
                  <a:schemeClr val="bg1"/>
                </a:solidFill>
              </a:rPr>
              <a:t>What else did you use to decide how to rank programs? </a:t>
            </a:r>
            <a:r>
              <a:rPr lang="en-US" sz="3200" b="1">
                <a:solidFill>
                  <a:schemeClr val="bg1"/>
                </a:solidFill>
              </a:rPr>
              <a:t>(free text response; N=76)</a:t>
            </a:r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31643A7-ED36-7D48-9D12-117D0EBDFF9A}"/>
              </a:ext>
            </a:extLst>
          </p:cNvPr>
          <p:cNvSpPr/>
          <p:nvPr/>
        </p:nvSpPr>
        <p:spPr>
          <a:xfrm>
            <a:off x="4741787" y="419626"/>
            <a:ext cx="65949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>
                <a:latin typeface="Bahnschrift SemiBold SemiConden" panose="020B0502040204020203" pitchFamily="34" charset="0"/>
              </a:rPr>
              <a:t>Location! Location! Location! (44)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CF10304D-8022-4BB3-8BFF-0A9B59FC3A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6632547"/>
              </p:ext>
            </p:extLst>
          </p:nvPr>
        </p:nvGraphicFramePr>
        <p:xfrm>
          <a:off x="3811236" y="1680352"/>
          <a:ext cx="8165133" cy="50945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2180CF6-926A-114F-9172-77A3F458785E}"/>
              </a:ext>
            </a:extLst>
          </p:cNvPr>
          <p:cNvSpPr txBox="1"/>
          <p:nvPr/>
        </p:nvSpPr>
        <p:spPr>
          <a:xfrm>
            <a:off x="7516134" y="1188488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Also…</a:t>
            </a:r>
          </a:p>
        </p:txBody>
      </p:sp>
    </p:spTree>
    <p:extLst>
      <p:ext uri="{BB962C8B-B14F-4D97-AF65-F5344CB8AC3E}">
        <p14:creationId xmlns:p14="http://schemas.microsoft.com/office/powerpoint/2010/main" val="2057912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F84BAA2-388E-5248-AB2C-41235B221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b="1">
                <a:solidFill>
                  <a:schemeClr val="accent1"/>
                </a:solidFill>
              </a:rPr>
              <a:t>TL;DR FROM INTERN SURVEY</a:t>
            </a:r>
            <a:endParaRPr lang="en-US">
              <a:solidFill>
                <a:schemeClr val="accent1"/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BCA377-8733-374E-91F8-8FD6AD071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 lnSpcReduction="10000"/>
          </a:bodyPr>
          <a:lstStyle/>
          <a:p>
            <a:pPr lvl="0"/>
            <a:r>
              <a:rPr lang="en-US" sz="2400" b="1"/>
              <a:t>Your website is important</a:t>
            </a:r>
            <a:endParaRPr lang="en-US" sz="2400" b="1">
              <a:cs typeface="Calibri"/>
            </a:endParaRPr>
          </a:p>
          <a:p>
            <a:pPr lvl="0"/>
            <a:r>
              <a:rPr lang="en-US" sz="2400" b="1"/>
              <a:t>Resident-only social time with applicants is important (timing pre/post interview is less important)</a:t>
            </a:r>
            <a:endParaRPr lang="en-US" sz="2400" b="1">
              <a:cs typeface="Calibri"/>
            </a:endParaRPr>
          </a:p>
          <a:p>
            <a:pPr lvl="0"/>
            <a:r>
              <a:rPr lang="en-US" sz="2400" b="1"/>
              <a:t>Don’t waste your money on gifts and food</a:t>
            </a:r>
            <a:endParaRPr lang="en-US" sz="2400" b="1">
              <a:cs typeface="Calibri"/>
            </a:endParaRPr>
          </a:p>
          <a:p>
            <a:pPr lvl="0"/>
            <a:r>
              <a:rPr lang="en-US" sz="2000"/>
              <a:t>Your recruitment video, resident bios, and social media may not impact rank list, but they impact perception</a:t>
            </a:r>
            <a:endParaRPr lang="en-US" sz="2000">
              <a:cs typeface="Calibri"/>
            </a:endParaRPr>
          </a:p>
          <a:p>
            <a:pPr lvl="0"/>
            <a:r>
              <a:rPr lang="en-US" sz="2000"/>
              <a:t>Having interviews with the PD and faculty and residents is helpful</a:t>
            </a:r>
            <a:endParaRPr lang="en-US" sz="2000">
              <a:cs typeface="Calibri"/>
            </a:endParaRPr>
          </a:p>
          <a:p>
            <a:pPr lvl="0"/>
            <a:r>
              <a:rPr lang="en-US" sz="2000"/>
              <a:t>Residency fair participation had little to do with program perception or ranking</a:t>
            </a:r>
            <a:endParaRPr lang="en-US" sz="2000">
              <a:cs typeface="Calibri"/>
            </a:endParaRPr>
          </a:p>
          <a:p>
            <a:pPr lvl="0"/>
            <a:r>
              <a:rPr lang="en-US" sz="2000"/>
              <a:t>Location is the other most important cited factor for deciding the rank list, but curriculum, a “good fit” and program communication are also really important</a:t>
            </a:r>
            <a:endParaRPr lang="en-US" sz="2000">
              <a:cs typeface="Calibri"/>
            </a:endParaRPr>
          </a:p>
          <a:p>
            <a:pPr marL="0" indent="0">
              <a:buNone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806349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C7D9E0544F104E8EB06A27F980D573" ma:contentTypeVersion="6" ma:contentTypeDescription="Create a new document." ma:contentTypeScope="" ma:versionID="1a59a6daa4db4b84efa41c66c5781a33">
  <xsd:schema xmlns:xsd="http://www.w3.org/2001/XMLSchema" xmlns:xs="http://www.w3.org/2001/XMLSchema" xmlns:p="http://schemas.microsoft.com/office/2006/metadata/properties" xmlns:ns2="58c2a934-9d47-49d8-9966-fb930cd569f5" xmlns:ns3="0ebbfbd3-8340-46b6-b1b0-6331b96b9e6e" targetNamespace="http://schemas.microsoft.com/office/2006/metadata/properties" ma:root="true" ma:fieldsID="f9c954ccacf74b690aa59d57eff7ae1d" ns2:_="" ns3:_="">
    <xsd:import namespace="58c2a934-9d47-49d8-9966-fb930cd569f5"/>
    <xsd:import namespace="0ebbfbd3-8340-46b6-b1b0-6331b96b9e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2a934-9d47-49d8-9966-fb930cd569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bbfbd3-8340-46b6-b1b0-6331b96b9e6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12A47C-99C7-4C97-A8DF-9AA8F26FBE06}">
  <ds:schemaRefs>
    <ds:schemaRef ds:uri="http://schemas.microsoft.com/office/2006/documentManagement/types"/>
    <ds:schemaRef ds:uri="58c2a934-9d47-49d8-9966-fb930cd569f5"/>
    <ds:schemaRef ds:uri="http://purl.org/dc/elements/1.1/"/>
    <ds:schemaRef ds:uri="http://purl.org/dc/terms/"/>
    <ds:schemaRef ds:uri="0ebbfbd3-8340-46b6-b1b0-6331b96b9e6e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956CCA6-D0ED-403B-AEC8-D7BE3321A3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425969-2B91-4FB8-8868-9C0C9FBD7C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c2a934-9d47-49d8-9966-fb930cd569f5"/>
    <ds:schemaRef ds:uri="0ebbfbd3-8340-46b6-b1b0-6331b96b9e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1340</Words>
  <Application>Microsoft Macintosh PowerPoint</Application>
  <PresentationFormat>Widescreen</PresentationFormat>
  <Paragraphs>157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Bahnschrift SemiBold SemiConden</vt:lpstr>
      <vt:lpstr>Calibri</vt:lpstr>
      <vt:lpstr>Calibri Light</vt:lpstr>
      <vt:lpstr>Wingdings</vt:lpstr>
      <vt:lpstr>Office Theme</vt:lpstr>
      <vt:lpstr>Lessons Learned from the  Family Medicine Residency Network  Virtual Interview Survey </vt:lpstr>
      <vt:lpstr>Methods &amp; Response rates</vt:lpstr>
      <vt:lpstr>Intern Responses</vt:lpstr>
      <vt:lpstr>There were 15 activities that more than half of incoming interns reported doing during the 2020-2021 virtual interview season for any program. </vt:lpstr>
      <vt:lpstr>Which recruitment activities that you participated in were MOST helpful in deciding your rank list?</vt:lpstr>
      <vt:lpstr>Which recruitment activities that you participated in were LEAST helpful in deciding your rank list?</vt:lpstr>
      <vt:lpstr>Which recruitment activities that you participated in were most positively impacted your perception of the associated program?</vt:lpstr>
      <vt:lpstr>What else did you use to decide how to rank programs? (free text response; N=76)</vt:lpstr>
      <vt:lpstr>TL;DR FROM INTERN SURVEY</vt:lpstr>
      <vt:lpstr>Program Director Responses</vt:lpstr>
      <vt:lpstr>There were 17 activities that more than 20% of WWAMI programs offered in the 2020-2021 interview season. </vt:lpstr>
      <vt:lpstr>Which of these do you think were most helpful for you in creating your rank list? </vt:lpstr>
      <vt:lpstr>Which of these do you think most positively impacted medical students’ perception of your program? </vt:lpstr>
      <vt:lpstr>What PDs think positively impacted perception vs. what actually positively impacted perception </vt:lpstr>
      <vt:lpstr>Comparing where you matched on your 2021 rank list with where you "usually" match, which of the following is true? </vt:lpstr>
      <vt:lpstr>TL;DR from PD survey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learned from the Family Medicine Residency Network  Virtual Interview Survey </dc:title>
  <dc:creator>Amanda Weidner</dc:creator>
  <cp:lastModifiedBy>Molly Ormsby</cp:lastModifiedBy>
  <cp:revision>13</cp:revision>
  <cp:lastPrinted>2022-04-20T19:12:44Z</cp:lastPrinted>
  <dcterms:created xsi:type="dcterms:W3CDTF">2021-08-11T21:13:04Z</dcterms:created>
  <dcterms:modified xsi:type="dcterms:W3CDTF">2022-05-02T13:37:28Z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0x010100E9C7D9E0544F104E8EB06A27F980D573</vt:lpwstr>
  </property>
</Properties>
</file>