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Lst>
  <p:sldIdLst>
    <p:sldId id="259" r:id="rId3"/>
    <p:sldId id="257" r:id="rId4"/>
    <p:sldId id="261" r:id="rId5"/>
    <p:sldId id="262" r:id="rId6"/>
    <p:sldId id="263" r:id="rId7"/>
    <p:sldId id="271" r:id="rId8"/>
    <p:sldId id="282" r:id="rId9"/>
    <p:sldId id="273" r:id="rId10"/>
    <p:sldId id="283" r:id="rId11"/>
    <p:sldId id="284" r:id="rId12"/>
    <p:sldId id="277" r:id="rId13"/>
    <p:sldId id="278" r:id="rId14"/>
    <p:sldId id="279" r:id="rId15"/>
    <p:sldId id="280" r:id="rId16"/>
    <p:sldId id="281" r:id="rId17"/>
    <p:sldId id="285" r:id="rId18"/>
    <p:sldId id="286" r:id="rId19"/>
    <p:sldId id="28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5">
          <p15:clr>
            <a:srgbClr val="A4A3A4"/>
          </p15:clr>
        </p15:guide>
        <p15:guide id="2" pos="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E83"/>
    <a:srgbClr val="E8D3A2"/>
    <a:srgbClr val="B7A57A"/>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85"/>
    <p:restoredTop sz="94665"/>
  </p:normalViewPr>
  <p:slideViewPr>
    <p:cSldViewPr snapToGrid="0" snapToObjects="1" showGuides="1">
      <p:cViewPr varScale="1">
        <p:scale>
          <a:sx n="106" d="100"/>
          <a:sy n="106" d="100"/>
        </p:scale>
        <p:origin x="184" y="200"/>
      </p:cViewPr>
      <p:guideLst>
        <p:guide orient="horz" pos="965"/>
        <p:guide pos="4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4" name="Picture 3"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1269313"/>
            <a:ext cx="2425295" cy="163374"/>
          </a:xfrm>
          <a:prstGeom prst="rect">
            <a:avLst/>
          </a:prstGeom>
        </p:spPr>
      </p:pic>
      <p:pic>
        <p:nvPicPr>
          <p:cNvPr id="13" name="Picture 12"/>
          <p:cNvPicPr>
            <a:picLocks noChangeAspect="1"/>
          </p:cNvPicPr>
          <p:nvPr userDrawn="1"/>
        </p:nvPicPr>
        <p:blipFill>
          <a:blip r:embed="rId4"/>
          <a:stretch>
            <a:fillRect/>
          </a:stretch>
        </p:blipFill>
        <p:spPr>
          <a:xfrm>
            <a:off x="792039" y="4341247"/>
            <a:ext cx="1495448" cy="130555"/>
          </a:xfrm>
          <a:prstGeom prst="rect">
            <a:avLst/>
          </a:prstGeom>
        </p:spPr>
      </p:pic>
      <p:sp>
        <p:nvSpPr>
          <p:cNvPr id="2" name="Title 1"/>
          <p:cNvSpPr>
            <a:spLocks noGrp="1"/>
          </p:cNvSpPr>
          <p:nvPr>
            <p:ph type="title" hasCustomPrompt="1"/>
          </p:nvPr>
        </p:nvSpPr>
        <p:spPr>
          <a:xfrm>
            <a:off x="671757" y="1559791"/>
            <a:ext cx="6972300" cy="26290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9025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0" i="0" baseline="0">
                <a:solidFill>
                  <a:srgbClr val="4B2E83"/>
                </a:solidFill>
                <a:latin typeface="Open Sans"/>
                <a:cs typeface="Open Sans"/>
              </a:defRPr>
            </a:lvl1pPr>
            <a:lvl2pPr>
              <a:defRPr sz="2000" b="0" i="0" baseline="0">
                <a:solidFill>
                  <a:srgbClr val="4B2E83"/>
                </a:solidFill>
                <a:latin typeface="Open Sans"/>
                <a:cs typeface="Open Sans"/>
              </a:defRPr>
            </a:lvl2pPr>
            <a:lvl3pPr marL="1143000" indent="-228600">
              <a:buSzPct val="100000"/>
              <a:buFont typeface="Lucida Grande"/>
              <a:buChar char="&gt;"/>
              <a:defRPr sz="1800" b="0" i="0" baseline="0">
                <a:solidFill>
                  <a:srgbClr val="4B2E83"/>
                </a:solidFill>
                <a:latin typeface="Open Sans"/>
                <a:cs typeface="Open Sans"/>
              </a:defRPr>
            </a:lvl3pPr>
            <a:lvl4pPr>
              <a:defRPr sz="1600" b="0" i="0" baseline="0">
                <a:solidFill>
                  <a:srgbClr val="4B2E83"/>
                </a:solidFill>
                <a:latin typeface="Open Sans"/>
                <a:cs typeface="Open Sans"/>
              </a:defRPr>
            </a:lvl4pPr>
            <a:lvl5pPr marL="2057400" indent="-228600">
              <a:buFont typeface="Lucida Grande"/>
              <a:buChar char="&gt;"/>
              <a:defRPr sz="1400" b="0" i="0" baseline="0">
                <a:solidFill>
                  <a:srgbClr val="4B2E83"/>
                </a:solidFill>
                <a:latin typeface="Open Sans"/>
                <a:cs typeface="Open Sans"/>
              </a:defRPr>
            </a:lvl5pPr>
          </a:lstStyle>
          <a:p>
            <a:pPr lvl="0"/>
            <a:r>
              <a:rPr lang="en-US" dirty="0"/>
              <a:t>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11" name="Picture 10"/>
          <p:cNvPicPr>
            <a:picLocks noChangeAspect="1"/>
          </p:cNvPicPr>
          <p:nvPr userDrawn="1"/>
        </p:nvPicPr>
        <p:blipFill>
          <a:blip r:embed="rId3"/>
          <a:stretch>
            <a:fillRect/>
          </a:stretch>
        </p:blipFill>
        <p:spPr>
          <a:xfrm>
            <a:off x="779464" y="1384924"/>
            <a:ext cx="789558" cy="68929"/>
          </a:xfrm>
          <a:prstGeom prst="rect">
            <a:avLst/>
          </a:prstGeom>
        </p:spPr>
      </p:pic>
      <p:sp>
        <p:nvSpPr>
          <p:cNvPr id="2" name="Title 1"/>
          <p:cNvSpPr>
            <a:spLocks noGrp="1"/>
          </p:cNvSpPr>
          <p:nvPr>
            <p:ph type="title" hasCustomPrompt="1"/>
          </p:nvPr>
        </p:nvSpPr>
        <p:spPr>
          <a:xfrm>
            <a:off x="628649" y="371510"/>
            <a:ext cx="8227769"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0" i="0" baseline="0">
                <a:solidFill>
                  <a:srgbClr val="4B2E83"/>
                </a:solidFill>
                <a:latin typeface="Open Sans"/>
                <a:cs typeface="Open Sans"/>
              </a:defRPr>
            </a:lvl1pPr>
            <a:lvl2pPr>
              <a:defRPr sz="2000" b="0" i="0" baseline="0">
                <a:solidFill>
                  <a:srgbClr val="4B2E83"/>
                </a:solidFill>
                <a:latin typeface="Open Sans"/>
                <a:cs typeface="Open Sans"/>
              </a:defRPr>
            </a:lvl2pPr>
            <a:lvl3pPr marL="1143000" indent="-228600">
              <a:buSzPct val="100000"/>
              <a:buFont typeface="Lucida Grande"/>
              <a:buChar char="&gt;"/>
              <a:defRPr sz="1800" b="0" i="0" baseline="0">
                <a:solidFill>
                  <a:srgbClr val="4B2E83"/>
                </a:solidFill>
                <a:latin typeface="Open Sans"/>
                <a:cs typeface="Open Sans"/>
              </a:defRPr>
            </a:lvl3pPr>
            <a:lvl4pPr>
              <a:defRPr sz="1600" b="0" i="0" baseline="0">
                <a:solidFill>
                  <a:srgbClr val="4B2E83"/>
                </a:solidFill>
                <a:latin typeface="Open Sans"/>
                <a:cs typeface="Open Sans"/>
              </a:defRPr>
            </a:lvl4pPr>
            <a:lvl5pPr marL="2057400" indent="-228600">
              <a:buFont typeface="Lucida Grande"/>
              <a:buChar char="&gt;"/>
              <a:defRPr sz="1400" b="0" i="0" baseline="0">
                <a:solidFill>
                  <a:srgbClr val="4B2E83"/>
                </a:solidFill>
                <a:latin typeface="Open Sans"/>
                <a:cs typeface="Open Sans"/>
              </a:defRPr>
            </a:lvl5pPr>
          </a:lstStyle>
          <a:p>
            <a:pPr lvl="0"/>
            <a:r>
              <a:rPr lang="en-US" dirty="0"/>
              <a:t>Bulleted 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11" name="Picture 10"/>
          <p:cNvPicPr>
            <a:picLocks noChangeAspect="1"/>
          </p:cNvPicPr>
          <p:nvPr userDrawn="1"/>
        </p:nvPicPr>
        <p:blipFill>
          <a:blip r:embed="rId3"/>
          <a:stretch>
            <a:fillRect/>
          </a:stretch>
        </p:blipFill>
        <p:spPr>
          <a:xfrm>
            <a:off x="779464" y="1384924"/>
            <a:ext cx="789558" cy="68929"/>
          </a:xfrm>
          <a:prstGeom prst="rect">
            <a:avLst/>
          </a:prstGeom>
        </p:spPr>
      </p:pic>
      <p:sp>
        <p:nvSpPr>
          <p:cNvPr id="2" name="Title 1"/>
          <p:cNvSpPr>
            <a:spLocks noGrp="1"/>
          </p:cNvSpPr>
          <p:nvPr>
            <p:ph type="title" hasCustomPrompt="1"/>
          </p:nvPr>
        </p:nvSpPr>
        <p:spPr>
          <a:xfrm>
            <a:off x="671757" y="371511"/>
            <a:ext cx="8064504" cy="991998"/>
          </a:xfrm>
          <a:prstGeom prst="rect">
            <a:avLst/>
          </a:prstGeom>
        </p:spPr>
        <p:txBody>
          <a:bodyPr anchor="b"/>
          <a:lstStyle>
            <a:lvl1pPr algn="l">
              <a:defRPr lang="cs-CZ" sz="3000" b="1" i="0" smtClean="0">
                <a:effectLst/>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E8D3A2"/>
        </a:solidFill>
        <a:effectLst/>
      </p:bgPr>
    </p:bg>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 Here</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9" name="Picture 8"/>
          <p:cNvPicPr>
            <a:picLocks noChangeAspect="1"/>
          </p:cNvPicPr>
          <p:nvPr userDrawn="1"/>
        </p:nvPicPr>
        <p:blipFill>
          <a:blip r:embed="rId3"/>
          <a:stretch>
            <a:fillRect/>
          </a:stretch>
        </p:blipFill>
        <p:spPr>
          <a:xfrm>
            <a:off x="779464" y="1384924"/>
            <a:ext cx="789558" cy="68929"/>
          </a:xfrm>
          <a:prstGeom prst="rect">
            <a:avLst/>
          </a:prstGeom>
        </p:spPr>
      </p:pic>
      <p:sp>
        <p:nvSpPr>
          <p:cNvPr id="2" name="Title 1"/>
          <p:cNvSpPr>
            <a:spLocks noGrp="1"/>
          </p:cNvSpPr>
          <p:nvPr>
            <p:ph type="title" hasCustomPrompt="1"/>
          </p:nvPr>
        </p:nvSpPr>
        <p:spPr>
          <a:xfrm>
            <a:off x="671756" y="365125"/>
            <a:ext cx="8116644"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779463" y="4173694"/>
            <a:ext cx="1600200" cy="139700"/>
          </a:xfrm>
          <a:prstGeom prst="rect">
            <a:avLst/>
          </a:prstGeom>
        </p:spPr>
      </p:pic>
      <p:pic>
        <p:nvPicPr>
          <p:cNvPr id="8" name="Picture 7" descr="W Logo_Purple_2685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9" name="Picture 8" descr="Wordmark_center_Purp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1269313"/>
            <a:ext cx="2425295" cy="163374"/>
          </a:xfrm>
          <a:prstGeom prst="rect">
            <a:avLst/>
          </a:prstGeom>
        </p:spPr>
      </p:pic>
      <p:sp>
        <p:nvSpPr>
          <p:cNvPr id="4" name="Title 3"/>
          <p:cNvSpPr>
            <a:spLocks noGrp="1"/>
          </p:cNvSpPr>
          <p:nvPr>
            <p:ph type="title" hasCustomPrompt="1"/>
          </p:nvPr>
        </p:nvSpPr>
        <p:spPr>
          <a:xfrm>
            <a:off x="671757" y="1531938"/>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40"/>
            <a:ext cx="8197114" cy="3117862"/>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10" name="Picture 9"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12" name="Picture 11"/>
          <p:cNvPicPr>
            <a:picLocks noChangeAspect="1"/>
          </p:cNvPicPr>
          <p:nvPr userDrawn="1"/>
        </p:nvPicPr>
        <p:blipFill>
          <a:blip r:embed="rId3"/>
          <a:stretch>
            <a:fillRect/>
          </a:stretch>
        </p:blipFill>
        <p:spPr>
          <a:xfrm>
            <a:off x="774700" y="1384031"/>
            <a:ext cx="789561" cy="68930"/>
          </a:xfrm>
          <a:prstGeom prst="rect">
            <a:avLst/>
          </a:prstGeom>
        </p:spPr>
      </p:pic>
      <p:sp>
        <p:nvSpPr>
          <p:cNvPr id="2" name="Title 1"/>
          <p:cNvSpPr>
            <a:spLocks noGrp="1"/>
          </p:cNvSpPr>
          <p:nvPr>
            <p:ph type="title" hasCustomPrompt="1"/>
          </p:nvPr>
        </p:nvSpPr>
        <p:spPr>
          <a:xfrm>
            <a:off x="671756" y="365125"/>
            <a:ext cx="8184663" cy="998383"/>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6"/>
            <a:ext cx="8196210" cy="370137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11" name="Picture 10"/>
          <p:cNvPicPr>
            <a:picLocks noChangeAspect="1"/>
          </p:cNvPicPr>
          <p:nvPr userDrawn="1"/>
        </p:nvPicPr>
        <p:blipFill>
          <a:blip r:embed="rId3"/>
          <a:stretch>
            <a:fillRect/>
          </a:stretch>
        </p:blipFill>
        <p:spPr>
          <a:xfrm>
            <a:off x="774700" y="1384031"/>
            <a:ext cx="789561" cy="68930"/>
          </a:xfrm>
          <a:prstGeom prst="rect">
            <a:avLst/>
          </a:prstGeom>
        </p:spPr>
      </p:pic>
      <p:sp>
        <p:nvSpPr>
          <p:cNvPr id="2" name="Title 1"/>
          <p:cNvSpPr>
            <a:spLocks noGrp="1"/>
          </p:cNvSpPr>
          <p:nvPr>
            <p:ph type="title" hasCustomPrompt="1"/>
          </p:nvPr>
        </p:nvSpPr>
        <p:spPr>
          <a:xfrm>
            <a:off x="659305" y="371511"/>
            <a:ext cx="8196210"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3656655"/>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 Here</a:t>
            </a:r>
          </a:p>
        </p:txBody>
      </p:sp>
      <p:pic>
        <p:nvPicPr>
          <p:cNvPr id="6" name="Picture 5" descr="AngleBackground_gold_RGB.png"/>
          <p:cNvPicPr>
            <a:picLocks noChangeAspect="1"/>
          </p:cNvPicPr>
          <p:nvPr userDrawn="1"/>
        </p:nvPicPr>
        <p:blipFill rotWithShape="1">
          <a:blip r:embed="rId2">
            <a:extLst>
              <a:ext uri="{28A0092B-C50C-407E-A947-70E740481C1C}">
                <a14:useLocalDpi xmlns:a14="http://schemas.microsoft.com/office/drawing/2010/main" val="0"/>
              </a:ext>
            </a:extLst>
          </a:blip>
          <a:srcRect l="21047" t="2698" r="20731" b="93348"/>
          <a:stretch/>
        </p:blipFill>
        <p:spPr>
          <a:xfrm>
            <a:off x="182446" y="-3060701"/>
            <a:ext cx="9367953" cy="479735"/>
          </a:xfrm>
          <a:prstGeom prst="rect">
            <a:avLst/>
          </a:prstGeom>
        </p:spPr>
      </p:pic>
      <p:pic>
        <p:nvPicPr>
          <p:cNvPr id="8" name="Picture 7" descr="W Logo_Purple_2685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72400" y="5710428"/>
            <a:ext cx="1371600" cy="923544"/>
          </a:xfrm>
          <a:prstGeom prst="rect">
            <a:avLst/>
          </a:prstGeom>
        </p:spPr>
      </p:pic>
      <p:pic>
        <p:nvPicPr>
          <p:cNvPr id="9" name="Picture 8"/>
          <p:cNvPicPr>
            <a:picLocks noChangeAspect="1"/>
          </p:cNvPicPr>
          <p:nvPr userDrawn="1"/>
        </p:nvPicPr>
        <p:blipFill>
          <a:blip r:embed="rId4"/>
          <a:stretch>
            <a:fillRect/>
          </a:stretch>
        </p:blipFill>
        <p:spPr>
          <a:xfrm>
            <a:off x="774700" y="1384031"/>
            <a:ext cx="789561" cy="6893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1"/>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RainAngle-7502.png"/>
          <p:cNvPicPr>
            <a:picLocks noChangeAspect="1"/>
          </p:cNvPicPr>
          <p:nvPr userDrawn="1"/>
        </p:nvPicPr>
        <p:blipFill rotWithShape="1">
          <a:blip r:embed="rId6">
            <a:extLst>
              <a:ext uri="{28A0092B-C50C-407E-A947-70E740481C1C}">
                <a14:useLocalDpi xmlns:a14="http://schemas.microsoft.com/office/drawing/2010/main" val="0"/>
              </a:ext>
            </a:extLst>
          </a:blip>
          <a:srcRect l="22002" t="9712" r="21821" b="88695"/>
          <a:stretch/>
        </p:blipFill>
        <p:spPr>
          <a:xfrm>
            <a:off x="0" y="0"/>
            <a:ext cx="9144000" cy="198438"/>
          </a:xfrm>
          <a:prstGeom prst="rect">
            <a:avLst/>
          </a:prstGeom>
        </p:spPr>
      </p:pic>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descr="RainAngle-7502.png"/>
          <p:cNvPicPr>
            <a:picLocks noChangeAspect="1"/>
          </p:cNvPicPr>
          <p:nvPr userDrawn="1"/>
        </p:nvPicPr>
        <p:blipFill rotWithShape="1">
          <a:blip r:embed="rId6">
            <a:extLst>
              <a:ext uri="{28A0092B-C50C-407E-A947-70E740481C1C}">
                <a14:useLocalDpi xmlns:a14="http://schemas.microsoft.com/office/drawing/2010/main" val="0"/>
              </a:ext>
            </a:extLst>
          </a:blip>
          <a:srcRect l="22002" t="9712" r="21821" b="88695"/>
          <a:stretch/>
        </p:blipFill>
        <p:spPr>
          <a:xfrm>
            <a:off x="0" y="0"/>
            <a:ext cx="9144000" cy="198438"/>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Family Medicine Resident Contributions to the Care of the American Public During COVID-19</a:t>
            </a:r>
            <a:br>
              <a:rPr lang="en-US" sz="3600" dirty="0"/>
            </a:br>
            <a:endParaRPr lang="en-US" sz="3600" dirty="0"/>
          </a:p>
        </p:txBody>
      </p:sp>
      <p:sp>
        <p:nvSpPr>
          <p:cNvPr id="3" name="Title 1">
            <a:extLst>
              <a:ext uri="{FF2B5EF4-FFF2-40B4-BE49-F238E27FC236}">
                <a16:creationId xmlns:a16="http://schemas.microsoft.com/office/drawing/2014/main" id="{6019277D-FCF4-D342-A543-4BD1E3AC38ED}"/>
              </a:ext>
            </a:extLst>
          </p:cNvPr>
          <p:cNvSpPr txBox="1">
            <a:spLocks/>
          </p:cNvSpPr>
          <p:nvPr/>
        </p:nvSpPr>
        <p:spPr>
          <a:xfrm>
            <a:off x="683789" y="5754820"/>
            <a:ext cx="6972300" cy="898654"/>
          </a:xfrm>
          <a:prstGeom prst="rect">
            <a:avLst/>
          </a:prstGeom>
        </p:spPr>
        <p:txBody>
          <a:bodyPr anchor="b"/>
          <a:lstStyle>
            <a:lvl1pPr algn="l" defTabSz="457200" rtl="0" eaLnBrk="1" latinLnBrk="0" hangingPunct="1">
              <a:spcBef>
                <a:spcPct val="0"/>
              </a:spcBef>
              <a:buNone/>
              <a:defRPr sz="5000" b="1" i="0" kern="1200">
                <a:solidFill>
                  <a:srgbClr val="4B2E83"/>
                </a:solidFill>
                <a:latin typeface="Encode Sans Normal Black" charset="0"/>
                <a:ea typeface="Encode Sans Normal Black" charset="0"/>
                <a:cs typeface="Encode Sans Normal Black" charset="0"/>
              </a:defRPr>
            </a:lvl1pPr>
          </a:lstStyle>
          <a:p>
            <a:endParaRPr lang="en-US" sz="3200" dirty="0"/>
          </a:p>
          <a:p>
            <a:endParaRPr lang="en-US" sz="4000" dirty="0"/>
          </a:p>
          <a:p>
            <a:r>
              <a:rPr lang="en-US" sz="2000" b="0" dirty="0"/>
              <a:t>Jonathan </a:t>
            </a:r>
            <a:r>
              <a:rPr lang="en-US" sz="2000" b="0" dirty="0" err="1"/>
              <a:t>Staloff</a:t>
            </a:r>
            <a:r>
              <a:rPr lang="en-US" sz="2000" b="0" dirty="0"/>
              <a:t>, MD, MSc </a:t>
            </a:r>
          </a:p>
          <a:p>
            <a:r>
              <a:rPr lang="en-US" sz="2000" b="0" dirty="0"/>
              <a:t>UWFMR, PGY3</a:t>
            </a:r>
          </a:p>
          <a:p>
            <a:r>
              <a:rPr lang="en-US" sz="2000" b="0" dirty="0"/>
              <a:t>(he/him)</a:t>
            </a:r>
          </a:p>
          <a:p>
            <a:endParaRPr lang="en-US" sz="1100" b="0" dirty="0"/>
          </a:p>
          <a:p>
            <a:r>
              <a:rPr lang="en-US" sz="2000" b="0" dirty="0" err="1"/>
              <a:t>Yalda</a:t>
            </a:r>
            <a:r>
              <a:rPr lang="en-US" sz="2000" b="0" dirty="0"/>
              <a:t> </a:t>
            </a:r>
            <a:r>
              <a:rPr lang="en-US" sz="2000" b="0" dirty="0" err="1"/>
              <a:t>Jabbarpour</a:t>
            </a:r>
            <a:r>
              <a:rPr lang="en-US" sz="2000" b="0" dirty="0"/>
              <a:t>, MD</a:t>
            </a:r>
          </a:p>
          <a:p>
            <a:r>
              <a:rPr lang="en-US" sz="2000" b="0" dirty="0"/>
              <a:t>Medical Director, The Robert Graham Center</a:t>
            </a:r>
          </a:p>
          <a:p>
            <a:r>
              <a:rPr lang="en-US" sz="2000" b="0" dirty="0"/>
              <a:t>(she/her)</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F7A990FF-5CC2-6447-98A4-C3B3B8BD3982}"/>
              </a:ext>
            </a:extLst>
          </p:cNvPr>
          <p:cNvSpPr>
            <a:spLocks noGrp="1"/>
          </p:cNvSpPr>
          <p:nvPr>
            <p:ph type="title"/>
          </p:nvPr>
        </p:nvSpPr>
        <p:spPr>
          <a:xfrm>
            <a:off x="671757" y="371511"/>
            <a:ext cx="8064504" cy="991998"/>
          </a:xfrm>
        </p:spPr>
        <p:txBody>
          <a:bodyPr/>
          <a:lstStyle/>
          <a:p>
            <a:r>
              <a:rPr lang="en-US" dirty="0"/>
              <a:t>PPE and Personal Safety</a:t>
            </a:r>
          </a:p>
        </p:txBody>
      </p:sp>
      <p:sp>
        <p:nvSpPr>
          <p:cNvPr id="6" name="TextBox 5">
            <a:extLst>
              <a:ext uri="{FF2B5EF4-FFF2-40B4-BE49-F238E27FC236}">
                <a16:creationId xmlns:a16="http://schemas.microsoft.com/office/drawing/2014/main" id="{88FBEC8A-01B6-D143-8341-E65E4059FAC8}"/>
              </a:ext>
            </a:extLst>
          </p:cNvPr>
          <p:cNvSpPr txBox="1"/>
          <p:nvPr/>
        </p:nvSpPr>
        <p:spPr>
          <a:xfrm>
            <a:off x="1745078" y="1828447"/>
            <a:ext cx="7157897" cy="1415772"/>
          </a:xfrm>
          <a:prstGeom prst="rect">
            <a:avLst/>
          </a:prstGeom>
          <a:noFill/>
        </p:spPr>
        <p:txBody>
          <a:bodyPr wrap="square" rtlCol="0">
            <a:spAutoFit/>
          </a:bodyPr>
          <a:lstStyle/>
          <a:p>
            <a:pPr lvl="0" defTabSz="2925860">
              <a:defRPr/>
            </a:pPr>
            <a:r>
              <a:rPr lang="en-US" sz="1700" dirty="0"/>
              <a:t>“I remember walking into my first COVID-19 positive room, and that was terrifying for me. </a:t>
            </a:r>
            <a:r>
              <a:rPr lang="en-US" sz="1700" b="1" dirty="0"/>
              <a:t>I had a newborn at home and I wanted to minimize exposure for her</a:t>
            </a:r>
            <a:r>
              <a:rPr lang="en-US" sz="1700" dirty="0"/>
              <a:t>…I didn’t know how to gown appropriately yet. After watching donning and doffing videos for 30 minutes, I walked in.”</a:t>
            </a:r>
          </a:p>
          <a:p>
            <a:r>
              <a:rPr lang="en-US" dirty="0"/>
              <a:t> </a:t>
            </a:r>
          </a:p>
        </p:txBody>
      </p:sp>
      <p:sp>
        <p:nvSpPr>
          <p:cNvPr id="7" name="TextBox 6">
            <a:extLst>
              <a:ext uri="{FF2B5EF4-FFF2-40B4-BE49-F238E27FC236}">
                <a16:creationId xmlns:a16="http://schemas.microsoft.com/office/drawing/2014/main" id="{816C0A4F-0059-0B41-9310-656BCFE8F676}"/>
              </a:ext>
            </a:extLst>
          </p:cNvPr>
          <p:cNvSpPr txBox="1"/>
          <p:nvPr/>
        </p:nvSpPr>
        <p:spPr>
          <a:xfrm>
            <a:off x="1745078" y="3636651"/>
            <a:ext cx="7157897" cy="1415772"/>
          </a:xfrm>
          <a:prstGeom prst="rect">
            <a:avLst/>
          </a:prstGeom>
          <a:noFill/>
        </p:spPr>
        <p:txBody>
          <a:bodyPr wrap="square" rtlCol="0">
            <a:spAutoFit/>
          </a:bodyPr>
          <a:lstStyle/>
          <a:p>
            <a:pPr lvl="0" defTabSz="2925860">
              <a:defRPr/>
            </a:pPr>
            <a:r>
              <a:rPr lang="en-US" sz="1700" b="1" dirty="0"/>
              <a:t>“There was this huge effort by residents to obtain masks from the community. </a:t>
            </a:r>
            <a:r>
              <a:rPr lang="en-US" sz="1700" dirty="0"/>
              <a:t>From artists, from local companies, and community members. We created a distribution schedule to give masks to the residents who needed them most.”</a:t>
            </a:r>
          </a:p>
          <a:p>
            <a:endParaRPr lang="en-US" dirty="0"/>
          </a:p>
        </p:txBody>
      </p:sp>
      <p:pic>
        <p:nvPicPr>
          <p:cNvPr id="8" name="Graphic 7" descr="Man">
            <a:extLst>
              <a:ext uri="{FF2B5EF4-FFF2-40B4-BE49-F238E27FC236}">
                <a16:creationId xmlns:a16="http://schemas.microsoft.com/office/drawing/2014/main" id="{B4B9A1A9-D8DD-584D-AD1B-C5532BBF26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479" y="1854663"/>
            <a:ext cx="761138" cy="945652"/>
          </a:xfrm>
          <a:prstGeom prst="rect">
            <a:avLst/>
          </a:prstGeom>
        </p:spPr>
      </p:pic>
      <p:sp>
        <p:nvSpPr>
          <p:cNvPr id="10" name="TextBox 9">
            <a:extLst>
              <a:ext uri="{FF2B5EF4-FFF2-40B4-BE49-F238E27FC236}">
                <a16:creationId xmlns:a16="http://schemas.microsoft.com/office/drawing/2014/main" id="{04AFF365-71FD-9244-BF8C-DCD18E42F777}"/>
              </a:ext>
            </a:extLst>
          </p:cNvPr>
          <p:cNvSpPr txBox="1"/>
          <p:nvPr/>
        </p:nvSpPr>
        <p:spPr>
          <a:xfrm>
            <a:off x="363688" y="2834616"/>
            <a:ext cx="1487416" cy="353943"/>
          </a:xfrm>
          <a:prstGeom prst="rect">
            <a:avLst/>
          </a:prstGeom>
          <a:noFill/>
        </p:spPr>
        <p:txBody>
          <a:bodyPr wrap="square" rtlCol="0">
            <a:spAutoFit/>
          </a:bodyPr>
          <a:lstStyle/>
          <a:p>
            <a:r>
              <a:rPr lang="en-US" sz="1700" dirty="0"/>
              <a:t>Dr. Niblock</a:t>
            </a:r>
          </a:p>
        </p:txBody>
      </p:sp>
      <p:sp>
        <p:nvSpPr>
          <p:cNvPr id="11" name="TextBox 10">
            <a:extLst>
              <a:ext uri="{FF2B5EF4-FFF2-40B4-BE49-F238E27FC236}">
                <a16:creationId xmlns:a16="http://schemas.microsoft.com/office/drawing/2014/main" id="{5E387894-98F1-ED41-A4A8-2C356730FC23}"/>
              </a:ext>
            </a:extLst>
          </p:cNvPr>
          <p:cNvSpPr txBox="1"/>
          <p:nvPr/>
        </p:nvSpPr>
        <p:spPr>
          <a:xfrm>
            <a:off x="241025" y="4528733"/>
            <a:ext cx="1314591" cy="353943"/>
          </a:xfrm>
          <a:prstGeom prst="rect">
            <a:avLst/>
          </a:prstGeom>
          <a:noFill/>
        </p:spPr>
        <p:txBody>
          <a:bodyPr wrap="none" rtlCol="0">
            <a:spAutoFit/>
          </a:bodyPr>
          <a:lstStyle/>
          <a:p>
            <a:r>
              <a:rPr lang="en-US" sz="1700" dirty="0"/>
              <a:t>Dr. </a:t>
            </a:r>
            <a:r>
              <a:rPr lang="en-US" sz="1700" dirty="0" err="1"/>
              <a:t>LaCount</a:t>
            </a:r>
            <a:endParaRPr lang="en-US" sz="1700" dirty="0"/>
          </a:p>
        </p:txBody>
      </p:sp>
      <p:pic>
        <p:nvPicPr>
          <p:cNvPr id="12" name="Graphic 11" descr="Man">
            <a:extLst>
              <a:ext uri="{FF2B5EF4-FFF2-40B4-BE49-F238E27FC236}">
                <a16:creationId xmlns:a16="http://schemas.microsoft.com/office/drawing/2014/main" id="{05E0146B-0F10-224A-85DB-38EF98739A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443" y="3625194"/>
            <a:ext cx="761138" cy="945652"/>
          </a:xfrm>
          <a:prstGeom prst="rect">
            <a:avLst/>
          </a:prstGeom>
        </p:spPr>
      </p:pic>
    </p:spTree>
    <p:extLst>
      <p:ext uri="{BB962C8B-B14F-4D97-AF65-F5344CB8AC3E}">
        <p14:creationId xmlns:p14="http://schemas.microsoft.com/office/powerpoint/2010/main" val="229053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2BFE34-3213-8842-A354-90059F615D1E}"/>
              </a:ext>
            </a:extLst>
          </p:cNvPr>
          <p:cNvSpPr>
            <a:spLocks noGrp="1"/>
          </p:cNvSpPr>
          <p:nvPr>
            <p:ph type="title"/>
          </p:nvPr>
        </p:nvSpPr>
        <p:spPr>
          <a:xfrm>
            <a:off x="719882" y="2929808"/>
            <a:ext cx="8184663" cy="998383"/>
          </a:xfrm>
        </p:spPr>
        <p:txBody>
          <a:bodyPr/>
          <a:lstStyle/>
          <a:p>
            <a:pPr algn="ctr"/>
            <a:r>
              <a:rPr lang="en-US" sz="3600" dirty="0"/>
              <a:t>Beyond The Hospital: Family Medicine Residents in the Clinic and Community</a:t>
            </a:r>
          </a:p>
        </p:txBody>
      </p:sp>
    </p:spTree>
    <p:extLst>
      <p:ext uri="{BB962C8B-B14F-4D97-AF65-F5344CB8AC3E}">
        <p14:creationId xmlns:p14="http://schemas.microsoft.com/office/powerpoint/2010/main" val="400895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22604F-BDE3-4E4B-A081-8EDE18DBA820}"/>
              </a:ext>
            </a:extLst>
          </p:cNvPr>
          <p:cNvSpPr>
            <a:spLocks noGrp="1"/>
          </p:cNvSpPr>
          <p:nvPr>
            <p:ph type="title"/>
          </p:nvPr>
        </p:nvSpPr>
        <p:spPr/>
        <p:txBody>
          <a:bodyPr/>
          <a:lstStyle/>
          <a:p>
            <a:r>
              <a:rPr lang="en-US" dirty="0"/>
              <a:t>Telemedicine</a:t>
            </a:r>
          </a:p>
        </p:txBody>
      </p:sp>
      <p:sp>
        <p:nvSpPr>
          <p:cNvPr id="5" name="TextBox 4">
            <a:extLst>
              <a:ext uri="{FF2B5EF4-FFF2-40B4-BE49-F238E27FC236}">
                <a16:creationId xmlns:a16="http://schemas.microsoft.com/office/drawing/2014/main" id="{A4DF08BD-D15B-AC4F-BB3F-108BBC48D21D}"/>
              </a:ext>
            </a:extLst>
          </p:cNvPr>
          <p:cNvSpPr txBox="1"/>
          <p:nvPr/>
        </p:nvSpPr>
        <p:spPr>
          <a:xfrm>
            <a:off x="1745078" y="1861900"/>
            <a:ext cx="7157897" cy="830997"/>
          </a:xfrm>
          <a:prstGeom prst="rect">
            <a:avLst/>
          </a:prstGeom>
          <a:noFill/>
        </p:spPr>
        <p:txBody>
          <a:bodyPr wrap="square" rtlCol="0">
            <a:spAutoFit/>
          </a:bodyPr>
          <a:lstStyle/>
          <a:p>
            <a:pPr lvl="0" defTabSz="2925860">
              <a:defRPr/>
            </a:pPr>
            <a:r>
              <a:rPr lang="en-US" sz="1600" dirty="0"/>
              <a:t>“Although seeing patients virtually was not ideal, it was a testament to the healthcare system that we </a:t>
            </a:r>
            <a:r>
              <a:rPr lang="en-US" sz="1600" b="1" dirty="0"/>
              <a:t>were able to go from seeing no patients virtually to 80-90% of visits in a matter of weeks</a:t>
            </a:r>
            <a:r>
              <a:rPr lang="en-US" sz="1600" dirty="0"/>
              <a:t>.”</a:t>
            </a:r>
          </a:p>
        </p:txBody>
      </p:sp>
      <p:pic>
        <p:nvPicPr>
          <p:cNvPr id="7" name="Graphic 6" descr="Man">
            <a:extLst>
              <a:ext uri="{FF2B5EF4-FFF2-40B4-BE49-F238E27FC236}">
                <a16:creationId xmlns:a16="http://schemas.microsoft.com/office/drawing/2014/main" id="{55FA5853-A5A5-C845-8EA8-CA6E7D073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479" y="1854663"/>
            <a:ext cx="761138" cy="945652"/>
          </a:xfrm>
          <a:prstGeom prst="rect">
            <a:avLst/>
          </a:prstGeom>
        </p:spPr>
      </p:pic>
      <p:sp>
        <p:nvSpPr>
          <p:cNvPr id="8" name="TextBox 7">
            <a:extLst>
              <a:ext uri="{FF2B5EF4-FFF2-40B4-BE49-F238E27FC236}">
                <a16:creationId xmlns:a16="http://schemas.microsoft.com/office/drawing/2014/main" id="{E2F5F50F-8DA5-9044-B2F2-C711C4AF4BB4}"/>
              </a:ext>
            </a:extLst>
          </p:cNvPr>
          <p:cNvSpPr txBox="1"/>
          <p:nvPr/>
        </p:nvSpPr>
        <p:spPr>
          <a:xfrm>
            <a:off x="1745078" y="3591202"/>
            <a:ext cx="7157897" cy="1569660"/>
          </a:xfrm>
          <a:prstGeom prst="rect">
            <a:avLst/>
          </a:prstGeom>
          <a:noFill/>
        </p:spPr>
        <p:txBody>
          <a:bodyPr wrap="square" rtlCol="0">
            <a:spAutoFit/>
          </a:bodyPr>
          <a:lstStyle/>
          <a:p>
            <a:pPr lvl="0" defTabSz="2925860">
              <a:defRPr/>
            </a:pPr>
            <a:r>
              <a:rPr lang="en-US" sz="1600" dirty="0"/>
              <a:t>“People with limited access to health literacy, limited access to technology, limited access to English, took a hit</a:t>
            </a:r>
            <a:r>
              <a:rPr lang="en-US" sz="1600" b="1" dirty="0"/>
              <a:t>. I definitely felt that the patients we were seeing on telemedicine, they were white, middle class individuals, who were </a:t>
            </a:r>
          </a:p>
          <a:p>
            <a:pPr lvl="0" defTabSz="2925860">
              <a:defRPr/>
            </a:pPr>
            <a:r>
              <a:rPr lang="en-US" sz="1600" b="1" dirty="0"/>
              <a:t>tech savvy themselves. </a:t>
            </a:r>
            <a:r>
              <a:rPr lang="en-US" sz="1600" dirty="0"/>
              <a:t>I definitely saw a drop in my limited English </a:t>
            </a:r>
          </a:p>
          <a:p>
            <a:pPr lvl="0" defTabSz="2925860">
              <a:defRPr/>
            </a:pPr>
            <a:r>
              <a:rPr lang="en-US" sz="1600" dirty="0"/>
              <a:t>proficiency patients.”</a:t>
            </a:r>
          </a:p>
          <a:p>
            <a:endParaRPr lang="en-US" sz="1600" dirty="0"/>
          </a:p>
        </p:txBody>
      </p:sp>
      <p:sp>
        <p:nvSpPr>
          <p:cNvPr id="9" name="TextBox 8">
            <a:extLst>
              <a:ext uri="{FF2B5EF4-FFF2-40B4-BE49-F238E27FC236}">
                <a16:creationId xmlns:a16="http://schemas.microsoft.com/office/drawing/2014/main" id="{AB07B77B-4191-B94D-A203-1B4F01B6793C}"/>
              </a:ext>
            </a:extLst>
          </p:cNvPr>
          <p:cNvSpPr txBox="1"/>
          <p:nvPr/>
        </p:nvSpPr>
        <p:spPr>
          <a:xfrm>
            <a:off x="363688" y="2834616"/>
            <a:ext cx="1487416" cy="353943"/>
          </a:xfrm>
          <a:prstGeom prst="rect">
            <a:avLst/>
          </a:prstGeom>
          <a:noFill/>
        </p:spPr>
        <p:txBody>
          <a:bodyPr wrap="square" rtlCol="0">
            <a:spAutoFit/>
          </a:bodyPr>
          <a:lstStyle/>
          <a:p>
            <a:r>
              <a:rPr lang="en-US" sz="1700" dirty="0"/>
              <a:t>Dr. Niblock</a:t>
            </a:r>
          </a:p>
        </p:txBody>
      </p:sp>
      <p:pic>
        <p:nvPicPr>
          <p:cNvPr id="12" name="Graphic 11" descr="Man">
            <a:extLst>
              <a:ext uri="{FF2B5EF4-FFF2-40B4-BE49-F238E27FC236}">
                <a16:creationId xmlns:a16="http://schemas.microsoft.com/office/drawing/2014/main" id="{E8DD8926-5478-E14E-A5F7-30E70F461D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729" y="3662265"/>
            <a:ext cx="761138" cy="945652"/>
          </a:xfrm>
          <a:prstGeom prst="rect">
            <a:avLst/>
          </a:prstGeom>
        </p:spPr>
      </p:pic>
      <p:sp>
        <p:nvSpPr>
          <p:cNvPr id="13" name="TextBox 12">
            <a:extLst>
              <a:ext uri="{FF2B5EF4-FFF2-40B4-BE49-F238E27FC236}">
                <a16:creationId xmlns:a16="http://schemas.microsoft.com/office/drawing/2014/main" id="{CC1FF395-2B0B-F247-97E7-727D42DBFDEF}"/>
              </a:ext>
            </a:extLst>
          </p:cNvPr>
          <p:cNvSpPr txBox="1"/>
          <p:nvPr/>
        </p:nvSpPr>
        <p:spPr>
          <a:xfrm>
            <a:off x="571846" y="4532350"/>
            <a:ext cx="748731" cy="353943"/>
          </a:xfrm>
          <a:prstGeom prst="rect">
            <a:avLst/>
          </a:prstGeom>
          <a:noFill/>
        </p:spPr>
        <p:txBody>
          <a:bodyPr wrap="none" rtlCol="0">
            <a:spAutoFit/>
          </a:bodyPr>
          <a:lstStyle/>
          <a:p>
            <a:r>
              <a:rPr lang="en-US" sz="1700" dirty="0"/>
              <a:t>Dr. Lu</a:t>
            </a:r>
          </a:p>
        </p:txBody>
      </p:sp>
    </p:spTree>
    <p:extLst>
      <p:ext uri="{BB962C8B-B14F-4D97-AF65-F5344CB8AC3E}">
        <p14:creationId xmlns:p14="http://schemas.microsoft.com/office/powerpoint/2010/main" val="398584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D687B9-1FF8-F44C-B1CB-DC7B6882EA56}"/>
              </a:ext>
            </a:extLst>
          </p:cNvPr>
          <p:cNvSpPr>
            <a:spLocks noGrp="1"/>
          </p:cNvSpPr>
          <p:nvPr>
            <p:ph type="title"/>
          </p:nvPr>
        </p:nvSpPr>
        <p:spPr/>
        <p:txBody>
          <a:bodyPr/>
          <a:lstStyle/>
          <a:p>
            <a:r>
              <a:rPr lang="en-US" dirty="0"/>
              <a:t>Mental Health in Primary Care</a:t>
            </a:r>
          </a:p>
        </p:txBody>
      </p:sp>
      <p:sp>
        <p:nvSpPr>
          <p:cNvPr id="6" name="TextBox 5">
            <a:extLst>
              <a:ext uri="{FF2B5EF4-FFF2-40B4-BE49-F238E27FC236}">
                <a16:creationId xmlns:a16="http://schemas.microsoft.com/office/drawing/2014/main" id="{36C093A4-646F-9042-88B6-B633EDBC9D5F}"/>
              </a:ext>
            </a:extLst>
          </p:cNvPr>
          <p:cNvSpPr txBox="1"/>
          <p:nvPr/>
        </p:nvSpPr>
        <p:spPr>
          <a:xfrm>
            <a:off x="1745078" y="2475165"/>
            <a:ext cx="7157897" cy="2339102"/>
          </a:xfrm>
          <a:prstGeom prst="rect">
            <a:avLst/>
          </a:prstGeom>
          <a:noFill/>
        </p:spPr>
        <p:txBody>
          <a:bodyPr wrap="square" rtlCol="0">
            <a:spAutoFit/>
          </a:bodyPr>
          <a:lstStyle/>
          <a:p>
            <a:pPr lvl="0" defTabSz="2925860">
              <a:defRPr/>
            </a:pPr>
            <a:r>
              <a:rPr lang="en-US" sz="1600" dirty="0">
                <a:solidFill>
                  <a:schemeClr val="dk1"/>
                </a:solidFill>
              </a:rPr>
              <a:t>“A lot of the people coming into the clinic had lost someone to COVID. Losing someone to COVID was so traumatic because they were being reminded of that grief all the time, and people would come in still traumatized without having had the space to really process anything. Grieving is taking a lot longer for folks and people had reduced communities for trying to heal. A lot of patients in my panel go to church and a lot of the churches were shut down so people were losing their community for support.” </a:t>
            </a:r>
            <a:endParaRPr lang="en-US" sz="1600" dirty="0"/>
          </a:p>
          <a:p>
            <a:endParaRPr lang="en-US" dirty="0"/>
          </a:p>
        </p:txBody>
      </p:sp>
      <p:sp>
        <p:nvSpPr>
          <p:cNvPr id="9" name="TextBox 8">
            <a:extLst>
              <a:ext uri="{FF2B5EF4-FFF2-40B4-BE49-F238E27FC236}">
                <a16:creationId xmlns:a16="http://schemas.microsoft.com/office/drawing/2014/main" id="{C8131CC8-B6B2-2B4D-86E6-DA154DE048B4}"/>
              </a:ext>
            </a:extLst>
          </p:cNvPr>
          <p:cNvSpPr txBox="1"/>
          <p:nvPr/>
        </p:nvSpPr>
        <p:spPr>
          <a:xfrm>
            <a:off x="330233" y="3523361"/>
            <a:ext cx="1314591" cy="353943"/>
          </a:xfrm>
          <a:prstGeom prst="rect">
            <a:avLst/>
          </a:prstGeom>
          <a:noFill/>
        </p:spPr>
        <p:txBody>
          <a:bodyPr wrap="none" rtlCol="0">
            <a:spAutoFit/>
          </a:bodyPr>
          <a:lstStyle/>
          <a:p>
            <a:r>
              <a:rPr lang="en-US" sz="1700" dirty="0"/>
              <a:t>Dr. </a:t>
            </a:r>
            <a:r>
              <a:rPr lang="en-US" sz="1700" dirty="0" err="1"/>
              <a:t>LaCount</a:t>
            </a:r>
            <a:endParaRPr lang="en-US" sz="1700" dirty="0"/>
          </a:p>
        </p:txBody>
      </p:sp>
      <p:pic>
        <p:nvPicPr>
          <p:cNvPr id="10" name="Graphic 9" descr="Man">
            <a:extLst>
              <a:ext uri="{FF2B5EF4-FFF2-40B4-BE49-F238E27FC236}">
                <a16:creationId xmlns:a16="http://schemas.microsoft.com/office/drawing/2014/main" id="{B7DBBBDF-FD21-7B41-A3AC-3DECBA9C0D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443" y="2619822"/>
            <a:ext cx="761138" cy="945652"/>
          </a:xfrm>
          <a:prstGeom prst="rect">
            <a:avLst/>
          </a:prstGeom>
        </p:spPr>
      </p:pic>
    </p:spTree>
    <p:extLst>
      <p:ext uri="{BB962C8B-B14F-4D97-AF65-F5344CB8AC3E}">
        <p14:creationId xmlns:p14="http://schemas.microsoft.com/office/powerpoint/2010/main" val="2562454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221A25-ADFE-2F44-A4BA-958B87DA136F}"/>
              </a:ext>
            </a:extLst>
          </p:cNvPr>
          <p:cNvSpPr>
            <a:spLocks noGrp="1"/>
          </p:cNvSpPr>
          <p:nvPr>
            <p:ph type="title"/>
          </p:nvPr>
        </p:nvSpPr>
        <p:spPr/>
        <p:txBody>
          <a:bodyPr/>
          <a:lstStyle/>
          <a:p>
            <a:r>
              <a:rPr lang="en-US" dirty="0"/>
              <a:t>Public Health and the Vaccine</a:t>
            </a:r>
          </a:p>
        </p:txBody>
      </p:sp>
      <p:sp>
        <p:nvSpPr>
          <p:cNvPr id="5" name="TextBox 4">
            <a:extLst>
              <a:ext uri="{FF2B5EF4-FFF2-40B4-BE49-F238E27FC236}">
                <a16:creationId xmlns:a16="http://schemas.microsoft.com/office/drawing/2014/main" id="{DB1FDECD-BDE5-DC4A-A7EC-61092E980D23}"/>
              </a:ext>
            </a:extLst>
          </p:cNvPr>
          <p:cNvSpPr txBox="1"/>
          <p:nvPr/>
        </p:nvSpPr>
        <p:spPr>
          <a:xfrm>
            <a:off x="1745078" y="1485691"/>
            <a:ext cx="7157897" cy="1569660"/>
          </a:xfrm>
          <a:prstGeom prst="rect">
            <a:avLst/>
          </a:prstGeom>
          <a:noFill/>
        </p:spPr>
        <p:txBody>
          <a:bodyPr wrap="square" rtlCol="0">
            <a:spAutoFit/>
          </a:bodyPr>
          <a:lstStyle/>
          <a:p>
            <a:pPr lvl="0" defTabSz="2925860">
              <a:defRPr/>
            </a:pPr>
            <a:r>
              <a:rPr lang="en-US" sz="1600" b="1" dirty="0"/>
              <a:t>“We’re valuable as family medicine physicians because people value our opinions and trust us</a:t>
            </a:r>
            <a:r>
              <a:rPr lang="en-US" sz="1600" dirty="0"/>
              <a:t>…We’re used to seeing vaccine hesitancy in primary care but this came at a new level. This far in </a:t>
            </a:r>
            <a:r>
              <a:rPr lang="en-US" sz="1600" b="1" dirty="0"/>
              <a:t>I’m encouraged that there are patients who have questions about the vaccine</a:t>
            </a:r>
            <a:r>
              <a:rPr lang="en-US" sz="1600" dirty="0"/>
              <a:t> and I answer their concerns and </a:t>
            </a:r>
            <a:r>
              <a:rPr lang="en-US" sz="1600" b="1" dirty="0"/>
              <a:t>they later get the vaccine. I think that speaks to the importance of a relationship with a family medicine doctor.”</a:t>
            </a:r>
          </a:p>
        </p:txBody>
      </p:sp>
      <p:pic>
        <p:nvPicPr>
          <p:cNvPr id="7" name="Graphic 6" descr="Man">
            <a:extLst>
              <a:ext uri="{FF2B5EF4-FFF2-40B4-BE49-F238E27FC236}">
                <a16:creationId xmlns:a16="http://schemas.microsoft.com/office/drawing/2014/main" id="{90018FE8-A771-514A-B072-11B545CFF1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479" y="1589964"/>
            <a:ext cx="761138" cy="945652"/>
          </a:xfrm>
          <a:prstGeom prst="rect">
            <a:avLst/>
          </a:prstGeom>
        </p:spPr>
      </p:pic>
      <p:sp>
        <p:nvSpPr>
          <p:cNvPr id="8" name="TextBox 7">
            <a:extLst>
              <a:ext uri="{FF2B5EF4-FFF2-40B4-BE49-F238E27FC236}">
                <a16:creationId xmlns:a16="http://schemas.microsoft.com/office/drawing/2014/main" id="{3378E77F-9022-804A-B10D-988408928DDE}"/>
              </a:ext>
            </a:extLst>
          </p:cNvPr>
          <p:cNvSpPr txBox="1"/>
          <p:nvPr/>
        </p:nvSpPr>
        <p:spPr>
          <a:xfrm>
            <a:off x="1745078" y="3595601"/>
            <a:ext cx="7157897" cy="1815882"/>
          </a:xfrm>
          <a:prstGeom prst="rect">
            <a:avLst/>
          </a:prstGeom>
          <a:noFill/>
        </p:spPr>
        <p:txBody>
          <a:bodyPr wrap="square" rtlCol="0">
            <a:spAutoFit/>
          </a:bodyPr>
          <a:lstStyle/>
          <a:p>
            <a:pPr lvl="0" defTabSz="2925860">
              <a:defRPr/>
            </a:pPr>
            <a:r>
              <a:rPr lang="en-US" sz="1600" dirty="0"/>
              <a:t>“</a:t>
            </a:r>
            <a:r>
              <a:rPr lang="en-US" sz="1600" b="1" dirty="0"/>
              <a:t>There’s a lot of misinformation about vaccines.</a:t>
            </a:r>
            <a:r>
              <a:rPr lang="en-US" sz="1600" dirty="0"/>
              <a:t> In our community there’s so much mistrust toward medicine, which makes sense, because </a:t>
            </a:r>
            <a:r>
              <a:rPr lang="en-US" sz="1600" b="1" dirty="0"/>
              <a:t>Black and Brown </a:t>
            </a:r>
          </a:p>
          <a:p>
            <a:pPr lvl="0" defTabSz="2925860">
              <a:defRPr/>
            </a:pPr>
            <a:r>
              <a:rPr lang="en-US" sz="1600" b="1" dirty="0"/>
              <a:t>people have been murdered in the service of advancing medical </a:t>
            </a:r>
          </a:p>
          <a:p>
            <a:pPr lvl="0" defTabSz="2925860">
              <a:defRPr/>
            </a:pPr>
            <a:r>
              <a:rPr lang="en-US" sz="1600" b="1" dirty="0"/>
              <a:t>research. </a:t>
            </a:r>
            <a:r>
              <a:rPr lang="en-US" sz="1600" dirty="0"/>
              <a:t>It’s tricky to talk to patients about this, because </a:t>
            </a:r>
            <a:r>
              <a:rPr lang="en-US" sz="1600" b="1" dirty="0"/>
              <a:t>not being </a:t>
            </a:r>
          </a:p>
          <a:p>
            <a:pPr lvl="0" defTabSz="2925860">
              <a:defRPr/>
            </a:pPr>
            <a:r>
              <a:rPr lang="en-US" sz="1600" b="1" dirty="0"/>
              <a:t>Black or Brown myself, I understand why patients may be hesitant to </a:t>
            </a:r>
          </a:p>
          <a:p>
            <a:pPr lvl="0" defTabSz="2925860">
              <a:defRPr/>
            </a:pPr>
            <a:r>
              <a:rPr lang="en-US" sz="1600" b="1" dirty="0"/>
              <a:t>take my advice.”</a:t>
            </a:r>
          </a:p>
          <a:p>
            <a:endParaRPr lang="en-US" sz="1600" dirty="0"/>
          </a:p>
        </p:txBody>
      </p:sp>
      <p:sp>
        <p:nvSpPr>
          <p:cNvPr id="9" name="TextBox 8">
            <a:extLst>
              <a:ext uri="{FF2B5EF4-FFF2-40B4-BE49-F238E27FC236}">
                <a16:creationId xmlns:a16="http://schemas.microsoft.com/office/drawing/2014/main" id="{8134B429-17C6-3745-8D9D-A54046B09896}"/>
              </a:ext>
            </a:extLst>
          </p:cNvPr>
          <p:cNvSpPr txBox="1"/>
          <p:nvPr/>
        </p:nvSpPr>
        <p:spPr>
          <a:xfrm>
            <a:off x="363688" y="2569917"/>
            <a:ext cx="1487416" cy="353943"/>
          </a:xfrm>
          <a:prstGeom prst="rect">
            <a:avLst/>
          </a:prstGeom>
          <a:noFill/>
        </p:spPr>
        <p:txBody>
          <a:bodyPr wrap="square" rtlCol="0">
            <a:spAutoFit/>
          </a:bodyPr>
          <a:lstStyle/>
          <a:p>
            <a:r>
              <a:rPr lang="en-US" sz="1700" dirty="0"/>
              <a:t>Dr. Niblock</a:t>
            </a:r>
          </a:p>
        </p:txBody>
      </p:sp>
      <p:pic>
        <p:nvPicPr>
          <p:cNvPr id="12" name="Graphic 11" descr="Man">
            <a:extLst>
              <a:ext uri="{FF2B5EF4-FFF2-40B4-BE49-F238E27FC236}">
                <a16:creationId xmlns:a16="http://schemas.microsoft.com/office/drawing/2014/main" id="{851AC708-B122-E84B-8F0C-6B1FD82BE3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729" y="3722419"/>
            <a:ext cx="761138" cy="945652"/>
          </a:xfrm>
          <a:prstGeom prst="rect">
            <a:avLst/>
          </a:prstGeom>
        </p:spPr>
      </p:pic>
      <p:sp>
        <p:nvSpPr>
          <p:cNvPr id="13" name="TextBox 12">
            <a:extLst>
              <a:ext uri="{FF2B5EF4-FFF2-40B4-BE49-F238E27FC236}">
                <a16:creationId xmlns:a16="http://schemas.microsoft.com/office/drawing/2014/main" id="{7F419DE9-84EA-F444-ABFA-61457532F93F}"/>
              </a:ext>
            </a:extLst>
          </p:cNvPr>
          <p:cNvSpPr txBox="1"/>
          <p:nvPr/>
        </p:nvSpPr>
        <p:spPr>
          <a:xfrm>
            <a:off x="359974" y="4760939"/>
            <a:ext cx="1204240" cy="353943"/>
          </a:xfrm>
          <a:prstGeom prst="rect">
            <a:avLst/>
          </a:prstGeom>
          <a:noFill/>
        </p:spPr>
        <p:txBody>
          <a:bodyPr wrap="none" rtlCol="0">
            <a:spAutoFit/>
          </a:bodyPr>
          <a:lstStyle/>
          <a:p>
            <a:r>
              <a:rPr lang="en-US" sz="1700" dirty="0"/>
              <a:t>Dr. </a:t>
            </a:r>
            <a:r>
              <a:rPr lang="en-US" sz="1700" dirty="0" err="1"/>
              <a:t>LaCount</a:t>
            </a:r>
            <a:endParaRPr lang="en-US" sz="1700" dirty="0"/>
          </a:p>
        </p:txBody>
      </p:sp>
    </p:spTree>
    <p:extLst>
      <p:ext uri="{BB962C8B-B14F-4D97-AF65-F5344CB8AC3E}">
        <p14:creationId xmlns:p14="http://schemas.microsoft.com/office/powerpoint/2010/main" val="426084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3AAF29-60C6-9F4D-ACFD-B154EFE8AE32}"/>
              </a:ext>
            </a:extLst>
          </p:cNvPr>
          <p:cNvSpPr>
            <a:spLocks noGrp="1"/>
          </p:cNvSpPr>
          <p:nvPr>
            <p:ph type="title"/>
          </p:nvPr>
        </p:nvSpPr>
        <p:spPr/>
        <p:txBody>
          <a:bodyPr/>
          <a:lstStyle/>
          <a:p>
            <a:r>
              <a:rPr lang="en-US" dirty="0"/>
              <a:t>The Toll Taken and Burnout</a:t>
            </a:r>
          </a:p>
        </p:txBody>
      </p:sp>
      <p:sp>
        <p:nvSpPr>
          <p:cNvPr id="5" name="TextBox 4">
            <a:extLst>
              <a:ext uri="{FF2B5EF4-FFF2-40B4-BE49-F238E27FC236}">
                <a16:creationId xmlns:a16="http://schemas.microsoft.com/office/drawing/2014/main" id="{12517D7F-9B27-F847-B208-424FA5556DE1}"/>
              </a:ext>
            </a:extLst>
          </p:cNvPr>
          <p:cNvSpPr txBox="1"/>
          <p:nvPr/>
        </p:nvSpPr>
        <p:spPr>
          <a:xfrm>
            <a:off x="1745078" y="1884202"/>
            <a:ext cx="7157897" cy="830997"/>
          </a:xfrm>
          <a:prstGeom prst="rect">
            <a:avLst/>
          </a:prstGeom>
          <a:noFill/>
        </p:spPr>
        <p:txBody>
          <a:bodyPr wrap="square" rtlCol="0">
            <a:spAutoFit/>
          </a:bodyPr>
          <a:lstStyle/>
          <a:p>
            <a:pPr lvl="0" defTabSz="2925860">
              <a:defRPr/>
            </a:pPr>
            <a:r>
              <a:rPr lang="en-US" sz="1600" b="1" dirty="0"/>
              <a:t>“It was my goal (as Chief Resident) to advocate for my co-residents </a:t>
            </a:r>
            <a:r>
              <a:rPr lang="en-US" sz="1600" dirty="0"/>
              <a:t>to make sure they had the education and training and personal time they need while supporting the needs of the healthcare system. </a:t>
            </a:r>
            <a:r>
              <a:rPr lang="en-US" sz="1600" b="1" dirty="0"/>
              <a:t>That was always a difficult balance</a:t>
            </a:r>
            <a:r>
              <a:rPr lang="en-US" sz="1600" dirty="0"/>
              <a:t>.”</a:t>
            </a:r>
          </a:p>
        </p:txBody>
      </p:sp>
      <p:sp>
        <p:nvSpPr>
          <p:cNvPr id="6" name="TextBox 5">
            <a:extLst>
              <a:ext uri="{FF2B5EF4-FFF2-40B4-BE49-F238E27FC236}">
                <a16:creationId xmlns:a16="http://schemas.microsoft.com/office/drawing/2014/main" id="{87B58133-0246-5948-8066-8585A39CFDB5}"/>
              </a:ext>
            </a:extLst>
          </p:cNvPr>
          <p:cNvSpPr txBox="1"/>
          <p:nvPr/>
        </p:nvSpPr>
        <p:spPr>
          <a:xfrm>
            <a:off x="1745078" y="3670106"/>
            <a:ext cx="7157897" cy="1107996"/>
          </a:xfrm>
          <a:prstGeom prst="rect">
            <a:avLst/>
          </a:prstGeom>
          <a:noFill/>
        </p:spPr>
        <p:txBody>
          <a:bodyPr wrap="square" rtlCol="0">
            <a:spAutoFit/>
          </a:bodyPr>
          <a:lstStyle/>
          <a:p>
            <a:pPr lvl="0" defTabSz="2925860">
              <a:defRPr/>
            </a:pPr>
            <a:r>
              <a:rPr lang="en-US" sz="1600" b="1" dirty="0"/>
              <a:t>“We didn’t sign up to risk our lives. </a:t>
            </a:r>
            <a:r>
              <a:rPr lang="en-US" sz="1600" dirty="0"/>
              <a:t>We are not firefighters or police officers. We are healthcare providers. </a:t>
            </a:r>
            <a:r>
              <a:rPr lang="en-US" sz="1600" b="1" dirty="0"/>
              <a:t>Now we are asking the public to help by getting the vaccine and when they’re not it feels like a slap in the face</a:t>
            </a:r>
            <a:r>
              <a:rPr lang="en-US" sz="1600" dirty="0"/>
              <a:t>.”</a:t>
            </a:r>
          </a:p>
          <a:p>
            <a:endParaRPr lang="en-US" dirty="0"/>
          </a:p>
        </p:txBody>
      </p:sp>
      <p:pic>
        <p:nvPicPr>
          <p:cNvPr id="7" name="Graphic 6" descr="Man">
            <a:extLst>
              <a:ext uri="{FF2B5EF4-FFF2-40B4-BE49-F238E27FC236}">
                <a16:creationId xmlns:a16="http://schemas.microsoft.com/office/drawing/2014/main" id="{3145A36E-DCB7-7E44-915D-A69696EC81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479" y="1854663"/>
            <a:ext cx="761138" cy="945652"/>
          </a:xfrm>
          <a:prstGeom prst="rect">
            <a:avLst/>
          </a:prstGeom>
        </p:spPr>
      </p:pic>
      <p:sp>
        <p:nvSpPr>
          <p:cNvPr id="8" name="TextBox 7">
            <a:extLst>
              <a:ext uri="{FF2B5EF4-FFF2-40B4-BE49-F238E27FC236}">
                <a16:creationId xmlns:a16="http://schemas.microsoft.com/office/drawing/2014/main" id="{1DEBD1D8-8093-F240-8B57-DD8FB8D43EE5}"/>
              </a:ext>
            </a:extLst>
          </p:cNvPr>
          <p:cNvSpPr txBox="1"/>
          <p:nvPr/>
        </p:nvSpPr>
        <p:spPr>
          <a:xfrm>
            <a:off x="1745078" y="5290004"/>
            <a:ext cx="7157897" cy="1077218"/>
          </a:xfrm>
          <a:prstGeom prst="rect">
            <a:avLst/>
          </a:prstGeom>
          <a:noFill/>
        </p:spPr>
        <p:txBody>
          <a:bodyPr wrap="square" rtlCol="0">
            <a:spAutoFit/>
          </a:bodyPr>
          <a:lstStyle/>
          <a:p>
            <a:pPr lvl="0" defTabSz="2925860">
              <a:defRPr/>
            </a:pPr>
            <a:r>
              <a:rPr lang="en-US" sz="1600" b="1" dirty="0"/>
              <a:t>“Interpersonal bonding took a big hit</a:t>
            </a:r>
            <a:r>
              <a:rPr lang="en-US" sz="1600" dirty="0"/>
              <a:t>. We used to have all in-person didactics that were now virtual. That definitely impacted how frequently we can </a:t>
            </a:r>
          </a:p>
          <a:p>
            <a:pPr lvl="0" defTabSz="2925860">
              <a:defRPr/>
            </a:pPr>
            <a:r>
              <a:rPr lang="en-US" sz="1600" dirty="0"/>
              <a:t>see each other and support each other.”</a:t>
            </a:r>
          </a:p>
          <a:p>
            <a:endParaRPr lang="en-US" sz="1600" dirty="0"/>
          </a:p>
        </p:txBody>
      </p:sp>
      <p:sp>
        <p:nvSpPr>
          <p:cNvPr id="9" name="TextBox 8">
            <a:extLst>
              <a:ext uri="{FF2B5EF4-FFF2-40B4-BE49-F238E27FC236}">
                <a16:creationId xmlns:a16="http://schemas.microsoft.com/office/drawing/2014/main" id="{2112B8A8-C58D-A64C-9B4A-3BCED1A1B083}"/>
              </a:ext>
            </a:extLst>
          </p:cNvPr>
          <p:cNvSpPr txBox="1"/>
          <p:nvPr/>
        </p:nvSpPr>
        <p:spPr>
          <a:xfrm>
            <a:off x="363688" y="2834616"/>
            <a:ext cx="1487416" cy="353943"/>
          </a:xfrm>
          <a:prstGeom prst="rect">
            <a:avLst/>
          </a:prstGeom>
          <a:noFill/>
        </p:spPr>
        <p:txBody>
          <a:bodyPr wrap="square" rtlCol="0">
            <a:spAutoFit/>
          </a:bodyPr>
          <a:lstStyle/>
          <a:p>
            <a:r>
              <a:rPr lang="en-US" sz="1700" dirty="0"/>
              <a:t>Dr. Niblock</a:t>
            </a:r>
          </a:p>
        </p:txBody>
      </p:sp>
      <p:sp>
        <p:nvSpPr>
          <p:cNvPr id="10" name="TextBox 9">
            <a:extLst>
              <a:ext uri="{FF2B5EF4-FFF2-40B4-BE49-F238E27FC236}">
                <a16:creationId xmlns:a16="http://schemas.microsoft.com/office/drawing/2014/main" id="{49598A9C-529C-0D49-A93B-E9B64FA3DDC5}"/>
              </a:ext>
            </a:extLst>
          </p:cNvPr>
          <p:cNvSpPr txBox="1"/>
          <p:nvPr/>
        </p:nvSpPr>
        <p:spPr>
          <a:xfrm>
            <a:off x="330233" y="4528733"/>
            <a:ext cx="1186350" cy="353943"/>
          </a:xfrm>
          <a:prstGeom prst="rect">
            <a:avLst/>
          </a:prstGeom>
          <a:noFill/>
        </p:spPr>
        <p:txBody>
          <a:bodyPr wrap="none" rtlCol="0">
            <a:spAutoFit/>
          </a:bodyPr>
          <a:lstStyle/>
          <a:p>
            <a:r>
              <a:rPr lang="en-US" sz="1700" dirty="0"/>
              <a:t>Dr. Harder</a:t>
            </a:r>
          </a:p>
        </p:txBody>
      </p:sp>
      <p:pic>
        <p:nvPicPr>
          <p:cNvPr id="11" name="Graphic 10" descr="Man">
            <a:extLst>
              <a:ext uri="{FF2B5EF4-FFF2-40B4-BE49-F238E27FC236}">
                <a16:creationId xmlns:a16="http://schemas.microsoft.com/office/drawing/2014/main" id="{EF72031A-D126-1240-90DF-F8768B0C4F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443" y="3625194"/>
            <a:ext cx="761138" cy="945652"/>
          </a:xfrm>
          <a:prstGeom prst="rect">
            <a:avLst/>
          </a:prstGeom>
        </p:spPr>
      </p:pic>
      <p:pic>
        <p:nvPicPr>
          <p:cNvPr id="12" name="Graphic 11" descr="Man">
            <a:extLst>
              <a:ext uri="{FF2B5EF4-FFF2-40B4-BE49-F238E27FC236}">
                <a16:creationId xmlns:a16="http://schemas.microsoft.com/office/drawing/2014/main" id="{91BDFE1A-10FE-8341-AC19-B875441E36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729" y="5238404"/>
            <a:ext cx="761138" cy="945652"/>
          </a:xfrm>
          <a:prstGeom prst="rect">
            <a:avLst/>
          </a:prstGeom>
        </p:spPr>
      </p:pic>
      <p:sp>
        <p:nvSpPr>
          <p:cNvPr id="13" name="TextBox 12">
            <a:extLst>
              <a:ext uri="{FF2B5EF4-FFF2-40B4-BE49-F238E27FC236}">
                <a16:creationId xmlns:a16="http://schemas.microsoft.com/office/drawing/2014/main" id="{9CA77740-DA73-7D46-8EE5-2258719AE5E2}"/>
              </a:ext>
            </a:extLst>
          </p:cNvPr>
          <p:cNvSpPr txBox="1"/>
          <p:nvPr/>
        </p:nvSpPr>
        <p:spPr>
          <a:xfrm>
            <a:off x="549042" y="6140598"/>
            <a:ext cx="748731" cy="353943"/>
          </a:xfrm>
          <a:prstGeom prst="rect">
            <a:avLst/>
          </a:prstGeom>
          <a:noFill/>
        </p:spPr>
        <p:txBody>
          <a:bodyPr wrap="none" rtlCol="0">
            <a:spAutoFit/>
          </a:bodyPr>
          <a:lstStyle/>
          <a:p>
            <a:r>
              <a:rPr lang="en-US" sz="1700" dirty="0"/>
              <a:t>Dr. Lu</a:t>
            </a:r>
          </a:p>
        </p:txBody>
      </p:sp>
    </p:spTree>
    <p:extLst>
      <p:ext uri="{BB962C8B-B14F-4D97-AF65-F5344CB8AC3E}">
        <p14:creationId xmlns:p14="http://schemas.microsoft.com/office/powerpoint/2010/main" val="279671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F14628-F11A-D147-A9BC-3EC7E9B98BA3}"/>
              </a:ext>
            </a:extLst>
          </p:cNvPr>
          <p:cNvSpPr>
            <a:spLocks noGrp="1"/>
          </p:cNvSpPr>
          <p:nvPr>
            <p:ph type="body" sz="quarter" idx="11"/>
          </p:nvPr>
        </p:nvSpPr>
        <p:spPr/>
        <p:txBody>
          <a:bodyPr/>
          <a:lstStyle/>
          <a:p>
            <a:pPr>
              <a:buFont typeface="Arial" panose="020B0604020202020204" pitchFamily="34" charset="0"/>
              <a:buChar char="•"/>
            </a:pPr>
            <a:r>
              <a:rPr lang="en-US" sz="1800" b="0" dirty="0"/>
              <a:t>The contributions of Family Medicine residents to the care of the American public during COVID-19 were/are profound, heterogeneous, and in all healthcare settings throughout the United States. </a:t>
            </a:r>
          </a:p>
          <a:p>
            <a:pPr>
              <a:buFont typeface="Arial" panose="020B0604020202020204" pitchFamily="34" charset="0"/>
              <a:buChar char="•"/>
            </a:pPr>
            <a:r>
              <a:rPr lang="en-US" sz="1800" b="0" dirty="0"/>
              <a:t>COVID-19 has impacted the training experience of FM residents and has taken a real toll on them.</a:t>
            </a:r>
          </a:p>
          <a:p>
            <a:pPr>
              <a:buFont typeface="Arial" panose="020B0604020202020204" pitchFamily="34" charset="0"/>
              <a:buChar char="•"/>
            </a:pPr>
            <a:r>
              <a:rPr lang="en-US" sz="1800" b="0" dirty="0"/>
              <a:t>Family Medicine contributions during COVID-19 in many ways reflects the history of COVID-19 in the US, and the critical role trainees and Family Medicine physicians have in the US healthcare system.</a:t>
            </a:r>
          </a:p>
        </p:txBody>
      </p:sp>
      <p:sp>
        <p:nvSpPr>
          <p:cNvPr id="4" name="Title 3">
            <a:extLst>
              <a:ext uri="{FF2B5EF4-FFF2-40B4-BE49-F238E27FC236}">
                <a16:creationId xmlns:a16="http://schemas.microsoft.com/office/drawing/2014/main" id="{6E795B7B-4203-6441-8B61-239C30F98A8E}"/>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410272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5142D7-61CF-4043-9261-49ECA22673B7}"/>
              </a:ext>
            </a:extLst>
          </p:cNvPr>
          <p:cNvSpPr>
            <a:spLocks noGrp="1"/>
          </p:cNvSpPr>
          <p:nvPr>
            <p:ph type="body" sz="quarter" idx="11"/>
          </p:nvPr>
        </p:nvSpPr>
        <p:spPr/>
        <p:txBody>
          <a:bodyPr/>
          <a:lstStyle/>
          <a:p>
            <a:pPr>
              <a:buFont typeface="Arial" panose="020B0604020202020204" pitchFamily="34" charset="0"/>
              <a:buChar char="•"/>
            </a:pPr>
            <a:r>
              <a:rPr lang="en-US" sz="1800" b="0" dirty="0"/>
              <a:t>Thanks to the Robert Graham Center for the opportunity to do this research and mentorship during a Visiting Scholar month. </a:t>
            </a:r>
          </a:p>
          <a:p>
            <a:pPr>
              <a:buFont typeface="Arial" panose="020B0604020202020204" pitchFamily="34" charset="0"/>
              <a:buChar char="•"/>
            </a:pPr>
            <a:r>
              <a:rPr lang="en-US" sz="1800" b="0" dirty="0"/>
              <a:t>Thank you to the interviewees and all Family Medicine Residents for their service.</a:t>
            </a:r>
          </a:p>
          <a:p>
            <a:pPr>
              <a:buFont typeface="Arial" panose="020B0604020202020204" pitchFamily="34" charset="0"/>
              <a:buChar char="•"/>
            </a:pPr>
            <a:r>
              <a:rPr lang="en-US" sz="1800" b="0" dirty="0"/>
              <a:t>Remembrance for all who lost their lives to COVID-19, lost a patient or loved one to COVID-19, or have had their lives changed by this pandemic.</a:t>
            </a:r>
          </a:p>
          <a:p>
            <a:endParaRPr lang="en-US" sz="1800" b="0" dirty="0"/>
          </a:p>
        </p:txBody>
      </p:sp>
      <p:sp>
        <p:nvSpPr>
          <p:cNvPr id="3" name="Text Placeholder 2">
            <a:extLst>
              <a:ext uri="{FF2B5EF4-FFF2-40B4-BE49-F238E27FC236}">
                <a16:creationId xmlns:a16="http://schemas.microsoft.com/office/drawing/2014/main" id="{036D1699-E2DA-404F-9251-FC0F1C8C0753}"/>
              </a:ext>
            </a:extLst>
          </p:cNvPr>
          <p:cNvSpPr>
            <a:spLocks noGrp="1"/>
          </p:cNvSpPr>
          <p:nvPr>
            <p:ph type="body" sz="quarter" idx="12"/>
          </p:nvPr>
        </p:nvSpPr>
        <p:spPr/>
        <p:txBody>
          <a:bodyPr/>
          <a:lstStyle/>
          <a:p>
            <a:endParaRPr lang="en-US"/>
          </a:p>
        </p:txBody>
      </p:sp>
      <p:sp>
        <p:nvSpPr>
          <p:cNvPr id="4" name="Title 3">
            <a:extLst>
              <a:ext uri="{FF2B5EF4-FFF2-40B4-BE49-F238E27FC236}">
                <a16:creationId xmlns:a16="http://schemas.microsoft.com/office/drawing/2014/main" id="{ADA57E7A-A4CC-A448-BB5B-9D310C9D5BB7}"/>
              </a:ext>
            </a:extLst>
          </p:cNvPr>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1153593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FC49BC-967F-8341-B204-F6A2985853E0}"/>
              </a:ext>
            </a:extLst>
          </p:cNvPr>
          <p:cNvSpPr>
            <a:spLocks noGrp="1"/>
          </p:cNvSpPr>
          <p:nvPr>
            <p:ph type="body" sz="quarter" idx="11"/>
          </p:nvPr>
        </p:nvSpPr>
        <p:spPr>
          <a:xfrm>
            <a:off x="659305" y="1754754"/>
            <a:ext cx="8197114" cy="3117862"/>
          </a:xfrm>
        </p:spPr>
        <p:txBody>
          <a:bodyPr/>
          <a:lstStyle/>
          <a:p>
            <a:pPr marL="228600" indent="-228600">
              <a:buAutoNum type="arabicPeriod"/>
            </a:pPr>
            <a:r>
              <a:rPr lang="en-US" sz="1050" b="0" dirty="0"/>
              <a:t>https://</a:t>
            </a:r>
            <a:r>
              <a:rPr lang="en-US" sz="1050" b="0" dirty="0" err="1"/>
              <a:t>www.aafp.org</a:t>
            </a:r>
            <a:r>
              <a:rPr lang="en-US" sz="1050" b="0" dirty="0"/>
              <a:t>/dam/AAFP/documents/</a:t>
            </a:r>
            <a:r>
              <a:rPr lang="en-US" sz="1050" b="0" dirty="0" err="1"/>
              <a:t>medicaleducationresidency</a:t>
            </a:r>
            <a:r>
              <a:rPr lang="en-US" sz="1050" b="0" dirty="0"/>
              <a:t>/</a:t>
            </a:r>
            <a:r>
              <a:rPr lang="en-US" sz="1050" b="0" dirty="0" err="1"/>
              <a:t>thematch</a:t>
            </a:r>
            <a:r>
              <a:rPr lang="en-US" sz="1050" b="0" dirty="0"/>
              <a:t>/20 21-Match-Results-for-Family-Medicine.pdf. Accessed February 19, 2022. </a:t>
            </a:r>
          </a:p>
          <a:p>
            <a:pPr marL="228600" indent="-228600">
              <a:buAutoNum type="arabicPeriod"/>
            </a:pPr>
            <a:r>
              <a:rPr lang="en-US" sz="1050" b="0" dirty="0"/>
              <a:t>Farr S, Berry JA, Berry DK, et al. The Impact of the COVID-19 Pandemic on Resident Physicians Well-Being in the Surgical and Primary Care Specialties in the United States and Canada. </a:t>
            </a:r>
            <a:r>
              <a:rPr lang="en-US" sz="1050" b="0" dirty="0" err="1"/>
              <a:t>Cureus</a:t>
            </a:r>
            <a:r>
              <a:rPr lang="en-US" sz="1050" b="0" dirty="0"/>
              <a:t>. 2021;13(11):e19677. Published 2021 Nov 17. </a:t>
            </a:r>
          </a:p>
          <a:p>
            <a:pPr marL="228600" indent="-228600">
              <a:buAutoNum type="arabicPeriod"/>
            </a:pPr>
            <a:r>
              <a:rPr lang="en-US" sz="1050" b="0" dirty="0" err="1"/>
              <a:t>Awadallah</a:t>
            </a:r>
            <a:r>
              <a:rPr lang="en-US" sz="1050" b="0" dirty="0"/>
              <a:t> NS, </a:t>
            </a:r>
            <a:r>
              <a:rPr lang="en-US" sz="1050" b="0" dirty="0" err="1"/>
              <a:t>Czaja</a:t>
            </a:r>
            <a:r>
              <a:rPr lang="en-US" sz="1050" b="0" dirty="0"/>
              <a:t> AS, </a:t>
            </a:r>
            <a:r>
              <a:rPr lang="en-US" sz="1050" b="0" dirty="0" err="1"/>
              <a:t>Fainstad</a:t>
            </a:r>
            <a:r>
              <a:rPr lang="en-US" sz="1050" b="0" dirty="0"/>
              <a:t> T, McNulty MC, Jaiswal KR, Jones TS, </a:t>
            </a:r>
            <a:r>
              <a:rPr lang="en-US" sz="1050" b="0" dirty="0" err="1"/>
              <a:t>Rumack</a:t>
            </a:r>
            <a:r>
              <a:rPr lang="en-US" sz="1050" b="0" dirty="0"/>
              <a:t> CM. The impact of the COVID-19 pandemic on family medicine residency training. Fam </a:t>
            </a:r>
            <a:r>
              <a:rPr lang="en-US" sz="1050" b="0" dirty="0" err="1"/>
              <a:t>Pract</a:t>
            </a:r>
            <a:r>
              <a:rPr lang="en-US" sz="1050" b="0" dirty="0"/>
              <a:t>. 2021 Aug 27;38(Suppl 1):i9-i15. </a:t>
            </a:r>
          </a:p>
          <a:p>
            <a:pPr marL="228600" indent="-228600">
              <a:buAutoNum type="arabicPeriod"/>
            </a:pPr>
            <a:r>
              <a:rPr lang="en-US" sz="1050" b="0" dirty="0"/>
              <a:t>https://</a:t>
            </a:r>
            <a:r>
              <a:rPr lang="en-US" sz="1050" b="0" dirty="0" err="1"/>
              <a:t>www.cdc.gov</a:t>
            </a:r>
            <a:r>
              <a:rPr lang="en-US" sz="1050" b="0" dirty="0"/>
              <a:t>/museum/timeline/covid19.html#:~:text=January%2020%2C%2020 20%20CDC,18%20in%20Washington%20state. Accessed February 19, 2022. </a:t>
            </a:r>
          </a:p>
          <a:p>
            <a:pPr marL="228600" indent="-228600">
              <a:buAutoNum type="arabicPeriod"/>
            </a:pPr>
            <a:r>
              <a:rPr lang="en-US" sz="1050" b="0" dirty="0"/>
              <a:t>Thompson CN, Baumgartner J, Pichardo C, et al. COVID-19 Outbreak — New York City, February 29–June 1, 2020. MMWR </a:t>
            </a:r>
            <a:r>
              <a:rPr lang="en-US" sz="1050" b="0" dirty="0" err="1"/>
              <a:t>Morb</a:t>
            </a:r>
            <a:r>
              <a:rPr lang="en-US" sz="1050" b="0" dirty="0"/>
              <a:t> Mortal </a:t>
            </a:r>
            <a:r>
              <a:rPr lang="en-US" sz="1050" b="0" dirty="0" err="1"/>
              <a:t>Wkly</a:t>
            </a:r>
            <a:r>
              <a:rPr lang="en-US" sz="1050" b="0" dirty="0"/>
              <a:t> Rep 2020;69:1725–1729. </a:t>
            </a:r>
          </a:p>
          <a:p>
            <a:pPr marL="228600" indent="-228600">
              <a:buAutoNum type="arabicPeriod"/>
            </a:pPr>
            <a:r>
              <a:rPr lang="en-US" sz="1050" b="0" dirty="0"/>
              <a:t>https://</a:t>
            </a:r>
            <a:r>
              <a:rPr lang="en-US" sz="1050" b="0" dirty="0" err="1"/>
              <a:t>www.cdc.gov</a:t>
            </a:r>
            <a:r>
              <a:rPr lang="en-US" sz="1050" b="0" dirty="0"/>
              <a:t>/coronavirus/2019- </a:t>
            </a:r>
            <a:r>
              <a:rPr lang="en-US" sz="1050" b="0" dirty="0" err="1"/>
              <a:t>ncov</a:t>
            </a:r>
            <a:r>
              <a:rPr lang="en-US" sz="1050" b="0" dirty="0"/>
              <a:t>/</a:t>
            </a:r>
            <a:r>
              <a:rPr lang="en-US" sz="1050" b="0" dirty="0" err="1"/>
              <a:t>coviddata</a:t>
            </a:r>
            <a:r>
              <a:rPr lang="en-US" sz="1050" b="0" dirty="0"/>
              <a:t>/</a:t>
            </a:r>
            <a:r>
              <a:rPr lang="en-US" sz="1050" b="0" dirty="0" err="1"/>
              <a:t>investigationsdiscovery</a:t>
            </a:r>
            <a:r>
              <a:rPr lang="en-US" sz="1050" b="0" dirty="0"/>
              <a:t>/hospitalization-death-by-raceethnicity.html#footnote02. Accessed February 19, 2022. </a:t>
            </a:r>
          </a:p>
          <a:p>
            <a:pPr marL="228600" indent="-228600">
              <a:buAutoNum type="arabicPeriod"/>
            </a:pPr>
            <a:r>
              <a:rPr lang="en-US" sz="1050" b="0" dirty="0"/>
              <a:t>https://</a:t>
            </a:r>
            <a:r>
              <a:rPr lang="en-US" sz="1050" b="0" dirty="0" err="1"/>
              <a:t>www.gao.gov</a:t>
            </a:r>
            <a:r>
              <a:rPr lang="en-US" sz="1050" b="0" dirty="0"/>
              <a:t>/products/gao-19-74r. Accessed February 19, 2022. </a:t>
            </a:r>
          </a:p>
          <a:p>
            <a:pPr marL="228600" indent="-228600">
              <a:buAutoNum type="arabicPeriod"/>
            </a:pPr>
            <a:r>
              <a:rPr lang="en-US" sz="1050" b="0" dirty="0"/>
              <a:t>Miller AC, </a:t>
            </a:r>
            <a:r>
              <a:rPr lang="en-US" sz="1050" b="0" dirty="0" err="1"/>
              <a:t>Arquilla</a:t>
            </a:r>
            <a:r>
              <a:rPr lang="en-US" sz="1050" b="0" dirty="0"/>
              <a:t> B. Chronic diseases and natural hazards: impact of disasters on diabetic, renal, and cardiac patients. </a:t>
            </a:r>
            <a:r>
              <a:rPr lang="en-US" sz="1050" b="0" dirty="0" err="1"/>
              <a:t>Prehosp</a:t>
            </a:r>
            <a:r>
              <a:rPr lang="en-US" sz="1050" b="0" dirty="0"/>
              <a:t> Disaster Med. 2008 Mar-Apr;23(2):185-94. </a:t>
            </a:r>
          </a:p>
          <a:p>
            <a:pPr marL="228600" indent="-228600">
              <a:buAutoNum type="arabicPeriod"/>
            </a:pPr>
            <a:r>
              <a:rPr lang="en-US" sz="1050" b="0" dirty="0"/>
              <a:t>Haley CM, </a:t>
            </a:r>
            <a:r>
              <a:rPr lang="en-US" sz="1050" b="0" dirty="0" err="1"/>
              <a:t>Pera</a:t>
            </a:r>
            <a:r>
              <a:rPr lang="en-US" sz="1050" b="0" dirty="0"/>
              <a:t> MF, Cantor J, et al. Changes in Health Services Use Among Commercially Insured US Populations During the COVID-19 Pandemic. JAMA </a:t>
            </a:r>
            <a:r>
              <a:rPr lang="en-US" sz="1050" b="0" dirty="0" err="1"/>
              <a:t>Netw</a:t>
            </a:r>
            <a:r>
              <a:rPr lang="en-US" sz="1050" b="0" dirty="0"/>
              <a:t> Open. 2020;3(11). </a:t>
            </a:r>
          </a:p>
          <a:p>
            <a:pPr marL="228600" indent="-228600">
              <a:buAutoNum type="arabicPeriod"/>
            </a:pPr>
            <a:r>
              <a:rPr lang="en-US" sz="1050" b="0" dirty="0"/>
              <a:t>https://</a:t>
            </a:r>
            <a:r>
              <a:rPr lang="en-US" sz="1050" b="0" dirty="0" err="1"/>
              <a:t>www.kff.org</a:t>
            </a:r>
            <a:r>
              <a:rPr lang="en-US" sz="1050" b="0" dirty="0"/>
              <a:t>/coronavirus-covid-19/dashboard/kff-covid-19-vaccine-monitordashboard/. Accessed February 19, 2022.</a:t>
            </a:r>
          </a:p>
          <a:p>
            <a:endParaRPr lang="en-US" sz="1050" b="0" dirty="0"/>
          </a:p>
        </p:txBody>
      </p:sp>
      <p:sp>
        <p:nvSpPr>
          <p:cNvPr id="4" name="Title 3">
            <a:extLst>
              <a:ext uri="{FF2B5EF4-FFF2-40B4-BE49-F238E27FC236}">
                <a16:creationId xmlns:a16="http://schemas.microsoft.com/office/drawing/2014/main" id="{FBBD108E-223A-DC4F-B55C-4A3B737FA0BF}"/>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540716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0" dirty="0"/>
              <a:t>No financial disclosures</a:t>
            </a:r>
          </a:p>
        </p:txBody>
      </p:sp>
      <p:sp>
        <p:nvSpPr>
          <p:cNvPr id="7" name="Title 6"/>
          <p:cNvSpPr>
            <a:spLocks noGrp="1"/>
          </p:cNvSpPr>
          <p:nvPr>
            <p:ph type="title"/>
          </p:nvPr>
        </p:nvSpPr>
        <p:spPr/>
        <p:txBody>
          <a:bodyPr/>
          <a:lstStyle/>
          <a:p>
            <a:r>
              <a:rPr lang="en-US" dirty="0"/>
              <a:t>Disclosures</a:t>
            </a:r>
          </a:p>
        </p:txBody>
      </p:sp>
    </p:spTree>
    <p:extLst>
      <p:ext uri="{BB962C8B-B14F-4D97-AF65-F5344CB8AC3E}">
        <p14:creationId xmlns:p14="http://schemas.microsoft.com/office/powerpoint/2010/main" val="139913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01211E-E533-924D-B4B7-E95C246AA334}"/>
              </a:ext>
            </a:extLst>
          </p:cNvPr>
          <p:cNvSpPr>
            <a:spLocks noGrp="1"/>
          </p:cNvSpPr>
          <p:nvPr>
            <p:ph type="body" sz="quarter" idx="11"/>
          </p:nvPr>
        </p:nvSpPr>
        <p:spPr>
          <a:xfrm>
            <a:off x="659305" y="1875064"/>
            <a:ext cx="8197114" cy="3117862"/>
          </a:xfrm>
        </p:spPr>
        <p:txBody>
          <a:bodyPr/>
          <a:lstStyle/>
          <a:p>
            <a:pPr marL="457200" indent="-457200">
              <a:buFont typeface="Arial" panose="020B0604020202020204" pitchFamily="34" charset="0"/>
              <a:buChar char="•"/>
            </a:pPr>
            <a:r>
              <a:rPr lang="en-US" b="0" dirty="0"/>
              <a:t>COVID-19 pandemic required medical trainees to serve on the front lines.</a:t>
            </a:r>
          </a:p>
          <a:p>
            <a:pPr marL="457200" indent="-457200">
              <a:buFont typeface="Arial" panose="020B0604020202020204" pitchFamily="34" charset="0"/>
              <a:buChar char="•"/>
            </a:pPr>
            <a:r>
              <a:rPr lang="en-US" b="0" dirty="0"/>
              <a:t>There are no studies chronicling the contributions, experiences, and stories of individual Family Medicine residents.</a:t>
            </a:r>
          </a:p>
          <a:p>
            <a:pPr marL="457200" indent="-457200">
              <a:buFont typeface="Arial" panose="020B0604020202020204" pitchFamily="34" charset="0"/>
              <a:buChar char="•"/>
            </a:pPr>
            <a:r>
              <a:rPr lang="en-US" b="0" dirty="0"/>
              <a:t>Objective is to capture the stories of how Family Medicine residents contributed to COVID-19 care and how the pandemic impacted their training experiences.</a:t>
            </a:r>
          </a:p>
          <a:p>
            <a:endParaRPr lang="en-US" dirty="0"/>
          </a:p>
        </p:txBody>
      </p:sp>
      <p:sp>
        <p:nvSpPr>
          <p:cNvPr id="4" name="Title 3">
            <a:extLst>
              <a:ext uri="{FF2B5EF4-FFF2-40B4-BE49-F238E27FC236}">
                <a16:creationId xmlns:a16="http://schemas.microsoft.com/office/drawing/2014/main" id="{182ECBCD-A45E-8141-A2DB-ED2F7B8AB2D9}"/>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45768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7D855-542C-9D41-BF4E-E6A7EA6AF392}"/>
              </a:ext>
            </a:extLst>
          </p:cNvPr>
          <p:cNvSpPr>
            <a:spLocks noGrp="1"/>
          </p:cNvSpPr>
          <p:nvPr>
            <p:ph type="body" sz="quarter" idx="11"/>
          </p:nvPr>
        </p:nvSpPr>
        <p:spPr>
          <a:xfrm>
            <a:off x="659305" y="1947260"/>
            <a:ext cx="8197114" cy="3117862"/>
          </a:xfrm>
        </p:spPr>
        <p:txBody>
          <a:bodyPr/>
          <a:lstStyle/>
          <a:p>
            <a:pPr>
              <a:buFont typeface="Arial" panose="020B0604020202020204" pitchFamily="34" charset="0"/>
              <a:buChar char="•"/>
            </a:pPr>
            <a:r>
              <a:rPr lang="en-US" sz="1800" b="0" dirty="0"/>
              <a:t>Case series of trainees from four different residencies within the United States. Residencies represented diversity of:</a:t>
            </a:r>
          </a:p>
          <a:p>
            <a:pPr marL="800100" lvl="1" indent="-342900">
              <a:buFont typeface="Arial" panose="020B0604020202020204" pitchFamily="34" charset="0"/>
              <a:buChar char="•"/>
            </a:pPr>
            <a:r>
              <a:rPr lang="en-US" sz="1600" b="0" dirty="0"/>
              <a:t>Geography</a:t>
            </a:r>
          </a:p>
          <a:p>
            <a:pPr marL="800100" lvl="1" indent="-342900">
              <a:buFont typeface="Arial" panose="020B0604020202020204" pitchFamily="34" charset="0"/>
              <a:buChar char="•"/>
            </a:pPr>
            <a:r>
              <a:rPr lang="en-US" sz="1600" b="0" dirty="0"/>
              <a:t>Rurality vs urbanicity </a:t>
            </a:r>
          </a:p>
          <a:p>
            <a:pPr marL="800100" lvl="1" indent="-342900">
              <a:buFont typeface="Arial" panose="020B0604020202020204" pitchFamily="34" charset="0"/>
              <a:buChar char="•"/>
            </a:pPr>
            <a:r>
              <a:rPr lang="en-US" sz="1600" b="0" dirty="0"/>
              <a:t>Structure (academic hospital vs community based)</a:t>
            </a:r>
          </a:p>
          <a:p>
            <a:pPr>
              <a:buFont typeface="Arial" panose="020B0604020202020204" pitchFamily="34" charset="0"/>
              <a:buChar char="•"/>
            </a:pPr>
            <a:r>
              <a:rPr lang="en-US" sz="1800" b="0" dirty="0"/>
              <a:t>30-60 minute semi-structured interviews</a:t>
            </a:r>
          </a:p>
          <a:p>
            <a:pPr>
              <a:buFont typeface="Arial" panose="020B0604020202020204" pitchFamily="34" charset="0"/>
              <a:buChar char="•"/>
            </a:pPr>
            <a:r>
              <a:rPr lang="en-US" sz="1800" b="0" dirty="0"/>
              <a:t>Interviews took place between November 19-December 16, 2021 and were recorded and analyzed for themes.</a:t>
            </a:r>
          </a:p>
          <a:p>
            <a:pPr>
              <a:buFont typeface="Arial" panose="020B0604020202020204" pitchFamily="34" charset="0"/>
              <a:buChar char="•"/>
            </a:pPr>
            <a:r>
              <a:rPr lang="en-US" sz="1800" b="0" dirty="0"/>
              <a:t>Interviewees permitted their names and identities to be shared. </a:t>
            </a:r>
          </a:p>
          <a:p>
            <a:pPr>
              <a:buFont typeface="Arial" panose="020B0604020202020204" pitchFamily="34" charset="0"/>
              <a:buChar char="•"/>
            </a:pPr>
            <a:r>
              <a:rPr lang="en-US" sz="1800" b="0" dirty="0"/>
              <a:t>Approved by the American Academy of Family Physicians Institutional Review Board.</a:t>
            </a:r>
          </a:p>
          <a:p>
            <a:endParaRPr lang="en-US" sz="1800" dirty="0"/>
          </a:p>
        </p:txBody>
      </p:sp>
      <p:sp>
        <p:nvSpPr>
          <p:cNvPr id="4" name="Title 3">
            <a:extLst>
              <a:ext uri="{FF2B5EF4-FFF2-40B4-BE49-F238E27FC236}">
                <a16:creationId xmlns:a16="http://schemas.microsoft.com/office/drawing/2014/main" id="{3FA81B4D-C10D-704A-981E-A673356C40A8}"/>
              </a:ext>
            </a:extLst>
          </p:cNvPr>
          <p:cNvSpPr>
            <a:spLocks noGrp="1"/>
          </p:cNvSpPr>
          <p:nvPr>
            <p:ph type="title"/>
          </p:nvPr>
        </p:nvSpPr>
        <p:spPr/>
        <p:txBody>
          <a:bodyPr/>
          <a:lstStyle/>
          <a:p>
            <a:r>
              <a:rPr lang="en-US" dirty="0"/>
              <a:t>Methods</a:t>
            </a:r>
          </a:p>
        </p:txBody>
      </p:sp>
    </p:spTree>
    <p:extLst>
      <p:ext uri="{BB962C8B-B14F-4D97-AF65-F5344CB8AC3E}">
        <p14:creationId xmlns:p14="http://schemas.microsoft.com/office/powerpoint/2010/main" val="22331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EA1C9F-EC8B-F344-A59D-0550B307DB42}"/>
              </a:ext>
            </a:extLst>
          </p:cNvPr>
          <p:cNvSpPr>
            <a:spLocks noGrp="1"/>
          </p:cNvSpPr>
          <p:nvPr>
            <p:ph type="body" sz="quarter" idx="11"/>
          </p:nvPr>
        </p:nvSpPr>
        <p:spPr/>
        <p:txBody>
          <a:bodyPr/>
          <a:lstStyle/>
          <a:p>
            <a:endParaRPr lang="en-US" dirty="0"/>
          </a:p>
        </p:txBody>
      </p:sp>
      <p:sp>
        <p:nvSpPr>
          <p:cNvPr id="3" name="Text Placeholder 2">
            <a:extLst>
              <a:ext uri="{FF2B5EF4-FFF2-40B4-BE49-F238E27FC236}">
                <a16:creationId xmlns:a16="http://schemas.microsoft.com/office/drawing/2014/main" id="{9C7D697C-2398-2044-935B-CA4CC0D2EF78}"/>
              </a:ext>
            </a:extLst>
          </p:cNvPr>
          <p:cNvSpPr>
            <a:spLocks noGrp="1"/>
          </p:cNvSpPr>
          <p:nvPr>
            <p:ph type="body" sz="quarter" idx="12"/>
          </p:nvPr>
        </p:nvSpPr>
        <p:spPr/>
        <p:txBody>
          <a:bodyPr/>
          <a:lstStyle/>
          <a:p>
            <a:r>
              <a:rPr lang="en-US" dirty="0"/>
              <a:t>Study Participants</a:t>
            </a:r>
          </a:p>
        </p:txBody>
      </p:sp>
      <p:sp>
        <p:nvSpPr>
          <p:cNvPr id="4" name="Title 3">
            <a:extLst>
              <a:ext uri="{FF2B5EF4-FFF2-40B4-BE49-F238E27FC236}">
                <a16:creationId xmlns:a16="http://schemas.microsoft.com/office/drawing/2014/main" id="{881C7BDF-4924-184F-8DF7-9CD940E55575}"/>
              </a:ext>
            </a:extLst>
          </p:cNvPr>
          <p:cNvSpPr>
            <a:spLocks noGrp="1"/>
          </p:cNvSpPr>
          <p:nvPr>
            <p:ph type="title"/>
          </p:nvPr>
        </p:nvSpPr>
        <p:spPr/>
        <p:txBody>
          <a:bodyPr/>
          <a:lstStyle/>
          <a:p>
            <a:r>
              <a:rPr lang="en-US" dirty="0"/>
              <a:t>Results</a:t>
            </a:r>
          </a:p>
        </p:txBody>
      </p:sp>
      <p:graphicFrame>
        <p:nvGraphicFramePr>
          <p:cNvPr id="5" name="Table 5">
            <a:extLst>
              <a:ext uri="{FF2B5EF4-FFF2-40B4-BE49-F238E27FC236}">
                <a16:creationId xmlns:a16="http://schemas.microsoft.com/office/drawing/2014/main" id="{D492D740-98F0-A44A-A3C1-5F1F2AA50377}"/>
              </a:ext>
            </a:extLst>
          </p:cNvPr>
          <p:cNvGraphicFramePr>
            <a:graphicFrameLocks noGrp="1"/>
          </p:cNvGraphicFramePr>
          <p:nvPr>
            <p:extLst>
              <p:ext uri="{D42A27DB-BD31-4B8C-83A1-F6EECF244321}">
                <p14:modId xmlns:p14="http://schemas.microsoft.com/office/powerpoint/2010/main" val="1447915602"/>
              </p:ext>
            </p:extLst>
          </p:nvPr>
        </p:nvGraphicFramePr>
        <p:xfrm>
          <a:off x="671755" y="2320240"/>
          <a:ext cx="7812940" cy="2931160"/>
        </p:xfrm>
        <a:graphic>
          <a:graphicData uri="http://schemas.openxmlformats.org/drawingml/2006/table">
            <a:tbl>
              <a:tblPr firstRow="1" bandRow="1">
                <a:tableStyleId>{5C22544A-7EE6-4342-B048-85BDC9FD1C3A}</a:tableStyleId>
              </a:tblPr>
              <a:tblGrid>
                <a:gridCol w="3906470">
                  <a:extLst>
                    <a:ext uri="{9D8B030D-6E8A-4147-A177-3AD203B41FA5}">
                      <a16:colId xmlns:a16="http://schemas.microsoft.com/office/drawing/2014/main" val="3332125564"/>
                    </a:ext>
                  </a:extLst>
                </a:gridCol>
                <a:gridCol w="3906470">
                  <a:extLst>
                    <a:ext uri="{9D8B030D-6E8A-4147-A177-3AD203B41FA5}">
                      <a16:colId xmlns:a16="http://schemas.microsoft.com/office/drawing/2014/main" val="424631306"/>
                    </a:ext>
                  </a:extLst>
                </a:gridCol>
              </a:tblGrid>
              <a:tr h="370840">
                <a:tc gridSpan="2">
                  <a:txBody>
                    <a:bodyPr/>
                    <a:lstStyle/>
                    <a:p>
                      <a:r>
                        <a:rPr lang="en-US" dirty="0"/>
                        <a:t>Resident Interviewees</a:t>
                      </a:r>
                    </a:p>
                  </a:txBody>
                  <a:tcPr/>
                </a:tc>
                <a:tc hMerge="1">
                  <a:txBody>
                    <a:bodyPr/>
                    <a:lstStyle/>
                    <a:p>
                      <a:endParaRPr lang="en-US" dirty="0"/>
                    </a:p>
                  </a:txBody>
                  <a:tcPr/>
                </a:tc>
                <a:extLst>
                  <a:ext uri="{0D108BD9-81ED-4DB2-BD59-A6C34878D82A}">
                    <a16:rowId xmlns:a16="http://schemas.microsoft.com/office/drawing/2014/main" val="31050164"/>
                  </a:ext>
                </a:extLst>
              </a:tr>
              <a:tr h="370840">
                <a:tc>
                  <a:txBody>
                    <a:bodyPr/>
                    <a:lstStyle/>
                    <a:p>
                      <a:r>
                        <a:rPr lang="en-US" sz="1600" dirty="0"/>
                        <a:t>Jessica Lu, MD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University of Washington Family Medicine Residency. Seattle, WA. Class of 2021. </a:t>
                      </a:r>
                    </a:p>
                  </a:txBody>
                  <a:tcPr/>
                </a:tc>
                <a:extLst>
                  <a:ext uri="{0D108BD9-81ED-4DB2-BD59-A6C34878D82A}">
                    <a16:rowId xmlns:a16="http://schemas.microsoft.com/office/drawing/2014/main" val="752325861"/>
                  </a:ext>
                </a:extLst>
              </a:tr>
              <a:tr h="370840">
                <a:tc>
                  <a:txBody>
                    <a:bodyPr/>
                    <a:lstStyle/>
                    <a:p>
                      <a:r>
                        <a:rPr lang="en-US" sz="1600" dirty="0"/>
                        <a:t>Amy </a:t>
                      </a:r>
                      <a:r>
                        <a:rPr lang="en-US" sz="1600" dirty="0" err="1"/>
                        <a:t>LaCount</a:t>
                      </a:r>
                      <a:r>
                        <a:rPr lang="en-US" sz="1600" dirty="0"/>
                        <a:t>, MD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Montefiore Family and Social Medicine Residency. Bronx, NY. Class of 2022. </a:t>
                      </a:r>
                    </a:p>
                  </a:txBody>
                  <a:tcPr/>
                </a:tc>
                <a:extLst>
                  <a:ext uri="{0D108BD9-81ED-4DB2-BD59-A6C34878D82A}">
                    <a16:rowId xmlns:a16="http://schemas.microsoft.com/office/drawing/2014/main" val="2853644897"/>
                  </a:ext>
                </a:extLst>
              </a:tr>
              <a:tr h="370840">
                <a:tc>
                  <a:txBody>
                    <a:bodyPr/>
                    <a:lstStyle/>
                    <a:p>
                      <a:r>
                        <a:rPr lang="en-US" sz="1600" dirty="0"/>
                        <a:t>Tasha Harder, DO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North Country Healthcare Family Medicine Residency. Flagstaff, AZ. Class of 2023.</a:t>
                      </a:r>
                    </a:p>
                  </a:txBody>
                  <a:tcPr/>
                </a:tc>
                <a:extLst>
                  <a:ext uri="{0D108BD9-81ED-4DB2-BD59-A6C34878D82A}">
                    <a16:rowId xmlns:a16="http://schemas.microsoft.com/office/drawing/2014/main" val="2344664886"/>
                  </a:ext>
                </a:extLst>
              </a:tr>
              <a:tr h="370840">
                <a:tc>
                  <a:txBody>
                    <a:bodyPr/>
                    <a:lstStyle/>
                    <a:p>
                      <a:r>
                        <a:rPr lang="en-US" sz="1600" dirty="0"/>
                        <a:t>Franklin Niblock, MD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University of Colorado Family Medicine Residency. Denver, CO. Class of 2021. Chief Resident 2020-2021 Academic Year. </a:t>
                      </a:r>
                    </a:p>
                  </a:txBody>
                  <a:tcPr/>
                </a:tc>
                <a:extLst>
                  <a:ext uri="{0D108BD9-81ED-4DB2-BD59-A6C34878D82A}">
                    <a16:rowId xmlns:a16="http://schemas.microsoft.com/office/drawing/2014/main" val="4113738419"/>
                  </a:ext>
                </a:extLst>
              </a:tr>
            </a:tbl>
          </a:graphicData>
        </a:graphic>
      </p:graphicFrame>
    </p:spTree>
    <p:extLst>
      <p:ext uri="{BB962C8B-B14F-4D97-AF65-F5344CB8AC3E}">
        <p14:creationId xmlns:p14="http://schemas.microsoft.com/office/powerpoint/2010/main" val="137998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E5EA5A-91F5-7740-AC41-9A88B7013497}"/>
              </a:ext>
            </a:extLst>
          </p:cNvPr>
          <p:cNvSpPr txBox="1">
            <a:spLocks/>
          </p:cNvSpPr>
          <p:nvPr/>
        </p:nvSpPr>
        <p:spPr>
          <a:xfrm>
            <a:off x="1311448" y="2778125"/>
            <a:ext cx="8001000" cy="616985"/>
          </a:xfrm>
          <a:prstGeom prst="rect">
            <a:avLst/>
          </a:prstGeom>
        </p:spPr>
        <p:txBody>
          <a:bodyPr anchor="b"/>
          <a:lstStyle>
            <a:lvl1pPr algn="l" defTabSz="457200" rtl="0" eaLnBrk="1" latinLnBrk="0" hangingPunct="1">
              <a:spcBef>
                <a:spcPct val="0"/>
              </a:spcBef>
              <a:buNone/>
              <a:defRPr sz="3000" b="1" i="0" kern="1200">
                <a:solidFill>
                  <a:srgbClr val="4B2E83"/>
                </a:solidFill>
                <a:latin typeface="Encode Sans Normal Black" charset="0"/>
                <a:ea typeface="Encode Sans Normal Black" charset="0"/>
                <a:cs typeface="Encode Sans Normal Black" charset="0"/>
              </a:defRPr>
            </a:lvl1pPr>
          </a:lstStyle>
          <a:p>
            <a:r>
              <a:rPr lang="en-US" sz="4000" dirty="0"/>
              <a:t>Working in the Wards and ICUs</a:t>
            </a:r>
          </a:p>
        </p:txBody>
      </p:sp>
    </p:spTree>
    <p:extLst>
      <p:ext uri="{BB962C8B-B14F-4D97-AF65-F5344CB8AC3E}">
        <p14:creationId xmlns:p14="http://schemas.microsoft.com/office/powerpoint/2010/main" val="404623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73488B5B-FB7C-A448-936D-6BC658E19188}"/>
              </a:ext>
            </a:extLst>
          </p:cNvPr>
          <p:cNvSpPr>
            <a:spLocks noGrp="1"/>
          </p:cNvSpPr>
          <p:nvPr>
            <p:ph type="title"/>
          </p:nvPr>
        </p:nvSpPr>
        <p:spPr>
          <a:xfrm>
            <a:off x="671757" y="371511"/>
            <a:ext cx="8064504" cy="991998"/>
          </a:xfrm>
        </p:spPr>
        <p:txBody>
          <a:bodyPr/>
          <a:lstStyle/>
          <a:p>
            <a:r>
              <a:rPr lang="en-US" dirty="0"/>
              <a:t>Dr. Lu in Seattle, WA</a:t>
            </a:r>
          </a:p>
        </p:txBody>
      </p:sp>
      <p:pic>
        <p:nvPicPr>
          <p:cNvPr id="15" name="Picture 2" descr="My Icon Story">
            <a:extLst>
              <a:ext uri="{FF2B5EF4-FFF2-40B4-BE49-F238E27FC236}">
                <a16:creationId xmlns:a16="http://schemas.microsoft.com/office/drawing/2014/main" id="{A0BA1D6D-4355-7847-813B-0384E5B4C4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733" y="2650272"/>
            <a:ext cx="4054979" cy="4054979"/>
          </a:xfrm>
          <a:prstGeom prst="rect">
            <a:avLst/>
          </a:prstGeom>
          <a:noFill/>
          <a:effectLst>
            <a:outerShdw dir="5400000" sx="82000" sy="82000" algn="ctr" rotWithShape="0">
              <a:schemeClr val="bg1">
                <a:lumMod val="85000"/>
                <a:alpha val="0"/>
              </a:schemeClr>
            </a:outerShdw>
          </a:effectLst>
          <a:extLst>
            <a:ext uri="{909E8E84-426E-40DD-AFC4-6F175D3DCCD1}">
              <a14:hiddenFill xmlns:a14="http://schemas.microsoft.com/office/drawing/2010/main">
                <a:solidFill>
                  <a:srgbClr val="FFFFFF"/>
                </a:solidFill>
              </a14:hiddenFill>
            </a:ext>
          </a:extLst>
        </p:spPr>
      </p:pic>
      <p:pic>
        <p:nvPicPr>
          <p:cNvPr id="16" name="Graphic 15" descr="Man">
            <a:extLst>
              <a:ext uri="{FF2B5EF4-FFF2-40B4-BE49-F238E27FC236}">
                <a16:creationId xmlns:a16="http://schemas.microsoft.com/office/drawing/2014/main" id="{9F43C20F-54C2-3A42-93C3-161C0C2200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446" y="3746887"/>
            <a:ext cx="1511106" cy="2310562"/>
          </a:xfrm>
          <a:prstGeom prst="rect">
            <a:avLst/>
          </a:prstGeom>
        </p:spPr>
      </p:pic>
      <p:sp>
        <p:nvSpPr>
          <p:cNvPr id="17" name="TextBox 16">
            <a:extLst>
              <a:ext uri="{FF2B5EF4-FFF2-40B4-BE49-F238E27FC236}">
                <a16:creationId xmlns:a16="http://schemas.microsoft.com/office/drawing/2014/main" id="{2BEE55B5-5B71-3F46-86AA-094D62E0F5FF}"/>
              </a:ext>
            </a:extLst>
          </p:cNvPr>
          <p:cNvSpPr txBox="1"/>
          <p:nvPr/>
        </p:nvSpPr>
        <p:spPr>
          <a:xfrm>
            <a:off x="1745078" y="1659708"/>
            <a:ext cx="7157897" cy="1200329"/>
          </a:xfrm>
          <a:prstGeom prst="rect">
            <a:avLst/>
          </a:prstGeom>
          <a:noFill/>
        </p:spPr>
        <p:txBody>
          <a:bodyPr wrap="square" rtlCol="0">
            <a:spAutoFit/>
          </a:bodyPr>
          <a:lstStyle/>
          <a:p>
            <a:r>
              <a:rPr lang="en-US" b="1" u="sng" dirty="0"/>
              <a:t>Uncertainty:</a:t>
            </a:r>
            <a:r>
              <a:rPr lang="en-US" b="1" dirty="0"/>
              <a:t> </a:t>
            </a:r>
            <a:r>
              <a:rPr lang="en-US" dirty="0"/>
              <a:t>“I remember being in Seattle, the first major city to be hit by COVID, at first </a:t>
            </a:r>
            <a:r>
              <a:rPr lang="en-US" b="1" dirty="0"/>
              <a:t>there were no protocols to go by. There was just a google doc that was being updated every five minutes.”</a:t>
            </a:r>
          </a:p>
          <a:p>
            <a:r>
              <a:rPr lang="en-US" dirty="0"/>
              <a:t> </a:t>
            </a:r>
          </a:p>
        </p:txBody>
      </p:sp>
      <p:sp>
        <p:nvSpPr>
          <p:cNvPr id="18" name="TextBox 17">
            <a:extLst>
              <a:ext uri="{FF2B5EF4-FFF2-40B4-BE49-F238E27FC236}">
                <a16:creationId xmlns:a16="http://schemas.microsoft.com/office/drawing/2014/main" id="{4866D258-8EC3-AC4E-B786-856597557E05}"/>
              </a:ext>
            </a:extLst>
          </p:cNvPr>
          <p:cNvSpPr txBox="1"/>
          <p:nvPr/>
        </p:nvSpPr>
        <p:spPr>
          <a:xfrm>
            <a:off x="1745079" y="3141819"/>
            <a:ext cx="7157897" cy="923330"/>
          </a:xfrm>
          <a:prstGeom prst="rect">
            <a:avLst/>
          </a:prstGeom>
          <a:noFill/>
        </p:spPr>
        <p:txBody>
          <a:bodyPr wrap="square" rtlCol="0">
            <a:spAutoFit/>
          </a:bodyPr>
          <a:lstStyle/>
          <a:p>
            <a:r>
              <a:rPr lang="en-US" b="1" u="sng" dirty="0"/>
              <a:t>Tragedy:</a:t>
            </a:r>
            <a:r>
              <a:rPr lang="en-US" b="1" dirty="0"/>
              <a:t> </a:t>
            </a:r>
            <a:r>
              <a:rPr lang="en-US" dirty="0"/>
              <a:t>“I worked in the COVID-19 ICU for one week, I was doing night shifts</a:t>
            </a:r>
            <a:r>
              <a:rPr lang="en-US" b="1" dirty="0"/>
              <a:t>. I remember I showed up at 6pm, and I had to pronounce a patient dead at 615pm…That was my first day.”</a:t>
            </a:r>
          </a:p>
        </p:txBody>
      </p:sp>
      <p:sp>
        <p:nvSpPr>
          <p:cNvPr id="19" name="TextBox 18">
            <a:extLst>
              <a:ext uri="{FF2B5EF4-FFF2-40B4-BE49-F238E27FC236}">
                <a16:creationId xmlns:a16="http://schemas.microsoft.com/office/drawing/2014/main" id="{B5DF55F8-4A97-0241-A4A5-0262114C7E61}"/>
              </a:ext>
            </a:extLst>
          </p:cNvPr>
          <p:cNvSpPr txBox="1"/>
          <p:nvPr/>
        </p:nvSpPr>
        <p:spPr>
          <a:xfrm>
            <a:off x="1745080" y="4677762"/>
            <a:ext cx="7157897" cy="1200329"/>
          </a:xfrm>
          <a:prstGeom prst="rect">
            <a:avLst/>
          </a:prstGeom>
          <a:noFill/>
        </p:spPr>
        <p:txBody>
          <a:bodyPr wrap="square" rtlCol="0">
            <a:spAutoFit/>
          </a:bodyPr>
          <a:lstStyle/>
          <a:p>
            <a:r>
              <a:rPr lang="en-US" b="1" u="sng" dirty="0"/>
              <a:t>Hope and Humanity:</a:t>
            </a:r>
            <a:r>
              <a:rPr lang="en-US" b="1" dirty="0"/>
              <a:t> </a:t>
            </a:r>
            <a:r>
              <a:rPr lang="en-US" dirty="0">
                <a:solidFill>
                  <a:schemeClr val="dk1"/>
                </a:solidFill>
              </a:rPr>
              <a:t>“I remember seeing a patient extubated and the first thing he wanted was Wendy’s chicken nuggets. The team was like we’re going to get you those Chicken nuggets.”</a:t>
            </a:r>
            <a:endParaRPr lang="en-US" dirty="0"/>
          </a:p>
          <a:p>
            <a:endParaRPr lang="en-US" dirty="0"/>
          </a:p>
        </p:txBody>
      </p:sp>
    </p:spTree>
    <p:extLst>
      <p:ext uri="{BB962C8B-B14F-4D97-AF65-F5344CB8AC3E}">
        <p14:creationId xmlns:p14="http://schemas.microsoft.com/office/powerpoint/2010/main" val="160994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5EA17A-4BD5-3249-A445-E1E30971AD43}"/>
              </a:ext>
            </a:extLst>
          </p:cNvPr>
          <p:cNvSpPr>
            <a:spLocks noGrp="1"/>
          </p:cNvSpPr>
          <p:nvPr>
            <p:ph type="title"/>
          </p:nvPr>
        </p:nvSpPr>
        <p:spPr/>
        <p:txBody>
          <a:bodyPr/>
          <a:lstStyle/>
          <a:p>
            <a:r>
              <a:rPr lang="en-US" dirty="0"/>
              <a:t>Dr. </a:t>
            </a:r>
            <a:r>
              <a:rPr lang="en-US" dirty="0" err="1"/>
              <a:t>LaCount</a:t>
            </a:r>
            <a:r>
              <a:rPr lang="en-US" dirty="0"/>
              <a:t> in Bronx, NY</a:t>
            </a:r>
          </a:p>
        </p:txBody>
      </p:sp>
      <p:sp>
        <p:nvSpPr>
          <p:cNvPr id="9" name="TextBox 8">
            <a:extLst>
              <a:ext uri="{FF2B5EF4-FFF2-40B4-BE49-F238E27FC236}">
                <a16:creationId xmlns:a16="http://schemas.microsoft.com/office/drawing/2014/main" id="{2680FFB5-1AAD-2A45-8627-EEBB4FE491E5}"/>
              </a:ext>
            </a:extLst>
          </p:cNvPr>
          <p:cNvSpPr txBox="1"/>
          <p:nvPr/>
        </p:nvSpPr>
        <p:spPr>
          <a:xfrm>
            <a:off x="1745078" y="1611582"/>
            <a:ext cx="7157897" cy="923330"/>
          </a:xfrm>
          <a:prstGeom prst="rect">
            <a:avLst/>
          </a:prstGeom>
          <a:noFill/>
        </p:spPr>
        <p:txBody>
          <a:bodyPr wrap="square" rtlCol="0">
            <a:spAutoFit/>
          </a:bodyPr>
          <a:lstStyle/>
          <a:p>
            <a:r>
              <a:rPr lang="en-US" b="1" u="sng" dirty="0"/>
              <a:t>A Shift in Mentality:</a:t>
            </a:r>
            <a:r>
              <a:rPr lang="en-US" b="1" dirty="0"/>
              <a:t> </a:t>
            </a:r>
            <a:r>
              <a:rPr lang="en-US" dirty="0"/>
              <a:t>“We had to rise to the challenge…</a:t>
            </a:r>
            <a:r>
              <a:rPr lang="en-US" b="1" dirty="0"/>
              <a:t>I had to trust myself in a way I didn’t have to yet in my training.”</a:t>
            </a:r>
          </a:p>
          <a:p>
            <a:r>
              <a:rPr lang="en-US" dirty="0"/>
              <a:t> </a:t>
            </a:r>
          </a:p>
        </p:txBody>
      </p:sp>
      <p:pic>
        <p:nvPicPr>
          <p:cNvPr id="11" name="Picture 4" descr="Bronx new york city map Royalty Free Vector Image">
            <a:extLst>
              <a:ext uri="{FF2B5EF4-FFF2-40B4-BE49-F238E27FC236}">
                <a16:creationId xmlns:a16="http://schemas.microsoft.com/office/drawing/2014/main" id="{23301C3E-6657-0146-AF4B-C55119E953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506" t="15284" r="24071" b="23903"/>
          <a:stretch/>
        </p:blipFill>
        <p:spPr bwMode="auto">
          <a:xfrm>
            <a:off x="196420" y="4698535"/>
            <a:ext cx="1420508" cy="1719046"/>
          </a:xfrm>
          <a:prstGeom prst="rect">
            <a:avLst/>
          </a:prstGeom>
          <a:noFill/>
          <a:extLst>
            <a:ext uri="{909E8E84-426E-40DD-AFC4-6F175D3DCCD1}">
              <a14:hiddenFill xmlns:a14="http://schemas.microsoft.com/office/drawing/2010/main">
                <a:solidFill>
                  <a:srgbClr val="FFFFFF"/>
                </a:solidFill>
              </a14:hiddenFill>
            </a:ext>
          </a:extLst>
        </p:spPr>
      </p:pic>
      <p:pic>
        <p:nvPicPr>
          <p:cNvPr id="12" name="Graphic 11" descr="Man">
            <a:extLst>
              <a:ext uri="{FF2B5EF4-FFF2-40B4-BE49-F238E27FC236}">
                <a16:creationId xmlns:a16="http://schemas.microsoft.com/office/drawing/2014/main" id="{36B03E13-6F61-D448-9E31-27E2C50A5D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107" y="3841163"/>
            <a:ext cx="1240530" cy="2477908"/>
          </a:xfrm>
          <a:prstGeom prst="rect">
            <a:avLst/>
          </a:prstGeom>
        </p:spPr>
      </p:pic>
      <p:sp>
        <p:nvSpPr>
          <p:cNvPr id="13" name="TextBox 12">
            <a:extLst>
              <a:ext uri="{FF2B5EF4-FFF2-40B4-BE49-F238E27FC236}">
                <a16:creationId xmlns:a16="http://schemas.microsoft.com/office/drawing/2014/main" id="{396D42C3-0BE7-054D-80A1-AA9DBEA3DE6A}"/>
              </a:ext>
            </a:extLst>
          </p:cNvPr>
          <p:cNvSpPr txBox="1"/>
          <p:nvPr/>
        </p:nvSpPr>
        <p:spPr>
          <a:xfrm>
            <a:off x="1789682" y="2646291"/>
            <a:ext cx="7157897" cy="1200329"/>
          </a:xfrm>
          <a:prstGeom prst="rect">
            <a:avLst/>
          </a:prstGeom>
          <a:noFill/>
        </p:spPr>
        <p:txBody>
          <a:bodyPr wrap="square" rtlCol="0">
            <a:spAutoFit/>
          </a:bodyPr>
          <a:lstStyle/>
          <a:p>
            <a:r>
              <a:rPr lang="en-US" b="1" u="sng" dirty="0"/>
              <a:t>The Surge:</a:t>
            </a:r>
            <a:r>
              <a:rPr lang="en-US" b="1" dirty="0"/>
              <a:t> </a:t>
            </a:r>
            <a:r>
              <a:rPr lang="en-US" dirty="0"/>
              <a:t>“</a:t>
            </a:r>
            <a:r>
              <a:rPr lang="en-US" b="1" dirty="0"/>
              <a:t>I took care of 12 COVID positive patients per day, every day, from March through June or July</a:t>
            </a:r>
            <a:r>
              <a:rPr lang="en-US" dirty="0"/>
              <a:t>…was just an everyday onslaught, it’s hard to illustrate.”</a:t>
            </a:r>
          </a:p>
          <a:p>
            <a:r>
              <a:rPr lang="en-US" dirty="0"/>
              <a:t> </a:t>
            </a:r>
          </a:p>
        </p:txBody>
      </p:sp>
      <p:sp>
        <p:nvSpPr>
          <p:cNvPr id="14" name="TextBox 13">
            <a:extLst>
              <a:ext uri="{FF2B5EF4-FFF2-40B4-BE49-F238E27FC236}">
                <a16:creationId xmlns:a16="http://schemas.microsoft.com/office/drawing/2014/main" id="{01915841-0F70-4E42-AE9E-527D21AD0E0A}"/>
              </a:ext>
            </a:extLst>
          </p:cNvPr>
          <p:cNvSpPr txBox="1"/>
          <p:nvPr/>
        </p:nvSpPr>
        <p:spPr>
          <a:xfrm>
            <a:off x="1789682" y="3924028"/>
            <a:ext cx="7157897" cy="2585323"/>
          </a:xfrm>
          <a:prstGeom prst="rect">
            <a:avLst/>
          </a:prstGeom>
          <a:noFill/>
        </p:spPr>
        <p:txBody>
          <a:bodyPr wrap="square" rtlCol="0">
            <a:spAutoFit/>
          </a:bodyPr>
          <a:lstStyle/>
          <a:p>
            <a:r>
              <a:rPr lang="en-US" b="1" u="sng" dirty="0"/>
              <a:t>Disparities and Systemic Racism:</a:t>
            </a:r>
            <a:r>
              <a:rPr lang="en-US" b="1" dirty="0"/>
              <a:t> </a:t>
            </a:r>
          </a:p>
          <a:p>
            <a:pPr fontAlgn="t"/>
            <a:r>
              <a:rPr lang="en-US" b="1" dirty="0"/>
              <a:t>“I had eight patients die under my care, most of whom were Black or Latina.” </a:t>
            </a:r>
            <a:endParaRPr lang="en-US" dirty="0"/>
          </a:p>
          <a:p>
            <a:pPr marL="285750" indent="-285750" fontAlgn="t">
              <a:buFont typeface="Arial" panose="020B0604020202020204" pitchFamily="34" charset="0"/>
              <a:buChar char="•"/>
            </a:pPr>
            <a:endParaRPr lang="en-US" dirty="0"/>
          </a:p>
          <a:p>
            <a:pPr fontAlgn="t"/>
            <a:r>
              <a:rPr lang="en-US" dirty="0"/>
              <a:t>“</a:t>
            </a:r>
            <a:r>
              <a:rPr lang="en-US" b="1" dirty="0"/>
              <a:t>Two thirds of our residents were Black…they were seeing </a:t>
            </a:r>
          </a:p>
          <a:p>
            <a:pPr fontAlgn="t"/>
            <a:r>
              <a:rPr lang="en-US" b="1" dirty="0"/>
              <a:t>people who disproportionately looked like their grandmas </a:t>
            </a:r>
          </a:p>
          <a:p>
            <a:pPr fontAlgn="t"/>
            <a:r>
              <a:rPr lang="en-US" b="1" dirty="0"/>
              <a:t>and grandpas die, and not being able to give them the care </a:t>
            </a:r>
          </a:p>
          <a:p>
            <a:pPr fontAlgn="t"/>
            <a:r>
              <a:rPr lang="en-US" b="1" dirty="0"/>
              <a:t>they needed.” </a:t>
            </a:r>
          </a:p>
          <a:p>
            <a:endParaRPr lang="en-US" dirty="0"/>
          </a:p>
        </p:txBody>
      </p:sp>
    </p:spTree>
    <p:extLst>
      <p:ext uri="{BB962C8B-B14F-4D97-AF65-F5344CB8AC3E}">
        <p14:creationId xmlns:p14="http://schemas.microsoft.com/office/powerpoint/2010/main" val="3108242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088A5225-FF4F-7C48-8F5C-04F32FE6B9CA}"/>
              </a:ext>
            </a:extLst>
          </p:cNvPr>
          <p:cNvSpPr>
            <a:spLocks noGrp="1"/>
          </p:cNvSpPr>
          <p:nvPr>
            <p:ph type="title"/>
          </p:nvPr>
        </p:nvSpPr>
        <p:spPr>
          <a:xfrm>
            <a:off x="671757" y="371511"/>
            <a:ext cx="8064504" cy="991998"/>
          </a:xfrm>
        </p:spPr>
        <p:txBody>
          <a:bodyPr/>
          <a:lstStyle/>
          <a:p>
            <a:r>
              <a:rPr lang="en-US" dirty="0"/>
              <a:t>Dr. Harder in Flagstaff, AZ</a:t>
            </a:r>
          </a:p>
        </p:txBody>
      </p:sp>
      <p:pic>
        <p:nvPicPr>
          <p:cNvPr id="6" name="Picture 2" descr="logo">
            <a:extLst>
              <a:ext uri="{FF2B5EF4-FFF2-40B4-BE49-F238E27FC236}">
                <a16:creationId xmlns:a16="http://schemas.microsoft.com/office/drawing/2014/main" id="{CC486543-1C24-AF47-B56E-963E4969E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567" y="4990906"/>
            <a:ext cx="1664278" cy="163849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CACDBA2-753F-6348-A97F-C99F0D51C6C1}"/>
              </a:ext>
            </a:extLst>
          </p:cNvPr>
          <p:cNvSpPr txBox="1"/>
          <p:nvPr/>
        </p:nvSpPr>
        <p:spPr>
          <a:xfrm>
            <a:off x="1636796" y="1804085"/>
            <a:ext cx="7157897" cy="1754326"/>
          </a:xfrm>
          <a:prstGeom prst="rect">
            <a:avLst/>
          </a:prstGeom>
          <a:noFill/>
        </p:spPr>
        <p:txBody>
          <a:bodyPr wrap="square" rtlCol="0">
            <a:spAutoFit/>
          </a:bodyPr>
          <a:lstStyle/>
          <a:p>
            <a:pPr lvl="0" defTabSz="2925860">
              <a:defRPr/>
            </a:pPr>
            <a:r>
              <a:rPr lang="en-US" b="1" u="sng" dirty="0"/>
              <a:t>An Abrupt Transition:</a:t>
            </a:r>
            <a:r>
              <a:rPr lang="en-US" b="1" dirty="0"/>
              <a:t> “My whole training has been colored by </a:t>
            </a:r>
          </a:p>
          <a:p>
            <a:pPr lvl="0" defTabSz="2925860">
              <a:defRPr/>
            </a:pPr>
            <a:r>
              <a:rPr lang="en-US" b="1" dirty="0"/>
              <a:t>COVID-19</a:t>
            </a:r>
            <a:r>
              <a:rPr lang="en-US" dirty="0"/>
              <a:t>…I had an online medical school COVID graduation, and </a:t>
            </a:r>
          </a:p>
          <a:p>
            <a:pPr lvl="0" defTabSz="2925860">
              <a:defRPr/>
            </a:pPr>
            <a:r>
              <a:rPr lang="en-US" b="1" dirty="0"/>
              <a:t>as soon as I got to residency I felt like we were boots on the ground, </a:t>
            </a:r>
          </a:p>
          <a:p>
            <a:pPr lvl="0" defTabSz="2925860">
              <a:defRPr/>
            </a:pPr>
            <a:r>
              <a:rPr lang="en-US" dirty="0"/>
              <a:t>we were needed now...There was no here’s how to figure out certain things. It was just go.” </a:t>
            </a:r>
          </a:p>
          <a:p>
            <a:r>
              <a:rPr lang="en-US" dirty="0"/>
              <a:t> </a:t>
            </a:r>
          </a:p>
        </p:txBody>
      </p:sp>
      <p:sp>
        <p:nvSpPr>
          <p:cNvPr id="8" name="TextBox 7">
            <a:extLst>
              <a:ext uri="{FF2B5EF4-FFF2-40B4-BE49-F238E27FC236}">
                <a16:creationId xmlns:a16="http://schemas.microsoft.com/office/drawing/2014/main" id="{28DEEDD1-A610-574E-A34D-E708252F4DAD}"/>
              </a:ext>
            </a:extLst>
          </p:cNvPr>
          <p:cNvSpPr txBox="1"/>
          <p:nvPr/>
        </p:nvSpPr>
        <p:spPr>
          <a:xfrm>
            <a:off x="1636796" y="3305729"/>
            <a:ext cx="7157897" cy="1754326"/>
          </a:xfrm>
          <a:prstGeom prst="rect">
            <a:avLst/>
          </a:prstGeom>
          <a:noFill/>
        </p:spPr>
        <p:txBody>
          <a:bodyPr wrap="square" rtlCol="0">
            <a:spAutoFit/>
          </a:bodyPr>
          <a:lstStyle/>
          <a:p>
            <a:pPr lvl="0" defTabSz="2925860">
              <a:defRPr/>
            </a:pPr>
            <a:endParaRPr lang="en-US" b="1" u="sng" dirty="0"/>
          </a:p>
          <a:p>
            <a:pPr lvl="0" defTabSz="2925860">
              <a:defRPr/>
            </a:pPr>
            <a:r>
              <a:rPr lang="en-US" b="1" u="sng" dirty="0"/>
              <a:t>An Absence in the Room:</a:t>
            </a:r>
            <a:r>
              <a:rPr lang="en-US" b="1" dirty="0"/>
              <a:t> </a:t>
            </a:r>
            <a:r>
              <a:rPr lang="en-US" dirty="0"/>
              <a:t>“A large part of training is supposed to </a:t>
            </a:r>
          </a:p>
          <a:p>
            <a:pPr lvl="0" defTabSz="2925860">
              <a:defRPr/>
            </a:pPr>
            <a:r>
              <a:rPr lang="en-US" dirty="0"/>
              <a:t>focus on how to talk to families in the room about their loved one’s </a:t>
            </a:r>
          </a:p>
          <a:p>
            <a:pPr lvl="0" defTabSz="2925860">
              <a:defRPr/>
            </a:pPr>
            <a:r>
              <a:rPr lang="en-US" dirty="0"/>
              <a:t>care. </a:t>
            </a:r>
            <a:r>
              <a:rPr lang="en-US" b="1" dirty="0"/>
              <a:t>We never learned how to address the mom or child or spouse </a:t>
            </a:r>
          </a:p>
          <a:p>
            <a:pPr lvl="0" defTabSz="2925860">
              <a:defRPr/>
            </a:pPr>
            <a:r>
              <a:rPr lang="en-US" b="1" dirty="0"/>
              <a:t>in the room. We learned how to make phone calls.”</a:t>
            </a:r>
          </a:p>
          <a:p>
            <a:endParaRPr lang="en-US" dirty="0"/>
          </a:p>
        </p:txBody>
      </p:sp>
      <p:pic>
        <p:nvPicPr>
          <p:cNvPr id="9" name="Graphic 8" descr="Man">
            <a:extLst>
              <a:ext uri="{FF2B5EF4-FFF2-40B4-BE49-F238E27FC236}">
                <a16:creationId xmlns:a16="http://schemas.microsoft.com/office/drawing/2014/main" id="{1033725A-0CCA-C640-B0BF-26427CD2F1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6214" y="4575208"/>
            <a:ext cx="995352" cy="1638493"/>
          </a:xfrm>
          <a:prstGeom prst="rect">
            <a:avLst/>
          </a:prstGeom>
        </p:spPr>
      </p:pic>
    </p:spTree>
    <p:extLst>
      <p:ext uri="{BB962C8B-B14F-4D97-AF65-F5344CB8AC3E}">
        <p14:creationId xmlns:p14="http://schemas.microsoft.com/office/powerpoint/2010/main" val="4051145075"/>
      </p:ext>
    </p:extLst>
  </p:cSld>
  <p:clrMapOvr>
    <a:masterClrMapping/>
  </p:clrMapOvr>
</p:sld>
</file>

<file path=ppt/theme/theme1.xml><?xml version="1.0" encoding="utf-8"?>
<a:theme xmlns:a="http://schemas.openxmlformats.org/drawingml/2006/main" name="Office Theme">
  <a:themeElements>
    <a:clrScheme name="Custom 8">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 2">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8591</TotalTime>
  <Words>1767</Words>
  <Application>Microsoft Macintosh PowerPoint</Application>
  <PresentationFormat>On-screen Show (4:3)</PresentationFormat>
  <Paragraphs>118</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Encode Sans Normal Black</vt:lpstr>
      <vt:lpstr>Lucida Grande</vt:lpstr>
      <vt:lpstr>Open Sans</vt:lpstr>
      <vt:lpstr>Open Sans Light</vt:lpstr>
      <vt:lpstr>Uni Sans Regular</vt:lpstr>
      <vt:lpstr>Office Theme</vt:lpstr>
      <vt:lpstr>1_Custom Design</vt:lpstr>
      <vt:lpstr>Family Medicine Resident Contributions to the Care of the American Public During COVID-19 </vt:lpstr>
      <vt:lpstr>Disclosures</vt:lpstr>
      <vt:lpstr>Background</vt:lpstr>
      <vt:lpstr>Methods</vt:lpstr>
      <vt:lpstr>Results</vt:lpstr>
      <vt:lpstr>PowerPoint Presentation</vt:lpstr>
      <vt:lpstr>Dr. Lu in Seattle, WA</vt:lpstr>
      <vt:lpstr>Dr. LaCount in Bronx, NY</vt:lpstr>
      <vt:lpstr>Dr. Harder in Flagstaff, AZ</vt:lpstr>
      <vt:lpstr>PPE and Personal Safety</vt:lpstr>
      <vt:lpstr>Beyond The Hospital: Family Medicine Residents in the Clinic and Community</vt:lpstr>
      <vt:lpstr>Telemedicine</vt:lpstr>
      <vt:lpstr>Mental Health in Primary Care</vt:lpstr>
      <vt:lpstr>Public Health and the Vaccine</vt:lpstr>
      <vt:lpstr>The Toll Taken and Burnout</vt:lpstr>
      <vt:lpstr>Conclusions</vt:lpstr>
      <vt:lpstr>Acknowledgements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Jonathan Staloff</cp:lastModifiedBy>
  <cp:revision>30</cp:revision>
  <dcterms:created xsi:type="dcterms:W3CDTF">2014-10-14T00:51:43Z</dcterms:created>
  <dcterms:modified xsi:type="dcterms:W3CDTF">2022-04-23T16:26:51Z</dcterms:modified>
</cp:coreProperties>
</file>