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Lst>
  <p:notesMasterIdLst>
    <p:notesMasterId r:id="rId47"/>
  </p:notesMasterIdLst>
  <p:handoutMasterIdLst>
    <p:handoutMasterId r:id="rId48"/>
  </p:handoutMasterIdLst>
  <p:sldIdLst>
    <p:sldId id="424" r:id="rId2"/>
    <p:sldId id="269" r:id="rId3"/>
    <p:sldId id="431" r:id="rId4"/>
    <p:sldId id="421" r:id="rId5"/>
    <p:sldId id="300" r:id="rId6"/>
    <p:sldId id="426" r:id="rId7"/>
    <p:sldId id="427" r:id="rId8"/>
    <p:sldId id="400" r:id="rId9"/>
    <p:sldId id="428" r:id="rId10"/>
    <p:sldId id="429" r:id="rId11"/>
    <p:sldId id="445" r:id="rId12"/>
    <p:sldId id="406" r:id="rId13"/>
    <p:sldId id="340" r:id="rId14"/>
    <p:sldId id="432" r:id="rId15"/>
    <p:sldId id="433" r:id="rId16"/>
    <p:sldId id="434" r:id="rId17"/>
    <p:sldId id="446" r:id="rId18"/>
    <p:sldId id="435" r:id="rId19"/>
    <p:sldId id="436" r:id="rId20"/>
    <p:sldId id="444" r:id="rId21"/>
    <p:sldId id="346" r:id="rId22"/>
    <p:sldId id="423" r:id="rId23"/>
    <p:sldId id="317" r:id="rId24"/>
    <p:sldId id="318" r:id="rId25"/>
    <p:sldId id="319" r:id="rId26"/>
    <p:sldId id="320" r:id="rId27"/>
    <p:sldId id="321" r:id="rId28"/>
    <p:sldId id="360" r:id="rId29"/>
    <p:sldId id="363" r:id="rId30"/>
    <p:sldId id="362" r:id="rId31"/>
    <p:sldId id="361" r:id="rId32"/>
    <p:sldId id="364" r:id="rId33"/>
    <p:sldId id="447" r:id="rId34"/>
    <p:sldId id="448" r:id="rId35"/>
    <p:sldId id="330" r:id="rId36"/>
    <p:sldId id="449" r:id="rId37"/>
    <p:sldId id="450" r:id="rId38"/>
    <p:sldId id="451" r:id="rId39"/>
    <p:sldId id="452" r:id="rId40"/>
    <p:sldId id="453" r:id="rId41"/>
    <p:sldId id="454" r:id="rId42"/>
    <p:sldId id="455" r:id="rId43"/>
    <p:sldId id="456" r:id="rId44"/>
    <p:sldId id="457" r:id="rId45"/>
    <p:sldId id="458"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Ide" initials="NI" lastIdx="1" clrIdx="0">
    <p:extLst>
      <p:ext uri="{19B8F6BF-5375-455C-9EA6-DF929625EA0E}">
        <p15:presenceInfo xmlns:p15="http://schemas.microsoft.com/office/powerpoint/2012/main" userId="S-1-5-21-1500357716-3448401679-3774022129-32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9B9"/>
    <a:srgbClr val="99CB38"/>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B9023-16A5-C042-ACD4-E78FD3F2CCEC}" v="21" dt="2018-12-12T18:43:08.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8" autoAdjust="0"/>
    <p:restoredTop sz="84275" autoAdjust="0"/>
  </p:normalViewPr>
  <p:slideViewPr>
    <p:cSldViewPr snapToGrid="0">
      <p:cViewPr varScale="1">
        <p:scale>
          <a:sx n="54" d="100"/>
          <a:sy n="54" d="100"/>
        </p:scale>
        <p:origin x="78" y="234"/>
      </p:cViewPr>
      <p:guideLst>
        <p:guide orient="horz" pos="2160"/>
        <p:guide pos="2880"/>
      </p:guideLst>
    </p:cSldViewPr>
  </p:slideViewPr>
  <p:notesTextViewPr>
    <p:cViewPr>
      <p:scale>
        <a:sx n="100" d="100"/>
        <a:sy n="100" d="100"/>
      </p:scale>
      <p:origin x="0" y="0"/>
    </p:cViewPr>
  </p:notesTextViewPr>
  <p:sorterViewPr>
    <p:cViewPr>
      <p:scale>
        <a:sx n="76" d="100"/>
        <a:sy n="76" d="100"/>
      </p:scale>
      <p:origin x="0" y="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57"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67386021191799E-2"/>
          <c:y val="0.14970891277723658"/>
          <c:w val="0.75970909886264215"/>
          <c:h val="0.74393780947833643"/>
        </c:manualLayout>
      </c:layout>
      <c:scatterChart>
        <c:scatterStyle val="smoothMarker"/>
        <c:varyColors val="0"/>
        <c:ser>
          <c:idx val="0"/>
          <c:order val="0"/>
          <c:tx>
            <c:strRef>
              <c:f>Sheet1!$B$1</c:f>
              <c:strCache>
                <c:ptCount val="1"/>
                <c:pt idx="0">
                  <c:v>Hazard Ratio</c:v>
                </c:pt>
              </c:strCache>
            </c:strRef>
          </c:tx>
          <c:xVal>
            <c:strRef>
              <c:f>Sheet1!$A$2:$A$5</c:f>
              <c:strCache>
                <c:ptCount val="4"/>
                <c:pt idx="0">
                  <c:v>20</c:v>
                </c:pt>
                <c:pt idx="1">
                  <c:v>50</c:v>
                </c:pt>
                <c:pt idx="2">
                  <c:v>100</c:v>
                </c:pt>
                <c:pt idx="3">
                  <c:v>&gt;100</c:v>
                </c:pt>
              </c:strCache>
            </c:strRef>
          </c:xVal>
          <c:yVal>
            <c:numRef>
              <c:f>Sheet1!$B$2:$B$5</c:f>
              <c:numCache>
                <c:formatCode>General</c:formatCode>
                <c:ptCount val="4"/>
                <c:pt idx="0">
                  <c:v>1</c:v>
                </c:pt>
                <c:pt idx="1">
                  <c:v>1.44</c:v>
                </c:pt>
                <c:pt idx="2">
                  <c:v>3.73</c:v>
                </c:pt>
                <c:pt idx="3">
                  <c:v>8.8699999999999992</c:v>
                </c:pt>
              </c:numCache>
            </c:numRef>
          </c:yVal>
          <c:smooth val="1"/>
          <c:extLst>
            <c:ext xmlns:c16="http://schemas.microsoft.com/office/drawing/2014/chart" uri="{C3380CC4-5D6E-409C-BE32-E72D297353CC}">
              <c16:uniqueId val="{00000000-E99F-493C-83D9-2F91C46B5DDE}"/>
            </c:ext>
          </c:extLst>
        </c:ser>
        <c:dLbls>
          <c:showLegendKey val="0"/>
          <c:showVal val="0"/>
          <c:showCatName val="0"/>
          <c:showSerName val="0"/>
          <c:showPercent val="0"/>
          <c:showBubbleSize val="0"/>
        </c:dLbls>
        <c:axId val="263054160"/>
        <c:axId val="263053600"/>
      </c:scatterChart>
      <c:valAx>
        <c:axId val="263054160"/>
        <c:scaling>
          <c:orientation val="minMax"/>
        </c:scaling>
        <c:delete val="1"/>
        <c:axPos val="b"/>
        <c:numFmt formatCode="General" sourceLinked="0"/>
        <c:majorTickMark val="out"/>
        <c:minorTickMark val="none"/>
        <c:tickLblPos val="nextTo"/>
        <c:crossAx val="263053600"/>
        <c:crosses val="autoZero"/>
        <c:crossBetween val="midCat"/>
      </c:valAx>
      <c:valAx>
        <c:axId val="263053600"/>
        <c:scaling>
          <c:orientation val="minMax"/>
        </c:scaling>
        <c:delete val="0"/>
        <c:axPos val="l"/>
        <c:majorGridlines/>
        <c:numFmt formatCode="General" sourceLinked="1"/>
        <c:majorTickMark val="out"/>
        <c:minorTickMark val="none"/>
        <c:tickLblPos val="nextTo"/>
        <c:crossAx val="263054160"/>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dirty="0">
                <a:solidFill>
                  <a:schemeClr val="tx1"/>
                </a:solidFill>
              </a:rPr>
              <a:t>Percent MED ≥ 100</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'[Aggregate Rolling COT 06.04.18_added percent.xlsx]Percent 100 or greater'!$D$1</c:f>
              <c:strCache>
                <c:ptCount val="1"/>
                <c:pt idx="0">
                  <c:v>Percent MED ≥ 100</c:v>
                </c:pt>
              </c:strCache>
            </c:strRef>
          </c:tx>
          <c:spPr>
            <a:ln w="28575" cap="rnd">
              <a:solidFill>
                <a:schemeClr val="tx1"/>
              </a:solidFill>
              <a:round/>
            </a:ln>
            <a:effectLst/>
          </c:spPr>
          <c:marker>
            <c:symbol val="none"/>
          </c:marker>
          <c:cat>
            <c:numRef>
              <c:f>'[Aggregate Rolling COT 06.04.18_added percent.xlsx]Percent 100 or greater'!$E$2:$E$23</c:f>
              <c:numCache>
                <c:formatCode>General</c:formatCode>
                <c:ptCount val="19"/>
                <c:pt idx="0">
                  <c:v>-3</c:v>
                </c:pt>
                <c:pt idx="1">
                  <c:v>-2</c:v>
                </c:pt>
                <c:pt idx="2">
                  <c:v>-1</c:v>
                </c:pt>
                <c:pt idx="3">
                  <c:v>0</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numCache>
              <c:extLst/>
            </c:numRef>
          </c:cat>
          <c:val>
            <c:numRef>
              <c:f>'[Aggregate Rolling COT 06.04.18_added percent.xlsx]Percent 100 or greater'!$D$2:$D$23</c:f>
              <c:numCache>
                <c:formatCode>0%</c:formatCode>
                <c:ptCount val="19"/>
                <c:pt idx="0">
                  <c:v>0.1271356783919598</c:v>
                </c:pt>
                <c:pt idx="1">
                  <c:v>0.12266928361138371</c:v>
                </c:pt>
                <c:pt idx="2">
                  <c:v>0.11979434447300771</c:v>
                </c:pt>
                <c:pt idx="3">
                  <c:v>0.12417302798982188</c:v>
                </c:pt>
                <c:pt idx="4">
                  <c:v>0.11709357030841611</c:v>
                </c:pt>
                <c:pt idx="5">
                  <c:v>0.1201923076923077</c:v>
                </c:pt>
                <c:pt idx="6">
                  <c:v>0.12232905982905982</c:v>
                </c:pt>
                <c:pt idx="7">
                  <c:v>0.11956521739130435</c:v>
                </c:pt>
                <c:pt idx="8">
                  <c:v>0.10712343665035345</c:v>
                </c:pt>
                <c:pt idx="9">
                  <c:v>0.10818231740801758</c:v>
                </c:pt>
                <c:pt idx="10">
                  <c:v>0.10426008968609865</c:v>
                </c:pt>
                <c:pt idx="11">
                  <c:v>0.10863509749303621</c:v>
                </c:pt>
                <c:pt idx="12">
                  <c:v>0.10550458715596331</c:v>
                </c:pt>
                <c:pt idx="13">
                  <c:v>0.10617977528089888</c:v>
                </c:pt>
                <c:pt idx="14">
                  <c:v>9.9539700805523587E-2</c:v>
                </c:pt>
                <c:pt idx="15">
                  <c:v>9.5346197502837682E-2</c:v>
                </c:pt>
                <c:pt idx="16">
                  <c:v>9.4988344988344992E-2</c:v>
                </c:pt>
                <c:pt idx="17">
                  <c:v>9.3333333333333338E-2</c:v>
                </c:pt>
                <c:pt idx="18">
                  <c:v>0.10166468489892984</c:v>
                </c:pt>
              </c:numCache>
              <c:extLst/>
            </c:numRef>
          </c:val>
          <c:smooth val="0"/>
          <c:extLst>
            <c:ext xmlns:c16="http://schemas.microsoft.com/office/drawing/2014/chart" uri="{C3380CC4-5D6E-409C-BE32-E72D297353CC}">
              <c16:uniqueId val="{00000000-9B38-4134-B04B-D4983F968A82}"/>
            </c:ext>
          </c:extLst>
        </c:ser>
        <c:dLbls>
          <c:showLegendKey val="0"/>
          <c:showVal val="0"/>
          <c:showCatName val="0"/>
          <c:showSerName val="0"/>
          <c:showPercent val="0"/>
          <c:showBubbleSize val="0"/>
        </c:dLbls>
        <c:smooth val="0"/>
        <c:axId val="444687040"/>
        <c:axId val="444688160"/>
      </c:lineChart>
      <c:catAx>
        <c:axId val="44468704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Month</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4688160"/>
        <c:crosses val="autoZero"/>
        <c:auto val="1"/>
        <c:lblAlgn val="ctr"/>
        <c:lblOffset val="100"/>
        <c:noMultiLvlLbl val="0"/>
      </c:catAx>
      <c:valAx>
        <c:axId val="444688160"/>
        <c:scaling>
          <c:orientation val="minMax"/>
          <c:min val="6.0000000000000012E-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4687040"/>
        <c:crossesAt val="1"/>
        <c:crossBetween val="between"/>
      </c:valAx>
      <c:spPr>
        <a:noFill/>
        <a:ln>
          <a:noFill/>
        </a:ln>
        <a:effectLst/>
      </c:spPr>
    </c:plotArea>
    <c:plotVisOnly val="1"/>
    <c:dispBlanksAs val="gap"/>
    <c:showDLblsOverMax val="0"/>
  </c:chart>
  <c:spPr>
    <a:solidFill>
      <a:schemeClr val="bg1"/>
    </a:solidFill>
    <a:ln w="12700">
      <a:solidFill>
        <a:schemeClr val="accent2">
          <a:lumMod val="75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2000" dirty="0"/>
              <a:t>Total </a:t>
            </a:r>
            <a:r>
              <a:rPr lang="en-US" sz="2000" dirty="0" err="1" smtClean="0"/>
              <a:t>LtOT</a:t>
            </a:r>
            <a:r>
              <a:rPr lang="en-US" sz="2000" dirty="0" smtClean="0"/>
              <a:t> </a:t>
            </a:r>
            <a:r>
              <a:rPr lang="en-US" sz="2000" dirty="0"/>
              <a:t>Count</a:t>
            </a:r>
          </a:p>
        </c:rich>
      </c:tx>
      <c:layout>
        <c:manualLayout>
          <c:xMode val="edge"/>
          <c:yMode val="edge"/>
          <c:x val="0.27491885779579711"/>
          <c:y val="2.541836100139433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tx1"/>
              </a:solidFill>
              <a:round/>
            </a:ln>
            <a:effectLst/>
          </c:spPr>
          <c:marker>
            <c:symbol val="none"/>
          </c:marker>
          <c:cat>
            <c:numRef>
              <c:f>'[Aggregate Rolling COT 06.04.18_added percent.xlsx]Total COT Count'!$A$5:$A$23</c:f>
              <c:numCache>
                <c:formatCode>General</c:formatCode>
                <c:ptCount val="19"/>
                <c:pt idx="0">
                  <c:v>-3</c:v>
                </c:pt>
                <c:pt idx="1">
                  <c:v>-2</c:v>
                </c:pt>
                <c:pt idx="2">
                  <c:v>-1</c:v>
                </c:pt>
                <c:pt idx="3">
                  <c:v>0</c:v>
                </c:pt>
                <c:pt idx="4">
                  <c:v>1</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numCache>
            </c:numRef>
          </c:cat>
          <c:val>
            <c:numRef>
              <c:f>'[Aggregate Rolling COT 06.04.18_added percent.xlsx]Total COT Count'!$H$5:$H$23</c:f>
              <c:numCache>
                <c:formatCode>General</c:formatCode>
                <c:ptCount val="19"/>
                <c:pt idx="0">
                  <c:v>1990</c:v>
                </c:pt>
                <c:pt idx="1">
                  <c:v>2038</c:v>
                </c:pt>
                <c:pt idx="2">
                  <c:v>1945</c:v>
                </c:pt>
                <c:pt idx="3">
                  <c:v>1965</c:v>
                </c:pt>
                <c:pt idx="4">
                  <c:v>1913</c:v>
                </c:pt>
                <c:pt idx="5">
                  <c:v>1872</c:v>
                </c:pt>
                <c:pt idx="6">
                  <c:v>1872</c:v>
                </c:pt>
                <c:pt idx="7">
                  <c:v>1840</c:v>
                </c:pt>
                <c:pt idx="8">
                  <c:v>1839</c:v>
                </c:pt>
                <c:pt idx="9">
                  <c:v>1821</c:v>
                </c:pt>
                <c:pt idx="10">
                  <c:v>1784</c:v>
                </c:pt>
                <c:pt idx="11">
                  <c:v>1795</c:v>
                </c:pt>
                <c:pt idx="12">
                  <c:v>1744</c:v>
                </c:pt>
                <c:pt idx="13">
                  <c:v>1780</c:v>
                </c:pt>
                <c:pt idx="14">
                  <c:v>1738</c:v>
                </c:pt>
                <c:pt idx="15">
                  <c:v>1762</c:v>
                </c:pt>
                <c:pt idx="16">
                  <c:v>1716</c:v>
                </c:pt>
                <c:pt idx="17">
                  <c:v>1725</c:v>
                </c:pt>
                <c:pt idx="18">
                  <c:v>1682</c:v>
                </c:pt>
              </c:numCache>
            </c:numRef>
          </c:val>
          <c:smooth val="0"/>
          <c:extLst>
            <c:ext xmlns:c16="http://schemas.microsoft.com/office/drawing/2014/chart" uri="{C3380CC4-5D6E-409C-BE32-E72D297353CC}">
              <c16:uniqueId val="{00000000-8C28-4BFE-8EEC-7C6B3717D9C7}"/>
            </c:ext>
          </c:extLst>
        </c:ser>
        <c:dLbls>
          <c:showLegendKey val="0"/>
          <c:showVal val="0"/>
          <c:showCatName val="0"/>
          <c:showSerName val="0"/>
          <c:showPercent val="0"/>
          <c:showBubbleSize val="0"/>
        </c:dLbls>
        <c:smooth val="0"/>
        <c:axId val="410612528"/>
        <c:axId val="410613088"/>
      </c:lineChart>
      <c:catAx>
        <c:axId val="4106125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Month</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10613088"/>
        <c:crosses val="autoZero"/>
        <c:auto val="0"/>
        <c:lblAlgn val="ctr"/>
        <c:lblOffset val="100"/>
        <c:noMultiLvlLbl val="1"/>
      </c:catAx>
      <c:valAx>
        <c:axId val="410613088"/>
        <c:scaling>
          <c:orientation val="minMax"/>
          <c:min val="1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10612528"/>
        <c:crosses val="autoZero"/>
        <c:crossBetween val="between"/>
      </c:valAx>
      <c:spPr>
        <a:noFill/>
        <a:ln>
          <a:noFill/>
        </a:ln>
        <a:effectLst/>
      </c:spPr>
    </c:plotArea>
    <c:plotVisOnly val="1"/>
    <c:dispBlanksAs val="gap"/>
    <c:showDLblsOverMax val="0"/>
  </c:chart>
  <c:spPr>
    <a:solidFill>
      <a:schemeClr val="bg1"/>
    </a:solidFill>
    <a:ln w="12700">
      <a:solidFill>
        <a:schemeClr val="accent2">
          <a:lumMod val="75000"/>
        </a:schemeClr>
      </a:solid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0.18519</cdr:x>
      <cdr:y>0.67345</cdr:y>
    </cdr:from>
    <cdr:to>
      <cdr:x>0.27339</cdr:x>
      <cdr:y>0.7372</cdr:y>
    </cdr:to>
    <cdr:sp macro="" textlink="">
      <cdr:nvSpPr>
        <cdr:cNvPr id="3" name="TextBox 1"/>
        <cdr:cNvSpPr txBox="1"/>
      </cdr:nvSpPr>
      <cdr:spPr>
        <a:xfrm xmlns:a="http://schemas.openxmlformats.org/drawingml/2006/main">
          <a:off x="1608709" y="2998813"/>
          <a:ext cx="766192" cy="283884"/>
        </a:xfrm>
        <a:prstGeom xmlns:a="http://schemas.openxmlformats.org/drawingml/2006/main" prst="rect">
          <a:avLst/>
        </a:prstGeom>
        <a:ln xmlns:a="http://schemas.openxmlformats.org/drawingml/2006/main" w="19050">
          <a:solidFill>
            <a:schemeClr val="accent5">
              <a:lumMod val="60000"/>
              <a:lumOff val="4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&lt;20 MED</a:t>
          </a:r>
        </a:p>
      </cdr:txBody>
    </cdr:sp>
  </cdr:relSizeAnchor>
  <cdr:relSizeAnchor xmlns:cdr="http://schemas.openxmlformats.org/drawingml/2006/chartDrawing">
    <cdr:from>
      <cdr:x>0.31481</cdr:x>
      <cdr:y>0.62294</cdr:y>
    </cdr:from>
    <cdr:to>
      <cdr:x>0.44737</cdr:x>
      <cdr:y>0.68587</cdr:y>
    </cdr:to>
    <cdr:sp macro="" textlink="">
      <cdr:nvSpPr>
        <cdr:cNvPr id="4" name="TextBox 1"/>
        <cdr:cNvSpPr txBox="1"/>
      </cdr:nvSpPr>
      <cdr:spPr>
        <a:xfrm xmlns:a="http://schemas.openxmlformats.org/drawingml/2006/main">
          <a:off x="2734692" y="2773897"/>
          <a:ext cx="1151509" cy="280200"/>
        </a:xfrm>
        <a:prstGeom xmlns:a="http://schemas.openxmlformats.org/drawingml/2006/main" prst="rect">
          <a:avLst/>
        </a:prstGeom>
        <a:ln xmlns:a="http://schemas.openxmlformats.org/drawingml/2006/main" w="19050">
          <a:solidFill>
            <a:schemeClr val="accent5">
              <a:lumMod val="60000"/>
              <a:lumOff val="4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20 to &lt;50 MED</a:t>
          </a:r>
        </a:p>
      </cdr:txBody>
    </cdr:sp>
  </cdr:relSizeAnchor>
  <cdr:relSizeAnchor xmlns:cdr="http://schemas.openxmlformats.org/drawingml/2006/chartDrawing">
    <cdr:from>
      <cdr:x>0.42593</cdr:x>
      <cdr:y>0.47141</cdr:y>
    </cdr:from>
    <cdr:to>
      <cdr:x>0.56579</cdr:x>
      <cdr:y>0.53471</cdr:y>
    </cdr:to>
    <cdr:sp macro="" textlink="">
      <cdr:nvSpPr>
        <cdr:cNvPr id="5" name="TextBox 1"/>
        <cdr:cNvSpPr txBox="1"/>
      </cdr:nvSpPr>
      <cdr:spPr>
        <a:xfrm xmlns:a="http://schemas.openxmlformats.org/drawingml/2006/main">
          <a:off x="3699969" y="2099146"/>
          <a:ext cx="1214932" cy="281850"/>
        </a:xfrm>
        <a:prstGeom xmlns:a="http://schemas.openxmlformats.org/drawingml/2006/main" prst="rect">
          <a:avLst/>
        </a:prstGeom>
        <a:ln xmlns:a="http://schemas.openxmlformats.org/drawingml/2006/main" w="19050">
          <a:solidFill>
            <a:schemeClr val="accent5">
              <a:lumMod val="60000"/>
              <a:lumOff val="4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50 to &lt;100 MED</a:t>
          </a:r>
        </a:p>
      </cdr:txBody>
    </cdr:sp>
  </cdr:relSizeAnchor>
  <cdr:relSizeAnchor xmlns:cdr="http://schemas.openxmlformats.org/drawingml/2006/chartDrawing">
    <cdr:from>
      <cdr:x>0.60185</cdr:x>
      <cdr:y>0.09563</cdr:y>
    </cdr:from>
    <cdr:to>
      <cdr:x>0.70175</cdr:x>
      <cdr:y>0.16964</cdr:y>
    </cdr:to>
    <cdr:sp macro="" textlink="">
      <cdr:nvSpPr>
        <cdr:cNvPr id="6" name="TextBox 1"/>
        <cdr:cNvSpPr txBox="1"/>
      </cdr:nvSpPr>
      <cdr:spPr>
        <a:xfrm xmlns:a="http://schemas.openxmlformats.org/drawingml/2006/main">
          <a:off x="5228152" y="425832"/>
          <a:ext cx="867850" cy="329564"/>
        </a:xfrm>
        <a:prstGeom xmlns:a="http://schemas.openxmlformats.org/drawingml/2006/main" prst="rect">
          <a:avLst/>
        </a:prstGeom>
        <a:ln xmlns:a="http://schemas.openxmlformats.org/drawingml/2006/main" w="19050">
          <a:solidFill>
            <a:schemeClr val="accent5">
              <a:lumMod val="60000"/>
              <a:lumOff val="4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t>&gt;100 MED</a:t>
          </a:r>
        </a:p>
      </cdr:txBody>
    </cdr:sp>
  </cdr:relSizeAnchor>
  <cdr:relSizeAnchor xmlns:cdr="http://schemas.openxmlformats.org/drawingml/2006/chartDrawing">
    <cdr:from>
      <cdr:x>0.21296</cdr:x>
      <cdr:y>0.74079</cdr:y>
    </cdr:from>
    <cdr:to>
      <cdr:x>0.21296</cdr:x>
      <cdr:y>0.81375</cdr:y>
    </cdr:to>
    <cdr:cxnSp macro="">
      <cdr:nvCxnSpPr>
        <cdr:cNvPr id="8" name="Straight Arrow Connector 7">
          <a:extLst xmlns:a="http://schemas.openxmlformats.org/drawingml/2006/main">
            <a:ext uri="{FF2B5EF4-FFF2-40B4-BE49-F238E27FC236}">
              <a16:creationId xmlns:a16="http://schemas.microsoft.com/office/drawing/2014/main" id="{F02BA86D-9021-384C-AA3F-761A449865DC}"/>
            </a:ext>
          </a:extLst>
        </cdr:cNvPr>
        <cdr:cNvCxnSpPr/>
      </cdr:nvCxnSpPr>
      <cdr:spPr>
        <a:xfrm xmlns:a="http://schemas.openxmlformats.org/drawingml/2006/main">
          <a:off x="1752600" y="3352800"/>
          <a:ext cx="0" cy="330200"/>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0.37037</cdr:x>
      <cdr:y>0.69028</cdr:y>
    </cdr:from>
    <cdr:to>
      <cdr:x>0.37037</cdr:x>
      <cdr:y>0.78008</cdr:y>
    </cdr:to>
    <cdr:cxnSp macro="">
      <cdr:nvCxnSpPr>
        <cdr:cNvPr id="15" name="Straight Arrow Connector 14">
          <a:extLst xmlns:a="http://schemas.openxmlformats.org/drawingml/2006/main">
            <a:ext uri="{FF2B5EF4-FFF2-40B4-BE49-F238E27FC236}">
              <a16:creationId xmlns:a16="http://schemas.microsoft.com/office/drawing/2014/main" id="{53FB5CCB-7BFA-EB41-9AAB-EF99A4E8A7B2}"/>
            </a:ext>
          </a:extLst>
        </cdr:cNvPr>
        <cdr:cNvCxnSpPr/>
      </cdr:nvCxnSpPr>
      <cdr:spPr>
        <a:xfrm xmlns:a="http://schemas.openxmlformats.org/drawingml/2006/main">
          <a:off x="3048000" y="3124200"/>
          <a:ext cx="0" cy="406400"/>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0.51852</cdr:x>
      <cdr:y>0.53876</cdr:y>
    </cdr:from>
    <cdr:to>
      <cdr:x>0.51852</cdr:x>
      <cdr:y>0.61172</cdr:y>
    </cdr:to>
    <cdr:cxnSp macro="">
      <cdr:nvCxnSpPr>
        <cdr:cNvPr id="16" name="Straight Arrow Connector 15">
          <a:extLst xmlns:a="http://schemas.openxmlformats.org/drawingml/2006/main">
            <a:ext uri="{FF2B5EF4-FFF2-40B4-BE49-F238E27FC236}">
              <a16:creationId xmlns:a16="http://schemas.microsoft.com/office/drawing/2014/main" id="{44F3435E-4A1A-EE46-8B4A-11B429A469FA}"/>
            </a:ext>
          </a:extLst>
        </cdr:cNvPr>
        <cdr:cNvCxnSpPr/>
      </cdr:nvCxnSpPr>
      <cdr:spPr>
        <a:xfrm xmlns:a="http://schemas.openxmlformats.org/drawingml/2006/main">
          <a:off x="4267200" y="2438400"/>
          <a:ext cx="0" cy="330200"/>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0.66667</cdr:x>
      <cdr:y>0.16634</cdr:y>
    </cdr:from>
    <cdr:to>
      <cdr:x>0.66741</cdr:x>
      <cdr:y>0.24132</cdr:y>
    </cdr:to>
    <cdr:cxnSp macro="">
      <cdr:nvCxnSpPr>
        <cdr:cNvPr id="17" name="Straight Arrow Connector 16">
          <a:extLst xmlns:a="http://schemas.openxmlformats.org/drawingml/2006/main">
            <a:ext uri="{FF2B5EF4-FFF2-40B4-BE49-F238E27FC236}">
              <a16:creationId xmlns:a16="http://schemas.microsoft.com/office/drawing/2014/main" id="{42DA0CF7-FDAE-8242-BD4A-7B640CC73E3A}"/>
            </a:ext>
          </a:extLst>
        </cdr:cNvPr>
        <cdr:cNvCxnSpPr/>
      </cdr:nvCxnSpPr>
      <cdr:spPr>
        <a:xfrm xmlns:a="http://schemas.openxmlformats.org/drawingml/2006/main" flipH="1">
          <a:off x="5486427" y="752856"/>
          <a:ext cx="6069" cy="339349"/>
        </a:xfrm>
        <a:prstGeom xmlns:a="http://schemas.openxmlformats.org/drawingml/2006/main" prst="straightConnector1">
          <a:avLst/>
        </a:prstGeom>
        <a:ln xmlns:a="http://schemas.openxmlformats.org/drawingml/2006/main" w="28575">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0.68519</cdr:x>
      <cdr:y>0.21887</cdr:y>
    </cdr:from>
    <cdr:to>
      <cdr:x>0.75</cdr:x>
      <cdr:y>0.28622</cdr:y>
    </cdr:to>
    <cdr:sp macro="" textlink="">
      <cdr:nvSpPr>
        <cdr:cNvPr id="19" name="TextBox 18"/>
        <cdr:cNvSpPr txBox="1"/>
      </cdr:nvSpPr>
      <cdr:spPr>
        <a:xfrm xmlns:a="http://schemas.openxmlformats.org/drawingml/2006/main">
          <a:off x="5638800" y="990600"/>
          <a:ext cx="533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Black" panose="020B0A04020102020204" pitchFamily="34" charset="0"/>
            </a:rPr>
            <a:t>8.87</a:t>
          </a:r>
        </a:p>
      </cdr:txBody>
    </cdr:sp>
  </cdr:relSizeAnchor>
  <cdr:relSizeAnchor xmlns:cdr="http://schemas.openxmlformats.org/drawingml/2006/chartDrawing">
    <cdr:from>
      <cdr:x>0.53704</cdr:x>
      <cdr:y>0.6061</cdr:y>
    </cdr:from>
    <cdr:to>
      <cdr:x>0.62037</cdr:x>
      <cdr:y>0.67345</cdr:y>
    </cdr:to>
    <cdr:sp macro="" textlink="">
      <cdr:nvSpPr>
        <cdr:cNvPr id="20" name="TextBox 19"/>
        <cdr:cNvSpPr txBox="1"/>
      </cdr:nvSpPr>
      <cdr:spPr>
        <a:xfrm xmlns:a="http://schemas.openxmlformats.org/drawingml/2006/main">
          <a:off x="4419600" y="2743200"/>
          <a:ext cx="6858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Black" panose="020B0A04020102020204" pitchFamily="34" charset="0"/>
            </a:rPr>
            <a:t>3.73</a:t>
          </a:r>
        </a:p>
      </cdr:txBody>
    </cdr:sp>
  </cdr:relSizeAnchor>
  <cdr:relSizeAnchor xmlns:cdr="http://schemas.openxmlformats.org/drawingml/2006/chartDrawing">
    <cdr:from>
      <cdr:x>0.38889</cdr:x>
      <cdr:y>0.77447</cdr:y>
    </cdr:from>
    <cdr:to>
      <cdr:x>0.48148</cdr:x>
      <cdr:y>0.84181</cdr:y>
    </cdr:to>
    <cdr:sp macro="" textlink="">
      <cdr:nvSpPr>
        <cdr:cNvPr id="21" name="TextBox 20"/>
        <cdr:cNvSpPr txBox="1"/>
      </cdr:nvSpPr>
      <cdr:spPr>
        <a:xfrm xmlns:a="http://schemas.openxmlformats.org/drawingml/2006/main">
          <a:off x="3200400" y="3505200"/>
          <a:ext cx="762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latin typeface="Arial Black" panose="020B0A04020102020204" pitchFamily="34" charset="0"/>
            </a:rPr>
            <a:t>1.44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1641BFF-3458-4B13-B5AF-DF9AED3C31AD}" type="datetimeFigureOut">
              <a:rPr lang="en-US" smtClean="0"/>
              <a:t>6/20/2019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3954A8B-2F07-4F99-8D27-0FD2D2EFA48C}" type="slidenum">
              <a:rPr lang="en-US" smtClean="0"/>
              <a:t>‹#›</a:t>
            </a:fld>
            <a:endParaRPr lang="en-US" dirty="0"/>
          </a:p>
        </p:txBody>
      </p:sp>
    </p:spTree>
    <p:extLst>
      <p:ext uri="{BB962C8B-B14F-4D97-AF65-F5344CB8AC3E}">
        <p14:creationId xmlns:p14="http://schemas.microsoft.com/office/powerpoint/2010/main" val="3721014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B832B6-3E62-4253-8EC4-E115E406A30E}" type="datetimeFigureOut">
              <a:rPr lang="en-US" smtClean="0"/>
              <a:t>6/20/2019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FE8B2D-812C-49DE-8C18-07853008DEC4}" type="slidenum">
              <a:rPr lang="en-US" smtClean="0"/>
              <a:t>‹#›</a:t>
            </a:fld>
            <a:endParaRPr lang="en-US" dirty="0"/>
          </a:p>
        </p:txBody>
      </p:sp>
    </p:spTree>
    <p:extLst>
      <p:ext uri="{BB962C8B-B14F-4D97-AF65-F5344CB8AC3E}">
        <p14:creationId xmlns:p14="http://schemas.microsoft.com/office/powerpoint/2010/main" val="310890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drugoverdose/epidemic/index.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epts.washington.edu/fammed/improvingopioidcare/wp-content/uploads/sites/12/2019/03/DIY-run-chart-tool.xl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cbi.nlm.nih.gov/pmc/articles/PMC5703201/#R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organization is offering a program called the Six Building Blocks to its clinics. This program offers an opportunity for primary care clinics to apply a team-based approach to improving opioid management for patients with chronic pain. </a:t>
            </a:r>
          </a:p>
        </p:txBody>
      </p:sp>
      <p:sp>
        <p:nvSpPr>
          <p:cNvPr id="4" name="Slide Number Placeholder 3"/>
          <p:cNvSpPr>
            <a:spLocks noGrp="1"/>
          </p:cNvSpPr>
          <p:nvPr>
            <p:ph type="sldNum" sz="quarter" idx="10"/>
          </p:nvPr>
        </p:nvSpPr>
        <p:spPr/>
        <p:txBody>
          <a:bodyPr/>
          <a:lstStyle/>
          <a:p>
            <a:fld id="{30FE8B2D-812C-49DE-8C18-07853008DEC4}" type="slidenum">
              <a:rPr lang="en-US" smtClean="0"/>
              <a:t>1</a:t>
            </a:fld>
            <a:endParaRPr lang="en-US" dirty="0"/>
          </a:p>
        </p:txBody>
      </p:sp>
    </p:spTree>
    <p:extLst>
      <p:ext uri="{BB962C8B-B14F-4D97-AF65-F5344CB8AC3E}">
        <p14:creationId xmlns:p14="http://schemas.microsoft.com/office/powerpoint/2010/main" val="555628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can help to have support when aligning with guidelines and regulations. That’s what the Six Building Blocks does… tailors support to a practice’s opioid management improvement goals.</a:t>
            </a:r>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11</a:t>
            </a:fld>
            <a:endParaRPr lang="en-US" dirty="0"/>
          </a:p>
        </p:txBody>
      </p:sp>
    </p:spTree>
    <p:extLst>
      <p:ext uri="{BB962C8B-B14F-4D97-AF65-F5344CB8AC3E}">
        <p14:creationId xmlns:p14="http://schemas.microsoft.com/office/powerpoint/2010/main" val="367762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cap="none" dirty="0">
              <a:latin typeface="Arial"/>
              <a:cs typeface="Arial"/>
            </a:endParaRPr>
          </a:p>
        </p:txBody>
      </p:sp>
      <p:sp>
        <p:nvSpPr>
          <p:cNvPr id="4" name="Slide Number Placeholder 3"/>
          <p:cNvSpPr>
            <a:spLocks noGrp="1"/>
          </p:cNvSpPr>
          <p:nvPr>
            <p:ph type="sldNum" sz="quarter" idx="10"/>
          </p:nvPr>
        </p:nvSpPr>
        <p:spPr/>
        <p:txBody>
          <a:bodyPr/>
          <a:lstStyle/>
          <a:p>
            <a:fld id="{36ECDB1D-18C3-4359-89BC-8706BA51F4C9}" type="slidenum">
              <a:rPr lang="en-US" smtClean="0"/>
              <a:t>12</a:t>
            </a:fld>
            <a:endParaRPr lang="en-US" dirty="0"/>
          </a:p>
        </p:txBody>
      </p:sp>
    </p:spTree>
    <p:extLst>
      <p:ext uri="{BB962C8B-B14F-4D97-AF65-F5344CB8AC3E}">
        <p14:creationId xmlns:p14="http://schemas.microsoft.com/office/powerpoint/2010/main" val="90127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b="0" cap="none"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t>
            </a:r>
            <a:r>
              <a:rPr lang="en-US" dirty="0" smtClean="0"/>
              <a:t>www.jabfm.org/content/30/1/44.full#abstract-1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13</a:t>
            </a:fld>
            <a:endParaRPr lang="en-US" dirty="0"/>
          </a:p>
        </p:txBody>
      </p:sp>
    </p:spTree>
    <p:extLst>
      <p:ext uri="{BB962C8B-B14F-4D97-AF65-F5344CB8AC3E}">
        <p14:creationId xmlns:p14="http://schemas.microsoft.com/office/powerpoint/2010/main" val="1050916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14</a:t>
            </a:fld>
            <a:endParaRPr lang="en-US" dirty="0"/>
          </a:p>
        </p:txBody>
      </p:sp>
    </p:spTree>
    <p:extLst>
      <p:ext uri="{BB962C8B-B14F-4D97-AF65-F5344CB8AC3E}">
        <p14:creationId xmlns:p14="http://schemas.microsoft.com/office/powerpoint/2010/main" val="107851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practices include:</a:t>
            </a:r>
          </a:p>
          <a:p>
            <a:r>
              <a:rPr lang="en-US" dirty="0"/>
              <a:t>   -- implementation of policies</a:t>
            </a:r>
            <a:r>
              <a:rPr lang="en-US" baseline="0" dirty="0"/>
              <a:t> and procedures that match with the CDC guidelines for opioid management</a:t>
            </a:r>
          </a:p>
          <a:p>
            <a:r>
              <a:rPr lang="en-US" baseline="0" dirty="0"/>
              <a:t>   -- use of the PMP</a:t>
            </a:r>
          </a:p>
          <a:p>
            <a:r>
              <a:rPr lang="en-US" baseline="0" dirty="0"/>
              <a:t>   -- UDT</a:t>
            </a:r>
          </a:p>
          <a:p>
            <a:r>
              <a:rPr lang="en-US" baseline="0" dirty="0"/>
              <a:t>   -- referral of patients with OUD to treatment</a:t>
            </a:r>
          </a:p>
          <a:p>
            <a:r>
              <a:rPr lang="en-US" baseline="0" dirty="0"/>
              <a:t>   -- avoidance of opioid and sedative co-prescribing</a:t>
            </a:r>
          </a:p>
          <a:p>
            <a:r>
              <a:rPr lang="en-US" baseline="0" dirty="0"/>
              <a:t>   -- initiating difficult conversations with patients on high doses of opioids about tapering</a:t>
            </a:r>
          </a:p>
          <a:p>
            <a:endParaRPr lang="en-US" baseline="0" dirty="0"/>
          </a:p>
          <a:p>
            <a:r>
              <a:rPr lang="en-US" baseline="0" dirty="0"/>
              <a:t>Practice coach meets with practices quarterly and as needed to support the development and implementation of a practice “action plan.”</a:t>
            </a:r>
          </a:p>
          <a:p>
            <a:r>
              <a:rPr lang="en-US" baseline="0" dirty="0"/>
              <a:t>Practices learn from each other through monthly virtual learning collaborative calls</a:t>
            </a:r>
          </a:p>
          <a:p>
            <a:r>
              <a:rPr lang="en-US" baseline="0" dirty="0"/>
              <a:t>Coach connects patients with telepain conferences, which include short didactic presentations and case presentations of difficult cases with a multidisciplinary team of pain “experts”</a:t>
            </a:r>
          </a:p>
          <a:p>
            <a:r>
              <a:rPr lang="en-US" baseline="0" dirty="0"/>
              <a:t>Provides simple tools to assist with tracking opioid use and management.</a:t>
            </a:r>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16</a:t>
            </a:fld>
            <a:endParaRPr lang="en-US" dirty="0"/>
          </a:p>
        </p:txBody>
      </p:sp>
    </p:spTree>
    <p:extLst>
      <p:ext uri="{BB962C8B-B14F-4D97-AF65-F5344CB8AC3E}">
        <p14:creationId xmlns:p14="http://schemas.microsoft.com/office/powerpoint/2010/main" val="432747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FF0000"/>
              </a:solidFill>
            </a:endParaRPr>
          </a:p>
        </p:txBody>
      </p:sp>
      <p:sp>
        <p:nvSpPr>
          <p:cNvPr id="4" name="Slide Number Placeholder 3"/>
          <p:cNvSpPr>
            <a:spLocks noGrp="1"/>
          </p:cNvSpPr>
          <p:nvPr>
            <p:ph type="sldNum" sz="quarter" idx="10"/>
          </p:nvPr>
        </p:nvSpPr>
        <p:spPr/>
        <p:txBody>
          <a:bodyPr/>
          <a:lstStyle/>
          <a:p>
            <a:fld id="{36ECDB1D-18C3-4359-89BC-8706BA51F4C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722669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18</a:t>
            </a:fld>
            <a:endParaRPr lang="en-US" dirty="0"/>
          </a:p>
        </p:txBody>
      </p:sp>
    </p:spTree>
    <p:extLst>
      <p:ext uri="{BB962C8B-B14F-4D97-AF65-F5344CB8AC3E}">
        <p14:creationId xmlns:p14="http://schemas.microsoft.com/office/powerpoint/2010/main" val="1030836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Here talk about how decreased stress, increased comfort and improved relationships can increase the likelihood of a therapeutic alliance that minimizes stigmatization of patients with chronic pain using </a:t>
            </a:r>
            <a:r>
              <a:rPr lang="en-US" dirty="0" err="1"/>
              <a:t>LtOT</a:t>
            </a:r>
            <a:endParaRPr lang="en-US" dirty="0"/>
          </a:p>
        </p:txBody>
      </p:sp>
      <p:sp>
        <p:nvSpPr>
          <p:cNvPr id="4" name="Slide Number Placeholder 3"/>
          <p:cNvSpPr>
            <a:spLocks noGrp="1"/>
          </p:cNvSpPr>
          <p:nvPr>
            <p:ph type="sldNum" sz="quarter" idx="10"/>
          </p:nvPr>
        </p:nvSpPr>
        <p:spPr/>
        <p:txBody>
          <a:bodyPr/>
          <a:lstStyle/>
          <a:p>
            <a:fld id="{36ECDB1D-18C3-4359-89BC-8706BA51F4C9}" type="slidenum">
              <a:rPr lang="en-US" smtClean="0"/>
              <a:t>19</a:t>
            </a:fld>
            <a:endParaRPr lang="en-US" dirty="0"/>
          </a:p>
        </p:txBody>
      </p:sp>
    </p:spTree>
    <p:extLst>
      <p:ext uri="{BB962C8B-B14F-4D97-AF65-F5344CB8AC3E}">
        <p14:creationId xmlns:p14="http://schemas.microsoft.com/office/powerpoint/2010/main" val="3927968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21</a:t>
            </a:fld>
            <a:endParaRPr lang="en-US" dirty="0"/>
          </a:p>
        </p:txBody>
      </p:sp>
    </p:spTree>
    <p:extLst>
      <p:ext uri="{BB962C8B-B14F-4D97-AF65-F5344CB8AC3E}">
        <p14:creationId xmlns:p14="http://schemas.microsoft.com/office/powerpoint/2010/main" val="1513271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D30DE-1AF9-45AB-8191-BD9B778DF787}" type="slidenum">
              <a:rPr lang="en-US" smtClean="0"/>
              <a:t>23</a:t>
            </a:fld>
            <a:endParaRPr lang="en-US" dirty="0"/>
          </a:p>
        </p:txBody>
      </p:sp>
    </p:spTree>
    <p:extLst>
      <p:ext uri="{BB962C8B-B14F-4D97-AF65-F5344CB8AC3E}">
        <p14:creationId xmlns:p14="http://schemas.microsoft.com/office/powerpoint/2010/main" val="178348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a:t>
            </a:fld>
            <a:endParaRPr lang="en-US" dirty="0"/>
          </a:p>
        </p:txBody>
      </p:sp>
    </p:spTree>
    <p:extLst>
      <p:ext uri="{BB962C8B-B14F-4D97-AF65-F5344CB8AC3E}">
        <p14:creationId xmlns:p14="http://schemas.microsoft.com/office/powerpoint/2010/main" val="275566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7FD30DE-1AF9-45AB-8191-BD9B778DF787}" type="slidenum">
              <a:rPr lang="en-US" smtClean="0"/>
              <a:t>24</a:t>
            </a:fld>
            <a:endParaRPr lang="en-US" dirty="0"/>
          </a:p>
        </p:txBody>
      </p:sp>
    </p:spTree>
    <p:extLst>
      <p:ext uri="{BB962C8B-B14F-4D97-AF65-F5344CB8AC3E}">
        <p14:creationId xmlns:p14="http://schemas.microsoft.com/office/powerpoint/2010/main" val="3304200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*Give directions</a:t>
            </a:r>
            <a:r>
              <a:rPr lang="en-US" baseline="0" dirty="0"/>
              <a:t> </a:t>
            </a:r>
            <a:r>
              <a:rPr lang="en-US" b="1" u="sng" baseline="0" dirty="0"/>
              <a:t>BEFORE</a:t>
            </a:r>
            <a:r>
              <a:rPr lang="en-US" baseline="0" dirty="0"/>
              <a:t> breaking into groups*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Emphasize that they</a:t>
            </a:r>
            <a:r>
              <a:rPr lang="en-US" baseline="0" dirty="0"/>
              <a:t> should consider the clinic as a whole, not their individual practices. Also, answer the questions based on what’s been going on in the past 3 months, not taking into account the recent focus on this issue.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4-5 people per group</a:t>
            </a:r>
          </a:p>
          <a:p>
            <a:endParaRPr lang="en-US" dirty="0"/>
          </a:p>
          <a:p>
            <a:r>
              <a:rPr lang="en-US" dirty="0"/>
              <a:t>Each group will start with a different BB and finish</a:t>
            </a:r>
            <a:r>
              <a:rPr lang="en-US" baseline="0" dirty="0"/>
              <a:t> as many as they can in 30 minutes</a:t>
            </a:r>
          </a:p>
          <a:p>
            <a:endParaRPr lang="en-US" baseline="0" dirty="0"/>
          </a:p>
          <a:p>
            <a:r>
              <a:rPr lang="en-US" baseline="0" dirty="0"/>
              <a:t>(TELL THEM ABOUT THE SURVEY WHEN 10 MIN LEFT) If you need to leave, please turn in your survey on your way out.)</a:t>
            </a:r>
          </a:p>
        </p:txBody>
      </p:sp>
      <p:sp>
        <p:nvSpPr>
          <p:cNvPr id="4" name="Slide Number Placeholder 3"/>
          <p:cNvSpPr>
            <a:spLocks noGrp="1"/>
          </p:cNvSpPr>
          <p:nvPr>
            <p:ph type="sldNum" sz="quarter" idx="10"/>
          </p:nvPr>
        </p:nvSpPr>
        <p:spPr/>
        <p:txBody>
          <a:bodyPr/>
          <a:lstStyle/>
          <a:p>
            <a:fld id="{F7FD30DE-1AF9-45AB-8191-BD9B778DF787}" type="slidenum">
              <a:rPr lang="en-US" smtClean="0"/>
              <a:t>25</a:t>
            </a:fld>
            <a:endParaRPr lang="en-US" dirty="0"/>
          </a:p>
        </p:txBody>
      </p:sp>
    </p:spTree>
    <p:extLst>
      <p:ext uri="{BB962C8B-B14F-4D97-AF65-F5344CB8AC3E}">
        <p14:creationId xmlns:p14="http://schemas.microsoft.com/office/powerpoint/2010/main" val="3884582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D30DE-1AF9-45AB-8191-BD9B778DF787}" type="slidenum">
              <a:rPr lang="en-US" smtClean="0"/>
              <a:t>26</a:t>
            </a:fld>
            <a:endParaRPr lang="en-US" dirty="0"/>
          </a:p>
        </p:txBody>
      </p:sp>
    </p:spTree>
    <p:extLst>
      <p:ext uri="{BB962C8B-B14F-4D97-AF65-F5344CB8AC3E}">
        <p14:creationId xmlns:p14="http://schemas.microsoft.com/office/powerpoint/2010/main" val="24342460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group presents on their findings.</a:t>
            </a:r>
            <a:r>
              <a:rPr lang="en-US" baseline="0" dirty="0"/>
              <a:t> 20 minutes. </a:t>
            </a:r>
            <a:r>
              <a:rPr lang="en-US" dirty="0"/>
              <a:t>Keep in mind about </a:t>
            </a:r>
            <a:r>
              <a:rPr lang="en-US" b="1" dirty="0"/>
              <a:t>3 minutes </a:t>
            </a:r>
            <a:r>
              <a:rPr lang="en-US" dirty="0"/>
              <a:t>per slide. </a:t>
            </a:r>
          </a:p>
          <a:p>
            <a:r>
              <a:rPr lang="en-US" baseline="0" dirty="0"/>
              <a:t> </a:t>
            </a:r>
          </a:p>
          <a:p>
            <a:r>
              <a:rPr lang="en-US" dirty="0"/>
              <a:t>Each group will report on the section they started with, how they scored themselves and why.</a:t>
            </a:r>
            <a:r>
              <a:rPr lang="en-US" baseline="0" dirty="0"/>
              <a:t> Next ask</a:t>
            </a:r>
            <a:r>
              <a:rPr lang="en-US" dirty="0"/>
              <a:t> audience if that resonated with them or if they have a different experience they want to share. </a:t>
            </a:r>
          </a:p>
          <a:p>
            <a:endParaRPr lang="en-US" dirty="0"/>
          </a:p>
          <a:p>
            <a:r>
              <a:rPr lang="en-US" dirty="0"/>
              <a:t>In presenter view, you can mark/circle the answers on the slide. </a:t>
            </a:r>
          </a:p>
        </p:txBody>
      </p:sp>
      <p:sp>
        <p:nvSpPr>
          <p:cNvPr id="4" name="Slide Number Placeholder 3"/>
          <p:cNvSpPr>
            <a:spLocks noGrp="1"/>
          </p:cNvSpPr>
          <p:nvPr>
            <p:ph type="sldNum" sz="quarter" idx="10"/>
          </p:nvPr>
        </p:nvSpPr>
        <p:spPr/>
        <p:txBody>
          <a:bodyPr/>
          <a:lstStyle/>
          <a:p>
            <a:fld id="{30FE8B2D-812C-49DE-8C18-07853008DEC4}" type="slidenum">
              <a:rPr lang="en-US" smtClean="0"/>
              <a:t>27</a:t>
            </a:fld>
            <a:endParaRPr lang="en-US" dirty="0"/>
          </a:p>
        </p:txBody>
      </p:sp>
    </p:spTree>
    <p:extLst>
      <p:ext uri="{BB962C8B-B14F-4D97-AF65-F5344CB8AC3E}">
        <p14:creationId xmlns:p14="http://schemas.microsoft.com/office/powerpoint/2010/main" val="2524127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28</a:t>
            </a:fld>
            <a:endParaRPr lang="en-US" dirty="0"/>
          </a:p>
        </p:txBody>
      </p:sp>
    </p:spTree>
    <p:extLst>
      <p:ext uri="{BB962C8B-B14F-4D97-AF65-F5344CB8AC3E}">
        <p14:creationId xmlns:p14="http://schemas.microsoft.com/office/powerpoint/2010/main" val="999017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29</a:t>
            </a:fld>
            <a:endParaRPr lang="en-US" dirty="0"/>
          </a:p>
        </p:txBody>
      </p:sp>
    </p:spTree>
    <p:extLst>
      <p:ext uri="{BB962C8B-B14F-4D97-AF65-F5344CB8AC3E}">
        <p14:creationId xmlns:p14="http://schemas.microsoft.com/office/powerpoint/2010/main" val="1396577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30</a:t>
            </a:fld>
            <a:endParaRPr lang="en-US" dirty="0"/>
          </a:p>
        </p:txBody>
      </p:sp>
    </p:spTree>
    <p:extLst>
      <p:ext uri="{BB962C8B-B14F-4D97-AF65-F5344CB8AC3E}">
        <p14:creationId xmlns:p14="http://schemas.microsoft.com/office/powerpoint/2010/main" val="3939906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31</a:t>
            </a:fld>
            <a:endParaRPr lang="en-US" dirty="0"/>
          </a:p>
        </p:txBody>
      </p:sp>
    </p:spTree>
    <p:extLst>
      <p:ext uri="{BB962C8B-B14F-4D97-AF65-F5344CB8AC3E}">
        <p14:creationId xmlns:p14="http://schemas.microsoft.com/office/powerpoint/2010/main" val="32933751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32</a:t>
            </a:fld>
            <a:endParaRPr lang="en-US" dirty="0"/>
          </a:p>
        </p:txBody>
      </p:sp>
    </p:spTree>
    <p:extLst>
      <p:ext uri="{BB962C8B-B14F-4D97-AF65-F5344CB8AC3E}">
        <p14:creationId xmlns:p14="http://schemas.microsoft.com/office/powerpoint/2010/main" val="2565493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clinic will be u</a:t>
            </a:r>
            <a:r>
              <a:rPr lang="en-US" dirty="0"/>
              <a:t>pdating some policies and patient agreements…you might be engaged in providing feedback for the development and implementation of these…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33</a:t>
            </a:fld>
            <a:endParaRPr lang="en-US" dirty="0"/>
          </a:p>
        </p:txBody>
      </p:sp>
    </p:spTree>
    <p:extLst>
      <p:ext uri="{BB962C8B-B14F-4D97-AF65-F5344CB8AC3E}">
        <p14:creationId xmlns:p14="http://schemas.microsoft.com/office/powerpoint/2010/main" val="3369193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hlinkClick r:id="rId3">
                  <a:extLst>
                    <a:ext uri="{A12FA001-AC4F-418D-AE19-62706E023703}">
                      <ahyp:hlinkClr xmlns="" xmlns:ahyp="http://schemas.microsoft.com/office/drawing/2018/hyperlinkcolor" xmlns:lc="http://schemas.openxmlformats.org/drawingml/2006/lockedCanvas" val="tx"/>
                    </a:ext>
                  </a:extLst>
                </a:hlinkClick>
              </a:rPr>
              <a:t>Our organization is taking part in this program because we want to prescribe opioids as responsibly as possible given the serious problems that are associated with opioid prescribing in the U.S. In addition we are taking part because &lt;PUT YOUR REASONS HERE&gt;. Practices have told us that they take part for the following types of reasons: 1) to provide the best evidence-based care for patients with chronic pain, 2) to address the stress that some providers and staff experience in caring for patients with chronic pain who use long term opioid therapy.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mn-lt"/>
              <a:ea typeface="+mn-ea"/>
              <a:cs typeface="+mn-cs"/>
              <a:hlinkClick r:id="rId3">
                <a:extLst>
                  <a:ext uri="{A12FA001-AC4F-418D-AE19-62706E023703}">
                    <ahyp:hlinkClr xmlns="" xmlns:ahyp="http://schemas.microsoft.com/office/drawing/2018/hyperlinkcolor" xmlns:lc="http://schemas.openxmlformats.org/drawingml/2006/lockedCanvas" val="tx"/>
                  </a:ext>
                </a:extLst>
              </a:hlinkClick>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hlinkClick r:id="rId3">
                  <a:extLst>
                    <a:ext uri="{A12FA001-AC4F-418D-AE19-62706E023703}">
                      <ahyp:hlinkClr xmlns="" xmlns:ahyp="http://schemas.microsoft.com/office/drawing/2018/hyperlinkcolor" xmlns:lc="http://schemas.openxmlformats.org/drawingml/2006/lockedCanvas" val="tx"/>
                    </a:ext>
                  </a:extLst>
                </a:hlinkClick>
              </a:rPr>
              <a:t>Then present the information on this and the following 3 slides.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none" kern="1200" dirty="0" smtClean="0">
              <a:solidFill>
                <a:schemeClr val="tx1"/>
              </a:solidFill>
              <a:effectLst/>
              <a:latin typeface="+mn-lt"/>
              <a:ea typeface="+mn-ea"/>
              <a:cs typeface="+mn-cs"/>
              <a:hlinkClick r:id="rId3">
                <a:extLst>
                  <a:ext uri="{A12FA001-AC4F-418D-AE19-62706E023703}">
                    <ahyp:hlinkClr xmlns="" xmlns:ahyp="http://schemas.microsoft.com/office/drawing/2018/hyperlinkcolor" xmlns:lc="http://schemas.openxmlformats.org/drawingml/2006/lockedCanvas" val="tx"/>
                  </a:ext>
                </a:extLst>
              </a:hlinkClick>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hlinkClick r:id="rId3">
                  <a:extLst>
                    <a:ext uri="{A12FA001-AC4F-418D-AE19-62706E023703}">
                      <ahyp:hlinkClr xmlns="" xmlns:ahyp="http://schemas.microsoft.com/office/drawing/2018/hyperlinkcolor" xmlns:lc="http://schemas.openxmlformats.org/drawingml/2006/lockedCanvas" val="tx"/>
                    </a:ext>
                  </a:extLst>
                </a:hlinkClick>
              </a:rPr>
              <a:t>https://www.cdc.gov/drugoverdose/epidemic/index.html</a:t>
            </a:r>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a:t>
            </a:fld>
            <a:endParaRPr lang="en-US" dirty="0"/>
          </a:p>
        </p:txBody>
      </p:sp>
    </p:spTree>
    <p:extLst>
      <p:ext uri="{BB962C8B-B14F-4D97-AF65-F5344CB8AC3E}">
        <p14:creationId xmlns:p14="http://schemas.microsoft.com/office/powerpoint/2010/main" val="29063220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34</a:t>
            </a:fld>
            <a:endParaRPr lang="en-US" dirty="0"/>
          </a:p>
        </p:txBody>
      </p:sp>
    </p:spTree>
    <p:extLst>
      <p:ext uri="{BB962C8B-B14F-4D97-AF65-F5344CB8AC3E}">
        <p14:creationId xmlns:p14="http://schemas.microsoft.com/office/powerpoint/2010/main" val="34713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Bring up website on the computer</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35</a:t>
            </a:fld>
            <a:endParaRPr lang="en-US" dirty="0"/>
          </a:p>
        </p:txBody>
      </p:sp>
    </p:spTree>
    <p:extLst>
      <p:ext uri="{BB962C8B-B14F-4D97-AF65-F5344CB8AC3E}">
        <p14:creationId xmlns:p14="http://schemas.microsoft.com/office/powerpoint/2010/main" val="33920439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36</a:t>
            </a:fld>
            <a:endParaRPr lang="en-US" dirty="0"/>
          </a:p>
        </p:txBody>
      </p:sp>
    </p:spTree>
    <p:extLst>
      <p:ext uri="{BB962C8B-B14F-4D97-AF65-F5344CB8AC3E}">
        <p14:creationId xmlns:p14="http://schemas.microsoft.com/office/powerpoint/2010/main" val="748574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FE8B2D-812C-49DE-8C18-07853008DEC4}" type="slidenum">
              <a:rPr lang="en-US" smtClean="0"/>
              <a:t>37</a:t>
            </a:fld>
            <a:endParaRPr lang="en-US" dirty="0"/>
          </a:p>
        </p:txBody>
      </p:sp>
    </p:spTree>
    <p:extLst>
      <p:ext uri="{BB962C8B-B14F-4D97-AF65-F5344CB8AC3E}">
        <p14:creationId xmlns:p14="http://schemas.microsoft.com/office/powerpoint/2010/main" val="1751641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OVERARCHING: Why are you doing this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PROCESS: important process improvements that lead to the overarching aim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SMALL TESTS: fine-tuning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looking at data to assess your improvement work is a critical part of QI, the first meeting walks you through thinking through the 3 types of success measures and selecting measurable aims based on current capacity. Think of what is the overarching reason you are dong the work and set a feasible measurable aim to track your success. You might also want to set a process aim such as identifying and labeling patients by a set date. As you’re building tracking &amp; monitoring approaches and workflows, small tests will also be very helpful to measure.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important thing is to set a measure of success that is important to you and feasible and start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you’re overwhelmed, don’t forget ‘back of the napkin’ options.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get into the habit of looking at data – qualitative or quantitative – to assess and guide next steps. As your capacity to measure grows, so can the kinds of data you are looking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0FE8B2D-812C-49DE-8C18-07853008DEC4}"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178192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useful to look at these measures by clinic, by provider, and by patient. You might also consider using a </a:t>
            </a:r>
            <a:r>
              <a:rPr lang="en-US" sz="1200" i="1" u="dotted" kern="1200" dirty="0">
                <a:solidFill>
                  <a:schemeClr val="tx1"/>
                </a:solidFill>
                <a:effectLst/>
                <a:latin typeface="+mn-lt"/>
                <a:ea typeface="+mn-ea"/>
                <a:cs typeface="+mn-cs"/>
                <a:hlinkClick r:id="rId3"/>
              </a:rPr>
              <a:t>run chart</a:t>
            </a:r>
            <a:r>
              <a:rPr lang="en-US" sz="1200" kern="1200" dirty="0">
                <a:solidFill>
                  <a:schemeClr val="tx1"/>
                </a:solidFill>
                <a:effectLst/>
                <a:latin typeface="+mn-lt"/>
                <a:ea typeface="+mn-ea"/>
                <a:cs typeface="+mn-cs"/>
              </a:rPr>
              <a:t> to track your measures. Keep in mind that it takes effort and resources to produce these measures of success, so start small. You can add to it over time as your capacity to track grows.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take a look at the options</a:t>
            </a:r>
          </a:p>
        </p:txBody>
      </p:sp>
      <p:sp>
        <p:nvSpPr>
          <p:cNvPr id="4" name="Slide Number Placeholder 3"/>
          <p:cNvSpPr>
            <a:spLocks noGrp="1"/>
          </p:cNvSpPr>
          <p:nvPr>
            <p:ph type="sldNum" sz="quarter" idx="10"/>
          </p:nvPr>
        </p:nvSpPr>
        <p:spPr/>
        <p:txBody>
          <a:bodyPr/>
          <a:lstStyle/>
          <a:p>
            <a:fld id="{30FE8B2D-812C-49DE-8C18-07853008DEC4}" type="slidenum">
              <a:rPr lang="en-US" smtClean="0"/>
              <a:t>39</a:t>
            </a:fld>
            <a:endParaRPr lang="en-US" dirty="0"/>
          </a:p>
        </p:txBody>
      </p:sp>
    </p:spTree>
    <p:extLst>
      <p:ext uri="{BB962C8B-B14F-4D97-AF65-F5344CB8AC3E}">
        <p14:creationId xmlns:p14="http://schemas.microsoft.com/office/powerpoint/2010/main" val="19244067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FE8B2D-812C-49DE-8C18-07853008DEC4}" type="slidenum">
              <a:rPr lang="en-US" smtClean="0"/>
              <a:t>40</a:t>
            </a:fld>
            <a:endParaRPr lang="en-US" dirty="0"/>
          </a:p>
        </p:txBody>
      </p:sp>
    </p:spTree>
    <p:extLst>
      <p:ext uri="{BB962C8B-B14F-4D97-AF65-F5344CB8AC3E}">
        <p14:creationId xmlns:p14="http://schemas.microsoft.com/office/powerpoint/2010/main" val="10553692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Let’s take a look at the Milestones.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 will include</a:t>
            </a:r>
            <a:r>
              <a:rPr lang="en-US" sz="1200" kern="1200" baseline="0" dirty="0">
                <a:solidFill>
                  <a:schemeClr val="tx1"/>
                </a:solidFill>
                <a:effectLst/>
                <a:latin typeface="+mn-lt"/>
                <a:ea typeface="+mn-ea"/>
                <a:cs typeface="+mn-cs"/>
              </a:rPr>
              <a:t> these in the Action Plans we create together so you can see how your work “paints the milestones green”.</a:t>
            </a:r>
            <a:endParaRPr lang="en-US" sz="1200" kern="1200" dirty="0">
              <a:solidFill>
                <a:schemeClr val="tx1"/>
              </a:solidFill>
              <a:effectLst/>
              <a:latin typeface="+mn-lt"/>
              <a:ea typeface="+mn-ea"/>
              <a:cs typeface="+mn-cs"/>
            </a:endParaRPr>
          </a:p>
          <a:p>
            <a:endParaRPr lang="en-US" dirty="0"/>
          </a:p>
          <a:p>
            <a:r>
              <a:rPr lang="en-US" dirty="0"/>
              <a:t>We have resources to help you achieve each of these milestones.</a:t>
            </a:r>
          </a:p>
        </p:txBody>
      </p:sp>
      <p:sp>
        <p:nvSpPr>
          <p:cNvPr id="4" name="Slide Number Placeholder 3"/>
          <p:cNvSpPr>
            <a:spLocks noGrp="1"/>
          </p:cNvSpPr>
          <p:nvPr>
            <p:ph type="sldNum" sz="quarter" idx="10"/>
          </p:nvPr>
        </p:nvSpPr>
        <p:spPr/>
        <p:txBody>
          <a:bodyPr/>
          <a:lstStyle/>
          <a:p>
            <a:fld id="{30FE8B2D-812C-49DE-8C18-07853008DEC4}" type="slidenum">
              <a:rPr lang="en-US" smtClean="0"/>
              <a:t>41</a:t>
            </a:fld>
            <a:endParaRPr lang="en-US" dirty="0"/>
          </a:p>
        </p:txBody>
      </p:sp>
    </p:spTree>
    <p:extLst>
      <p:ext uri="{BB962C8B-B14F-4D97-AF65-F5344CB8AC3E}">
        <p14:creationId xmlns:p14="http://schemas.microsoft.com/office/powerpoint/2010/main" val="3415092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FE8B2D-812C-49DE-8C18-07853008DEC4}" type="slidenum">
              <a:rPr lang="en-US" smtClean="0"/>
              <a:t>43</a:t>
            </a:fld>
            <a:endParaRPr lang="en-US" dirty="0"/>
          </a:p>
        </p:txBody>
      </p:sp>
    </p:spTree>
    <p:extLst>
      <p:ext uri="{BB962C8B-B14F-4D97-AF65-F5344CB8AC3E}">
        <p14:creationId xmlns:p14="http://schemas.microsoft.com/office/powerpoint/2010/main" val="851387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up the website and show resource page and </a:t>
            </a:r>
            <a:r>
              <a:rPr lang="en-US" baseline="0" dirty="0"/>
              <a:t>the implementation guide sections</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45</a:t>
            </a:fld>
            <a:endParaRPr lang="en-US" dirty="0"/>
          </a:p>
        </p:txBody>
      </p:sp>
    </p:spTree>
    <p:extLst>
      <p:ext uri="{BB962C8B-B14F-4D97-AF65-F5344CB8AC3E}">
        <p14:creationId xmlns:p14="http://schemas.microsoft.com/office/powerpoint/2010/main" val="2473100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Roughly 46 people </a:t>
            </a:r>
            <a:r>
              <a:rPr lang="en-US" sz="1200" dirty="0" smtClean="0"/>
              <a:t>died every day from overdoses involving prescription opioids www.cdc.gov/drugoverdose/data/overdose.html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https://www.cdc.gov/mmwr/volumes/67/wr/mm675152e1.htm?s_cid=mm675152e1_w</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article shows that 36% of opioid-related overdose deaths in 2017 involved prescription opioids. </a:t>
            </a:r>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4</a:t>
            </a:fld>
            <a:endParaRPr lang="en-US" dirty="0"/>
          </a:p>
        </p:txBody>
      </p:sp>
    </p:spTree>
    <p:extLst>
      <p:ext uri="{BB962C8B-B14F-4D97-AF65-F5344CB8AC3E}">
        <p14:creationId xmlns:p14="http://schemas.microsoft.com/office/powerpoint/2010/main" val="41562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https://www.drugabuse.gov/drugs-abuse/opioids/opioid-overdose-crisis#seven</a:t>
            </a:r>
          </a:p>
          <a:p>
            <a:endParaRPr lang="en-US" dirty="0" smtClean="0"/>
          </a:p>
          <a:p>
            <a:r>
              <a:rPr lang="en-US" sz="1200" b="0" i="0" u="none" strike="noStrike" kern="1200" dirty="0" smtClean="0">
                <a:solidFill>
                  <a:schemeClr val="tx1"/>
                </a:solidFill>
                <a:effectLst/>
                <a:latin typeface="+mn-lt"/>
                <a:ea typeface="+mn-ea"/>
                <a:cs typeface="+mn-cs"/>
              </a:rPr>
              <a:t>The increase in illicit opioids and high levels of prescription opioid use are related. In Rhode Island, 24 of the </a:t>
            </a:r>
            <a:r>
              <a:rPr lang="en-US" sz="1200" b="0" i="0" u="none" strike="noStrike" kern="1200" dirty="0" smtClean="0">
                <a:solidFill>
                  <a:schemeClr val="tx1"/>
                </a:solidFill>
                <a:effectLst/>
                <a:latin typeface="+mn-lt"/>
                <a:ea typeface="+mn-ea"/>
                <a:cs typeface="+mn-cs"/>
              </a:rPr>
              <a:t>69 people (35%) who </a:t>
            </a:r>
            <a:r>
              <a:rPr lang="en-US" sz="1200" b="0" i="0" u="none" strike="noStrike" kern="1200" dirty="0" smtClean="0">
                <a:solidFill>
                  <a:schemeClr val="tx1"/>
                </a:solidFill>
                <a:effectLst/>
                <a:latin typeface="+mn-lt"/>
                <a:ea typeface="+mn-ea"/>
                <a:cs typeface="+mn-cs"/>
              </a:rPr>
              <a:t>died from an illicit fentanyl overdose between January 2012 and March 2014 had filled an opioid prescription within 90 days of death.</a:t>
            </a:r>
            <a:r>
              <a:rPr lang="en-US" sz="1200" b="0" i="0" u="none" strike="noStrike" kern="1200" baseline="30000" dirty="0" smtClean="0">
                <a:solidFill>
                  <a:schemeClr val="tx1"/>
                </a:solidFill>
                <a:effectLst/>
                <a:latin typeface="+mn-lt"/>
                <a:ea typeface="+mn-ea"/>
                <a:cs typeface="+mn-cs"/>
                <a:hlinkClick r:id="rId3"/>
              </a:rPr>
              <a:t>5</a:t>
            </a:r>
            <a:r>
              <a:rPr lang="en-US" sz="1200" b="0" i="0" u="none" strike="noStrike"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5</a:t>
            </a:fld>
            <a:endParaRPr lang="en-US" dirty="0"/>
          </a:p>
        </p:txBody>
      </p:sp>
    </p:spTree>
    <p:extLst>
      <p:ext uri="{BB962C8B-B14F-4D97-AF65-F5344CB8AC3E}">
        <p14:creationId xmlns:p14="http://schemas.microsoft.com/office/powerpoint/2010/main" val="55126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with the majority of opioid prescriptions written by primary care providers, it’s important that our organization does its part to manage opioids as responsibly as possible. That’s why I am excited about the opportunity that the Six Building Blocks program offers to help us do so.</a:t>
            </a:r>
          </a:p>
          <a:p>
            <a:endParaRPr lang="en-US" dirty="0" smtClean="0"/>
          </a:p>
          <a:p>
            <a:r>
              <a:rPr lang="en-US" dirty="0" smtClean="0"/>
              <a:t>https://www.cdc.gov/drugoverdose/maps/rxstate2017.html</a:t>
            </a:r>
          </a:p>
          <a:p>
            <a:endParaRPr lang="en-US" dirty="0" smtClean="0"/>
          </a:p>
          <a:p>
            <a:r>
              <a:rPr lang="en-US" baseline="0" dirty="0" smtClean="0"/>
              <a:t>US: 58.9 in 2017</a:t>
            </a:r>
          </a:p>
          <a:p>
            <a:endParaRPr lang="en-US" baseline="0" dirty="0" smtClean="0"/>
          </a:p>
          <a:p>
            <a:r>
              <a:rPr lang="en-US" sz="1200" b="0" i="0" u="none" strike="noStrike" kern="1200" dirty="0" smtClean="0">
                <a:solidFill>
                  <a:schemeClr val="tx1"/>
                </a:solidFill>
                <a:effectLst/>
                <a:latin typeface="+mn-lt"/>
                <a:ea typeface="+mn-ea"/>
                <a:cs typeface="+mn-cs"/>
              </a:rPr>
              <a:t>Yet the amount of opioids prescribed in 2015 remains more than 3 times higher than in 1999, when the amount prescribed was 180 MME per capita, and is nearly 4 times higher than in Europe in 2015.</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From 2006 to 2015, the average duration of opioid prescriptions increased by a third, from 13.3 to 17.7 days.</a:t>
            </a: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6</a:t>
            </a:fld>
            <a:endParaRPr lang="en-US" dirty="0"/>
          </a:p>
        </p:txBody>
      </p:sp>
    </p:spTree>
    <p:extLst>
      <p:ext uri="{BB962C8B-B14F-4D97-AF65-F5344CB8AC3E}">
        <p14:creationId xmlns:p14="http://schemas.microsoft.com/office/powerpoint/2010/main" val="3898192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ASK YOUR SITE IF THEY WANT TO SHARE THIS SLIDE OR NOT. IT IS MOTIVATING FOR SOME SITES AND UPSETTING TO HEAR FROM AN OUTSIDER FOR OTHERS.</a:t>
            </a:r>
          </a:p>
          <a:p>
            <a:endParaRPr lang="en-US" dirty="0" smtClean="0">
              <a:solidFill>
                <a:srgbClr val="FF0000"/>
              </a:solidFill>
            </a:endParaRPr>
          </a:p>
          <a:p>
            <a:r>
              <a:rPr lang="en-US" dirty="0" smtClean="0">
                <a:solidFill>
                  <a:srgbClr val="FF0000"/>
                </a:solidFill>
              </a:rPr>
              <a:t>https</a:t>
            </a:r>
            <a:r>
              <a:rPr lang="en-US" dirty="0">
                <a:solidFill>
                  <a:srgbClr val="FF0000"/>
                </a:solidFill>
              </a:rPr>
              <a:t>://</a:t>
            </a:r>
            <a:r>
              <a:rPr lang="en-US" dirty="0" smtClean="0">
                <a:solidFill>
                  <a:srgbClr val="FF0000"/>
                </a:solidFill>
              </a:rPr>
              <a:t>www.cdc.gov/drugoverdose/maps/rxcounty2017.html</a:t>
            </a:r>
          </a:p>
          <a:p>
            <a:endParaRPr lang="en-US" dirty="0" smtClean="0">
              <a:solidFill>
                <a:srgbClr val="FF0000"/>
              </a:solidFill>
            </a:endParaRPr>
          </a:p>
          <a:p>
            <a:r>
              <a:rPr lang="en-US" dirty="0" smtClean="0">
                <a:solidFill>
                  <a:srgbClr val="FF0000"/>
                </a:solidFill>
              </a:rPr>
              <a:t>Update with your county information.</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0FE8B2D-812C-49DE-8C18-07853008DEC4}" type="slidenum">
              <a:rPr lang="en-US" smtClean="0"/>
              <a:t>7</a:t>
            </a:fld>
            <a:endParaRPr lang="en-US" dirty="0"/>
          </a:p>
        </p:txBody>
      </p:sp>
    </p:spTree>
    <p:extLst>
      <p:ext uri="{BB962C8B-B14F-4D97-AF65-F5344CB8AC3E}">
        <p14:creationId xmlns:p14="http://schemas.microsoft.com/office/powerpoint/2010/main" val="3852998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as guidelines change,</a:t>
            </a:r>
            <a:r>
              <a:rPr lang="en-US" baseline="0" dirty="0" smtClean="0"/>
              <a:t> and/or add other guidelines, as applicable.</a:t>
            </a:r>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9</a:t>
            </a:fld>
            <a:endParaRPr lang="en-US" dirty="0"/>
          </a:p>
        </p:txBody>
      </p:sp>
    </p:spTree>
    <p:extLst>
      <p:ext uri="{BB962C8B-B14F-4D97-AF65-F5344CB8AC3E}">
        <p14:creationId xmlns:p14="http://schemas.microsoft.com/office/powerpoint/2010/main" val="2498772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relevant information about your state</a:t>
            </a:r>
            <a:r>
              <a:rPr lang="en-US" baseline="0" dirty="0" smtClean="0"/>
              <a:t> and local regulations, as applicable</a:t>
            </a:r>
            <a:r>
              <a:rPr lang="en-US" baseline="0" dirty="0" smtClean="0"/>
              <a:t>. For example, for Washington…</a:t>
            </a:r>
          </a:p>
          <a:p>
            <a:endParaRPr lang="en-US" baseline="0" dirty="0" smtClean="0"/>
          </a:p>
          <a:p>
            <a:r>
              <a:rPr lang="en-US" baseline="0" dirty="0" smtClean="0"/>
              <a:t>Washington state 1427 rules provide state-specific guidance for prescribing and monitoring opioids</a:t>
            </a:r>
          </a:p>
          <a:p>
            <a:endParaRPr lang="en-US" baseline="0" dirty="0" smtClean="0"/>
          </a:p>
          <a:p>
            <a:pPr>
              <a:spcBef>
                <a:spcPts val="200"/>
              </a:spcBef>
            </a:pPr>
            <a:r>
              <a:rPr lang="en-US" dirty="0" smtClean="0"/>
              <a:t/>
            </a:r>
            <a:br>
              <a:rPr lang="en-US" dirty="0" smtClean="0"/>
            </a:br>
            <a:r>
              <a:rPr lang="en-US" sz="1200" dirty="0" smtClean="0"/>
              <a:t>• Register with and use the PDMP: Prescription Drug Monitoring Program</a:t>
            </a:r>
          </a:p>
          <a:p>
            <a:r>
              <a:rPr lang="en-US" sz="1200" dirty="0" smtClean="0"/>
              <a:t>• Provide information on opioid risks, safe storage, and disposal, and document that you provided this information</a:t>
            </a:r>
          </a:p>
          <a:p>
            <a:r>
              <a:rPr lang="en-US" sz="1200" dirty="0" smtClean="0"/>
              <a:t>• No prescribing of opioids if patient is using a sedative without documentation of risks, consultation with prescriber of sedative, consideration of tapering</a:t>
            </a:r>
          </a:p>
          <a:p>
            <a:r>
              <a:rPr lang="en-US" sz="1200" dirty="0" smtClean="0"/>
              <a:t>• Ensure high risk patients have naloxone</a:t>
            </a:r>
          </a:p>
          <a:p>
            <a:r>
              <a:rPr lang="en-US" sz="1200" dirty="0" smtClean="0"/>
              <a:t>• Base your frequency of visits, PMP checks, urine drug tests on patient risk status</a:t>
            </a:r>
          </a:p>
          <a:p>
            <a:r>
              <a:rPr lang="en-US" sz="1200" dirty="0" smtClean="0"/>
              <a:t>• Encourages care of patients with legacy prescriptions</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30FE8B2D-812C-49DE-8C18-07853008DEC4}" type="slidenum">
              <a:rPr lang="en-US" smtClean="0"/>
              <a:t>10</a:t>
            </a:fld>
            <a:endParaRPr lang="en-US" dirty="0"/>
          </a:p>
        </p:txBody>
      </p:sp>
    </p:spTree>
    <p:extLst>
      <p:ext uri="{BB962C8B-B14F-4D97-AF65-F5344CB8AC3E}">
        <p14:creationId xmlns:p14="http://schemas.microsoft.com/office/powerpoint/2010/main" val="3650959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218044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396477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62655-DDCA-4969-8078-0D281DE9E89D}"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741943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2630" y="2093871"/>
            <a:ext cx="7554170" cy="4032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ctrTitle"/>
          </p:nvPr>
        </p:nvSpPr>
        <p:spPr>
          <a:xfrm>
            <a:off x="1024346" y="994640"/>
            <a:ext cx="7554170" cy="821589"/>
          </a:xfrm>
        </p:spPr>
        <p:txBody>
          <a:bodyPr/>
          <a:lstStyle/>
          <a:p>
            <a:r>
              <a:rPr lang="en-US"/>
              <a:t>Click to edit Master title style</a:t>
            </a:r>
          </a:p>
        </p:txBody>
      </p:sp>
      <p:pic>
        <p:nvPicPr>
          <p:cNvPr id="4" name="Picture 3"/>
          <p:cNvPicPr>
            <a:picLocks noChangeAspect="1"/>
          </p:cNvPicPr>
          <p:nvPr userDrawn="1"/>
        </p:nvPicPr>
        <p:blipFill rotWithShape="1">
          <a:blip r:embed="rId2"/>
          <a:srcRect r="6332" b="24138"/>
          <a:stretch/>
        </p:blipFill>
        <p:spPr>
          <a:xfrm>
            <a:off x="0" y="-24"/>
            <a:ext cx="1584029" cy="994664"/>
          </a:xfrm>
          <a:prstGeom prst="rect">
            <a:avLst/>
          </a:prstGeom>
        </p:spPr>
      </p:pic>
    </p:spTree>
    <p:extLst>
      <p:ext uri="{BB962C8B-B14F-4D97-AF65-F5344CB8AC3E}">
        <p14:creationId xmlns:p14="http://schemas.microsoft.com/office/powerpoint/2010/main" val="10007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4045" y="693981"/>
            <a:ext cx="7410250" cy="893804"/>
          </a:xfrm>
        </p:spPr>
        <p:txBody>
          <a:bodyPr/>
          <a:lstStyle/>
          <a:p>
            <a:r>
              <a:rPr lang="en-US" dirty="0"/>
              <a:t>Click to edit Master title style</a:t>
            </a:r>
          </a:p>
        </p:txBody>
      </p:sp>
      <p:sp>
        <p:nvSpPr>
          <p:cNvPr id="3" name="Content Placeholder 2"/>
          <p:cNvSpPr>
            <a:spLocks noGrp="1"/>
          </p:cNvSpPr>
          <p:nvPr>
            <p:ph idx="1"/>
          </p:nvPr>
        </p:nvSpPr>
        <p:spPr>
          <a:xfrm>
            <a:off x="792014" y="1941246"/>
            <a:ext cx="7543801" cy="3611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pic>
        <p:nvPicPr>
          <p:cNvPr id="7" name="Picture 6"/>
          <p:cNvPicPr>
            <a:picLocks noChangeAspect="1"/>
          </p:cNvPicPr>
          <p:nvPr userDrawn="1"/>
        </p:nvPicPr>
        <p:blipFill rotWithShape="1">
          <a:blip r:embed="rId2"/>
          <a:srcRect r="6332" b="24138"/>
          <a:stretch/>
        </p:blipFill>
        <p:spPr>
          <a:xfrm>
            <a:off x="0" y="-24"/>
            <a:ext cx="1584029" cy="994664"/>
          </a:xfrm>
          <a:prstGeom prst="rect">
            <a:avLst/>
          </a:prstGeom>
        </p:spPr>
      </p:pic>
    </p:spTree>
    <p:extLst>
      <p:ext uri="{BB962C8B-B14F-4D97-AF65-F5344CB8AC3E}">
        <p14:creationId xmlns:p14="http://schemas.microsoft.com/office/powerpoint/2010/main" val="362658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98921" y="61598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562655-DDCA-4969-8078-0D281DE9E89D}" type="datetimeFigureOut">
              <a:rPr lang="en-US" smtClean="0"/>
              <a:t>6/20/2019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60502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562655-DDCA-4969-8078-0D281DE9E89D}"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8217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562655-DDCA-4969-8078-0D281DE9E89D}" type="datetimeFigureOut">
              <a:rPr lang="en-US" smtClean="0"/>
              <a:t>6/20/2019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1826426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562655-DDCA-4969-8078-0D281DE9E89D}" type="datetimeFigureOut">
              <a:rPr lang="en-US" smtClean="0"/>
              <a:t>6/20/2019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5632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r="6332" b="24138"/>
          <a:stretch/>
        </p:blipFill>
        <p:spPr>
          <a:xfrm>
            <a:off x="0" y="-24"/>
            <a:ext cx="1584029" cy="994664"/>
          </a:xfrm>
          <a:prstGeom prst="rect">
            <a:avLst/>
          </a:prstGeom>
        </p:spPr>
      </p:pic>
    </p:spTree>
    <p:extLst>
      <p:ext uri="{BB962C8B-B14F-4D97-AF65-F5344CB8AC3E}">
        <p14:creationId xmlns:p14="http://schemas.microsoft.com/office/powerpoint/2010/main" val="2289865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57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562655-DDCA-4969-8078-0D281DE9E89D}" type="datetimeFigureOut">
              <a:rPr lang="en-US" smtClean="0"/>
              <a:t>6/20/2019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E6665F-DA84-4B7D-9102-6ED482A0C5AC}" type="slidenum">
              <a:rPr lang="en-US" smtClean="0"/>
              <a:t>‹#›</a:t>
            </a:fld>
            <a:endParaRPr lang="en-US" dirty="0"/>
          </a:p>
        </p:txBody>
      </p:sp>
    </p:spTree>
    <p:extLst>
      <p:ext uri="{BB962C8B-B14F-4D97-AF65-F5344CB8AC3E}">
        <p14:creationId xmlns:p14="http://schemas.microsoft.com/office/powerpoint/2010/main" val="4294744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16236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0562655-DDCA-4969-8078-0D281DE9E89D}" type="datetimeFigureOut">
              <a:rPr lang="en-US" smtClean="0"/>
              <a:t>6/20/2019</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8E6665F-DA84-4B7D-9102-6ED482A0C5AC}" type="slidenum">
              <a:rPr lang="en-US" smtClean="0"/>
              <a:t>‹#›</a:t>
            </a:fld>
            <a:endParaRPr lang="en-US" dirty="0"/>
          </a:p>
        </p:txBody>
      </p:sp>
    </p:spTree>
    <p:extLst>
      <p:ext uri="{BB962C8B-B14F-4D97-AF65-F5344CB8AC3E}">
        <p14:creationId xmlns:p14="http://schemas.microsoft.com/office/powerpoint/2010/main" val="2154040802"/>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mprovingopioidcare.org/"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improvingopioidcare.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6332" b="24138"/>
          <a:stretch/>
        </p:blipFill>
        <p:spPr>
          <a:xfrm>
            <a:off x="0" y="0"/>
            <a:ext cx="3051099" cy="1915886"/>
          </a:xfrm>
          <a:prstGeom prst="rect">
            <a:avLst/>
          </a:prstGeom>
        </p:spPr>
      </p:pic>
      <p:sp>
        <p:nvSpPr>
          <p:cNvPr id="2" name="TextBox 1"/>
          <p:cNvSpPr txBox="1"/>
          <p:nvPr/>
        </p:nvSpPr>
        <p:spPr>
          <a:xfrm flipH="1">
            <a:off x="375623" y="794570"/>
            <a:ext cx="8273844" cy="4739759"/>
          </a:xfrm>
          <a:prstGeom prst="rect">
            <a:avLst/>
          </a:prstGeom>
          <a:noFill/>
        </p:spPr>
        <p:txBody>
          <a:bodyPr wrap="square" rtlCol="0">
            <a:spAutoFit/>
          </a:bodyPr>
          <a:lstStyle/>
          <a:p>
            <a:pPr algn="ctr"/>
            <a:endParaRPr lang="en-US" sz="5400" dirty="0"/>
          </a:p>
          <a:p>
            <a:pPr algn="ctr"/>
            <a:r>
              <a:rPr lang="en-US" sz="4400" b="1" dirty="0" smtClean="0"/>
              <a:t>The </a:t>
            </a:r>
            <a:r>
              <a:rPr lang="en-US" sz="4400" b="1" dirty="0"/>
              <a:t>Six Building </a:t>
            </a:r>
            <a:r>
              <a:rPr lang="en-US" sz="4400" b="1" dirty="0" smtClean="0"/>
              <a:t>Blocks Clinic-Wide Kickoff</a:t>
            </a:r>
            <a:endParaRPr lang="en-US" sz="4400" b="1" dirty="0"/>
          </a:p>
          <a:p>
            <a:pPr algn="ctr"/>
            <a:endParaRPr lang="en-US" sz="4400" dirty="0"/>
          </a:p>
          <a:p>
            <a:pPr algn="ctr"/>
            <a:r>
              <a:rPr lang="en-US" sz="3600" dirty="0"/>
              <a:t>A Team-Based Approach to Improving Opioid Management in Primary Care</a:t>
            </a:r>
          </a:p>
          <a:p>
            <a:pPr algn="ctr"/>
            <a:endParaRPr lang="en-US" sz="4400" b="1" i="1" dirty="0"/>
          </a:p>
        </p:txBody>
      </p:sp>
      <p:sp>
        <p:nvSpPr>
          <p:cNvPr id="10" name="Rectangle 9"/>
          <p:cNvSpPr/>
          <p:nvPr/>
        </p:nvSpPr>
        <p:spPr>
          <a:xfrm>
            <a:off x="103239" y="5515897"/>
            <a:ext cx="9040761" cy="861774"/>
          </a:xfrm>
          <a:prstGeom prst="rect">
            <a:avLst/>
          </a:prstGeom>
        </p:spPr>
        <p:txBody>
          <a:bodyPr wrap="square">
            <a:spAutoFit/>
          </a:bodyPr>
          <a:lstStyle/>
          <a:p>
            <a:pPr marL="0" lvl="1"/>
            <a:r>
              <a:rPr lang="en-US" sz="1000" dirty="0"/>
              <a:t>The Six Building Blocks program has received funding from the Agency for Healthcare Research &amp; Quality (R18HS023750), the Washington State Department of Health (Subcontract HED23124 of Cooperative U17CE002734, funded by the CDC), and the Washington State’s Olympic Communities of Health. Its contents are solely the responsibility of the authors and do not necessarily represent the official views of CDC, NIH, the WA State Department of Health, or the Olympic Communities of Health. The Six Building Blocks Train-the-Trainer program is funded by the National Institute on Drug Abuse (Award UG1DAO13714). This program has not been reviewed by NIDA and does not necessarily reflect the views of the Institute.</a:t>
            </a:r>
          </a:p>
        </p:txBody>
      </p:sp>
    </p:spTree>
    <p:extLst>
      <p:ext uri="{BB962C8B-B14F-4D97-AF65-F5344CB8AC3E}">
        <p14:creationId xmlns:p14="http://schemas.microsoft.com/office/powerpoint/2010/main" val="355457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480" y="399692"/>
            <a:ext cx="7410250" cy="893804"/>
          </a:xfrm>
        </p:spPr>
        <p:txBody>
          <a:bodyPr>
            <a:noAutofit/>
          </a:bodyPr>
          <a:lstStyle/>
          <a:p>
            <a:r>
              <a:rPr lang="en-US" sz="4000" dirty="0" smtClean="0"/>
              <a:t>What regulations do we need to know?</a:t>
            </a:r>
            <a:endParaRPr lang="en-US" sz="40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52474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0549" y="702596"/>
            <a:ext cx="8229600" cy="1034129"/>
          </a:xfrm>
        </p:spPr>
        <p:txBody>
          <a:bodyPr>
            <a:noAutofit/>
          </a:bodyPr>
          <a:lstStyle/>
          <a:p>
            <a:r>
              <a:rPr lang="en-US" sz="3600" dirty="0">
                <a:solidFill>
                  <a:schemeClr val="tx1"/>
                </a:solidFill>
              </a:rPr>
              <a:t/>
            </a:r>
            <a:br>
              <a:rPr lang="en-US" sz="3600" dirty="0">
                <a:solidFill>
                  <a:schemeClr val="tx1"/>
                </a:solidFill>
              </a:rPr>
            </a:br>
            <a:r>
              <a:rPr lang="en-US" sz="3600" dirty="0">
                <a:solidFill>
                  <a:schemeClr val="tx1"/>
                </a:solidFill>
              </a:rPr>
              <a:t>The Six Building Blocks: </a:t>
            </a:r>
            <a:br>
              <a:rPr lang="en-US" sz="3600" dirty="0">
                <a:solidFill>
                  <a:schemeClr val="tx1"/>
                </a:solidFill>
              </a:rPr>
            </a:br>
            <a:r>
              <a:rPr lang="en-US" sz="3600" dirty="0">
                <a:solidFill>
                  <a:schemeClr val="tx1"/>
                </a:solidFill>
              </a:rPr>
              <a:t>Supporting clinics in implementing best practices for opioid management</a:t>
            </a:r>
          </a:p>
        </p:txBody>
      </p:sp>
      <p:pic>
        <p:nvPicPr>
          <p:cNvPr id="35842" name="Picture 2" descr="C:\Users\parcml1\AppData\Local\Microsoft\Windows\Temporary Internet Files\Content.IE5\LDXQSCIN\building-block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58393" y="1736725"/>
            <a:ext cx="1827213" cy="1827213"/>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descr="C:\Users\parcml1\AppData\Local\Microsoft\Windows\Temporary Internet Files\Content.IE5\LDXQSCIN\building-bloc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467" y="1736725"/>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07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bwMode="auto">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1800">
                <a:solidFill>
                  <a:schemeClr val="tx1"/>
                </a:solidFill>
                <a:latin typeface="Arial" charset="0"/>
                <a:ea typeface="ＭＳ Ｐゴシック" charset="0"/>
              </a:defRPr>
            </a:lvl3pPr>
            <a:lvl4pPr>
              <a:defRPr sz="1500">
                <a:solidFill>
                  <a:schemeClr val="tx1"/>
                </a:solidFill>
                <a:latin typeface="Arial" charset="0"/>
                <a:ea typeface="ＭＳ Ｐゴシック" charset="0"/>
              </a:defRPr>
            </a:lvl4pPr>
            <a:lvl5pPr>
              <a:defRPr sz="1500">
                <a:solidFill>
                  <a:schemeClr val="tx1"/>
                </a:solidFill>
                <a:latin typeface="Arial" charset="0"/>
                <a:ea typeface="ＭＳ Ｐゴシック" charset="0"/>
              </a:defRPr>
            </a:lvl5pPr>
            <a:lvl6pPr eaLnBrk="0" hangingPunct="0">
              <a:defRPr sz="1500">
                <a:solidFill>
                  <a:schemeClr val="tx1"/>
                </a:solidFill>
                <a:latin typeface="Arial" charset="0"/>
                <a:ea typeface="ＭＳ Ｐゴシック" charset="0"/>
              </a:defRPr>
            </a:lvl6pPr>
            <a:lvl7pPr eaLnBrk="0" hangingPunct="0">
              <a:defRPr sz="1500">
                <a:solidFill>
                  <a:schemeClr val="tx1"/>
                </a:solidFill>
                <a:latin typeface="Arial" charset="0"/>
                <a:ea typeface="ＭＳ Ｐゴシック" charset="0"/>
              </a:defRPr>
            </a:lvl7pPr>
            <a:lvl8pPr eaLnBrk="0" hangingPunct="0">
              <a:defRPr sz="1500">
                <a:solidFill>
                  <a:schemeClr val="tx1"/>
                </a:solidFill>
                <a:latin typeface="Arial" charset="0"/>
                <a:ea typeface="ＭＳ Ｐゴシック" charset="0"/>
              </a:defRPr>
            </a:lvl8pPr>
            <a:lvl9pPr eaLnBrk="0" hangingPunct="0">
              <a:defRPr sz="1500">
                <a:solidFill>
                  <a:schemeClr val="tx1"/>
                </a:solidFill>
                <a:latin typeface="Arial" charset="0"/>
                <a:ea typeface="ＭＳ Ｐゴシック" charset="0"/>
              </a:defRPr>
            </a:lvl9pPr>
          </a:lstStyle>
          <a:p>
            <a:pPr>
              <a:defRPr/>
            </a:pPr>
            <a:endParaRPr lang="en-US" sz="1050" dirty="0">
              <a:latin typeface="Arial"/>
              <a:cs typeface="Arial"/>
            </a:endParaRPr>
          </a:p>
          <a:p>
            <a:pPr>
              <a:defRPr/>
            </a:pPr>
            <a:endParaRPr lang="en-US" sz="1050" dirty="0">
              <a:latin typeface="Arial"/>
              <a:cs typeface="Arial"/>
            </a:endParaRPr>
          </a:p>
        </p:txBody>
      </p:sp>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394" y="1749283"/>
            <a:ext cx="7937213" cy="4343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itle 1"/>
          <p:cNvSpPr txBox="1">
            <a:spLocks/>
          </p:cNvSpPr>
          <p:nvPr/>
        </p:nvSpPr>
        <p:spPr>
          <a:xfrm>
            <a:off x="1477108" y="222739"/>
            <a:ext cx="7131212" cy="125436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US" sz="2400" dirty="0" smtClean="0">
                <a:solidFill>
                  <a:schemeClr val="tx1"/>
                </a:solidFill>
              </a:rPr>
              <a:t>The Six Building Blocks derive from observations of approaches taken among 20 primary care practices across the U.S. that were identified as having exemplar, team-based workforce innovations</a:t>
            </a:r>
            <a:endParaRPr lang="en-US" sz="2400" dirty="0">
              <a:solidFill>
                <a:schemeClr val="tx1"/>
              </a:solidFill>
              <a:cs typeface="Arial"/>
            </a:endParaRPr>
          </a:p>
        </p:txBody>
      </p:sp>
      <p:sp>
        <p:nvSpPr>
          <p:cNvPr id="2" name="TextBox 1"/>
          <p:cNvSpPr txBox="1"/>
          <p:nvPr/>
        </p:nvSpPr>
        <p:spPr>
          <a:xfrm>
            <a:off x="162838" y="6350696"/>
            <a:ext cx="8705589" cy="276999"/>
          </a:xfrm>
          <a:prstGeom prst="rect">
            <a:avLst/>
          </a:prstGeom>
          <a:noFill/>
        </p:spPr>
        <p:txBody>
          <a:bodyPr wrap="square" rtlCol="0">
            <a:spAutoFit/>
          </a:bodyPr>
          <a:lstStyle/>
          <a:p>
            <a:pPr>
              <a:defRPr/>
            </a:pPr>
            <a:r>
              <a:rPr lang="en-US" sz="1200" dirty="0">
                <a:solidFill>
                  <a:schemeClr val="bg1"/>
                </a:solidFill>
              </a:rPr>
              <a:t>Learning from Effective Ambulatory Practices (LEAP) </a:t>
            </a:r>
            <a:r>
              <a:rPr lang="en-US" sz="1200" dirty="0" smtClean="0">
                <a:solidFill>
                  <a:schemeClr val="bg1"/>
                </a:solidFill>
              </a:rPr>
              <a:t>study</a:t>
            </a:r>
            <a:endParaRPr lang="en-US" sz="1200" dirty="0">
              <a:solidFill>
                <a:schemeClr val="bg1"/>
              </a:solidFill>
              <a:cs typeface="Arial"/>
            </a:endParaRPr>
          </a:p>
        </p:txBody>
      </p:sp>
    </p:spTree>
    <p:extLst>
      <p:ext uri="{BB962C8B-B14F-4D97-AF65-F5344CB8AC3E}">
        <p14:creationId xmlns:p14="http://schemas.microsoft.com/office/powerpoint/2010/main" val="365300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3"/>
          <p:cNvSpPr>
            <a:spLocks noGrp="1"/>
          </p:cNvSpPr>
          <p:nvPr>
            <p:ph type="ftr" sz="quarter" idx="11"/>
          </p:nvPr>
        </p:nvSpPr>
        <p:spPr bwMode="auto">
          <a:xfrm>
            <a:off x="1485900" y="5624516"/>
            <a:ext cx="1600200" cy="2738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defRPr>
            </a:lvl1pPr>
            <a:lvl2pPr>
              <a:defRPr sz="2100">
                <a:solidFill>
                  <a:schemeClr val="tx1"/>
                </a:solidFill>
                <a:latin typeface="Arial" charset="0"/>
                <a:ea typeface="ＭＳ Ｐゴシック" charset="0"/>
              </a:defRPr>
            </a:lvl2pPr>
            <a:lvl3pPr>
              <a:defRPr sz="1800">
                <a:solidFill>
                  <a:schemeClr val="tx1"/>
                </a:solidFill>
                <a:latin typeface="Arial" charset="0"/>
                <a:ea typeface="ＭＳ Ｐゴシック" charset="0"/>
              </a:defRPr>
            </a:lvl3pPr>
            <a:lvl4pPr>
              <a:defRPr sz="1500">
                <a:solidFill>
                  <a:schemeClr val="tx1"/>
                </a:solidFill>
                <a:latin typeface="Arial" charset="0"/>
                <a:ea typeface="ＭＳ Ｐゴシック" charset="0"/>
              </a:defRPr>
            </a:lvl4pPr>
            <a:lvl5pPr>
              <a:defRPr sz="1500">
                <a:solidFill>
                  <a:schemeClr val="tx1"/>
                </a:solidFill>
                <a:latin typeface="Arial" charset="0"/>
                <a:ea typeface="ＭＳ Ｐゴシック" charset="0"/>
              </a:defRPr>
            </a:lvl5pPr>
            <a:lvl6pPr eaLnBrk="0" hangingPunct="0">
              <a:defRPr sz="1500">
                <a:solidFill>
                  <a:schemeClr val="tx1"/>
                </a:solidFill>
                <a:latin typeface="Arial" charset="0"/>
                <a:ea typeface="ＭＳ Ｐゴシック" charset="0"/>
              </a:defRPr>
            </a:lvl6pPr>
            <a:lvl7pPr eaLnBrk="0" hangingPunct="0">
              <a:defRPr sz="1500">
                <a:solidFill>
                  <a:schemeClr val="tx1"/>
                </a:solidFill>
                <a:latin typeface="Arial" charset="0"/>
                <a:ea typeface="ＭＳ Ｐゴシック" charset="0"/>
              </a:defRPr>
            </a:lvl7pPr>
            <a:lvl8pPr eaLnBrk="0" hangingPunct="0">
              <a:defRPr sz="1500">
                <a:solidFill>
                  <a:schemeClr val="tx1"/>
                </a:solidFill>
                <a:latin typeface="Arial" charset="0"/>
                <a:ea typeface="ＭＳ Ｐゴシック" charset="0"/>
              </a:defRPr>
            </a:lvl8pPr>
            <a:lvl9pPr eaLnBrk="0" hangingPunct="0">
              <a:defRPr sz="1500">
                <a:solidFill>
                  <a:schemeClr val="tx1"/>
                </a:solidFill>
                <a:latin typeface="Arial" charset="0"/>
                <a:ea typeface="ＭＳ Ｐゴシック" charset="0"/>
              </a:defRPr>
            </a:lvl9pPr>
          </a:lstStyle>
          <a:p>
            <a:pPr>
              <a:defRPr/>
            </a:pPr>
            <a:endParaRPr lang="en-US" sz="1050" dirty="0">
              <a:latin typeface="Arial"/>
              <a:cs typeface="Arial"/>
            </a:endParaRPr>
          </a:p>
          <a:p>
            <a:pPr>
              <a:defRPr/>
            </a:pPr>
            <a:endParaRPr lang="en-US" sz="1050" dirty="0">
              <a:latin typeface="Arial"/>
              <a:cs typeface="Arial"/>
            </a:endParaRPr>
          </a:p>
        </p:txBody>
      </p:sp>
      <p:sp>
        <p:nvSpPr>
          <p:cNvPr id="8" name="Title 5"/>
          <p:cNvSpPr txBox="1">
            <a:spLocks/>
          </p:cNvSpPr>
          <p:nvPr/>
        </p:nvSpPr>
        <p:spPr>
          <a:xfrm>
            <a:off x="1054065" y="845036"/>
            <a:ext cx="7474168" cy="1121091"/>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400" dirty="0">
                <a:solidFill>
                  <a:schemeClr val="tx1"/>
                </a:solidFill>
              </a:rPr>
              <a:t>Learnings from these practices organized into the Six Building Blocks of Safer Opioid Management and published in the Journal of American Board Family Medicine in February 2017</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228" y="2124537"/>
            <a:ext cx="5171544" cy="4113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4425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Six Building Blocks</a:t>
            </a:r>
          </a:p>
        </p:txBody>
      </p:sp>
      <p:pic>
        <p:nvPicPr>
          <p:cNvPr id="5" name="Picture 4"/>
          <p:cNvPicPr>
            <a:picLocks noChangeAspect="1"/>
          </p:cNvPicPr>
          <p:nvPr/>
        </p:nvPicPr>
        <p:blipFill>
          <a:blip r:embed="rId3"/>
          <a:stretch>
            <a:fillRect/>
          </a:stretch>
        </p:blipFill>
        <p:spPr>
          <a:xfrm>
            <a:off x="134844" y="1547812"/>
            <a:ext cx="8773671" cy="4337422"/>
          </a:xfrm>
          <a:prstGeom prst="rect">
            <a:avLst/>
          </a:prstGeom>
        </p:spPr>
      </p:pic>
    </p:spTree>
    <p:extLst>
      <p:ext uri="{BB962C8B-B14F-4D97-AF65-F5344CB8AC3E}">
        <p14:creationId xmlns:p14="http://schemas.microsoft.com/office/powerpoint/2010/main" val="3215695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Six Building Blocks</a:t>
            </a:r>
          </a:p>
        </p:txBody>
      </p:sp>
      <p:pic>
        <p:nvPicPr>
          <p:cNvPr id="5" name="Content Placeholder 4"/>
          <p:cNvPicPr>
            <a:picLocks noGrp="1" noChangeAspect="1"/>
          </p:cNvPicPr>
          <p:nvPr>
            <p:ph idx="1"/>
          </p:nvPr>
        </p:nvPicPr>
        <p:blipFill>
          <a:blip r:embed="rId2"/>
          <a:stretch>
            <a:fillRect/>
          </a:stretch>
        </p:blipFill>
        <p:spPr>
          <a:xfrm>
            <a:off x="67304" y="1587785"/>
            <a:ext cx="8857043" cy="4384998"/>
          </a:xfrm>
          <a:prstGeom prst="rect">
            <a:avLst/>
          </a:prstGeom>
        </p:spPr>
      </p:pic>
    </p:spTree>
    <p:extLst>
      <p:ext uri="{BB962C8B-B14F-4D97-AF65-F5344CB8AC3E}">
        <p14:creationId xmlns:p14="http://schemas.microsoft.com/office/powerpoint/2010/main" val="3082761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15953" y="1890371"/>
            <a:ext cx="8037033" cy="4421219"/>
          </a:xfrm>
        </p:spPr>
        <p:txBody>
          <a:bodyPr>
            <a:normAutofit/>
          </a:bodyPr>
          <a:lstStyle/>
          <a:p>
            <a:pPr marL="126873" lvl="1" indent="0">
              <a:buNone/>
            </a:pPr>
            <a:r>
              <a:rPr lang="en-US" sz="2400" dirty="0" smtClean="0"/>
              <a:t>Developed a program to guide primary care organizations in implementing the Six Building Blocks</a:t>
            </a:r>
          </a:p>
          <a:p>
            <a:pPr marL="126873" lvl="1" indent="0">
              <a:buNone/>
            </a:pPr>
            <a:endParaRPr lang="en-US" sz="2400" dirty="0">
              <a:solidFill>
                <a:schemeClr val="tx1"/>
              </a:solidFill>
            </a:endParaRPr>
          </a:p>
          <a:p>
            <a:pPr marL="126873" lvl="1" indent="0">
              <a:buNone/>
            </a:pPr>
            <a:r>
              <a:rPr lang="en-US" sz="2400" dirty="0" smtClean="0">
                <a:solidFill>
                  <a:schemeClr val="tx1"/>
                </a:solidFill>
              </a:rPr>
              <a:t>Tested in 20 rural and rural-serving clinics in eastern WA and ID</a:t>
            </a:r>
            <a:endParaRPr lang="en-US" sz="2400" dirty="0">
              <a:solidFill>
                <a:schemeClr val="tx1"/>
              </a:solidFill>
            </a:endParaRPr>
          </a:p>
        </p:txBody>
      </p:sp>
      <p:sp>
        <p:nvSpPr>
          <p:cNvPr id="7" name="Title 1"/>
          <p:cNvSpPr txBox="1">
            <a:spLocks/>
          </p:cNvSpPr>
          <p:nvPr/>
        </p:nvSpPr>
        <p:spPr>
          <a:xfrm>
            <a:off x="1040617" y="710729"/>
            <a:ext cx="6431713" cy="850368"/>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t> </a:t>
            </a:r>
            <a:endParaRPr lang="en-US" sz="3000" dirty="0"/>
          </a:p>
        </p:txBody>
      </p:sp>
      <p:sp>
        <p:nvSpPr>
          <p:cNvPr id="10" name="Title 2"/>
          <p:cNvSpPr txBox="1">
            <a:spLocks/>
          </p:cNvSpPr>
          <p:nvPr/>
        </p:nvSpPr>
        <p:spPr>
          <a:xfrm>
            <a:off x="1546724" y="478104"/>
            <a:ext cx="6838312" cy="465249"/>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pPr>
            <a:r>
              <a:rPr lang="en-US" sz="3200" dirty="0" smtClean="0">
                <a:solidFill>
                  <a:schemeClr val="tx1"/>
                </a:solidFill>
              </a:rPr>
              <a:t>Studying the Six Building Blocks Program</a:t>
            </a:r>
            <a:endParaRPr lang="en-US" sz="3200" dirty="0">
              <a:solidFill>
                <a:schemeClr val="tx1"/>
              </a:solidFill>
            </a:endParaRPr>
          </a:p>
        </p:txBody>
      </p:sp>
    </p:spTree>
    <p:extLst>
      <p:ext uri="{BB962C8B-B14F-4D97-AF65-F5344CB8AC3E}">
        <p14:creationId xmlns:p14="http://schemas.microsoft.com/office/powerpoint/2010/main" val="2660687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1702863" y="278260"/>
            <a:ext cx="5706188" cy="550677"/>
          </a:xfrm>
        </p:spPr>
        <p:txBody>
          <a:bodyPr>
            <a:noAutofit/>
          </a:bodyPr>
          <a:lstStyle/>
          <a:p>
            <a:pPr algn="l">
              <a:lnSpc>
                <a:spcPct val="90000"/>
              </a:lnSpc>
            </a:pPr>
            <a:r>
              <a:rPr lang="en-US" sz="3200" dirty="0">
                <a:solidFill>
                  <a:schemeClr val="tx1"/>
                </a:solidFill>
              </a:rPr>
              <a:t>Six Building Blocks Program</a:t>
            </a:r>
          </a:p>
        </p:txBody>
      </p:sp>
      <p:sp>
        <p:nvSpPr>
          <p:cNvPr id="6" name="Content Placeholder 2"/>
          <p:cNvSpPr>
            <a:spLocks noGrp="1"/>
          </p:cNvSpPr>
          <p:nvPr>
            <p:ph idx="1"/>
          </p:nvPr>
        </p:nvSpPr>
        <p:spPr>
          <a:xfrm>
            <a:off x="192505" y="1191987"/>
            <a:ext cx="8726905" cy="5094514"/>
          </a:xfrm>
        </p:spPr>
        <p:txBody>
          <a:bodyPr>
            <a:normAutofit fontScale="85000" lnSpcReduction="20000"/>
          </a:bodyPr>
          <a:lstStyle/>
          <a:p>
            <a:pPr>
              <a:lnSpc>
                <a:spcPct val="120000"/>
              </a:lnSpc>
              <a:spcBef>
                <a:spcPts val="200"/>
              </a:spcBef>
              <a:spcAft>
                <a:spcPts val="400"/>
              </a:spcAft>
              <a:buFont typeface="Wingdings" panose="05000000000000000000" pitchFamily="2" charset="2"/>
              <a:buChar char="q"/>
            </a:pPr>
            <a:r>
              <a:rPr lang="en-US" sz="2700" dirty="0">
                <a:solidFill>
                  <a:schemeClr val="tx1"/>
                </a:solidFill>
              </a:rPr>
              <a:t>  Development of an Opioid Improvement Team</a:t>
            </a:r>
          </a:p>
          <a:p>
            <a:pPr>
              <a:lnSpc>
                <a:spcPct val="120000"/>
              </a:lnSpc>
              <a:spcBef>
                <a:spcPts val="200"/>
              </a:spcBef>
              <a:spcAft>
                <a:spcPts val="400"/>
              </a:spcAft>
              <a:buFont typeface="Wingdings" panose="05000000000000000000" pitchFamily="2" charset="2"/>
              <a:buChar char="q"/>
            </a:pPr>
            <a:r>
              <a:rPr lang="en-US" sz="2700" dirty="0">
                <a:solidFill>
                  <a:schemeClr val="tx1"/>
                </a:solidFill>
              </a:rPr>
              <a:t>  Clinic-wide Kickoff</a:t>
            </a:r>
          </a:p>
          <a:p>
            <a:pPr>
              <a:lnSpc>
                <a:spcPct val="120000"/>
              </a:lnSpc>
              <a:spcBef>
                <a:spcPts val="200"/>
              </a:spcBef>
              <a:spcAft>
                <a:spcPts val="400"/>
              </a:spcAft>
              <a:buFont typeface="Wingdings" panose="05000000000000000000" pitchFamily="2" charset="2"/>
              <a:buChar char="q"/>
            </a:pPr>
            <a:r>
              <a:rPr lang="en-US" sz="2700" dirty="0">
                <a:solidFill>
                  <a:schemeClr val="tx1"/>
                </a:solidFill>
              </a:rPr>
              <a:t>  Ongoing guidance from a Practice Coach</a:t>
            </a:r>
          </a:p>
          <a:p>
            <a:pPr>
              <a:lnSpc>
                <a:spcPct val="120000"/>
              </a:lnSpc>
              <a:spcBef>
                <a:spcPts val="200"/>
              </a:spcBef>
              <a:spcAft>
                <a:spcPts val="400"/>
              </a:spcAft>
              <a:buFont typeface="Wingdings" panose="05000000000000000000" pitchFamily="2" charset="2"/>
              <a:buChar char="q"/>
            </a:pPr>
            <a:r>
              <a:rPr lang="en-US" sz="2700" dirty="0">
                <a:solidFill>
                  <a:schemeClr val="tx1"/>
                </a:solidFill>
              </a:rPr>
              <a:t>  Shared learning with others who are doing this project</a:t>
            </a:r>
          </a:p>
          <a:p>
            <a:pPr>
              <a:lnSpc>
                <a:spcPct val="120000"/>
              </a:lnSpc>
              <a:spcBef>
                <a:spcPts val="200"/>
              </a:spcBef>
              <a:spcAft>
                <a:spcPts val="400"/>
              </a:spcAft>
              <a:buFont typeface="Wingdings" panose="05000000000000000000" pitchFamily="2" charset="2"/>
              <a:buChar char="q"/>
            </a:pPr>
            <a:r>
              <a:rPr lang="en-US" sz="2700" dirty="0">
                <a:solidFill>
                  <a:schemeClr val="tx1"/>
                </a:solidFill>
              </a:rPr>
              <a:t>  Clinical education for providers and staff through UW TelePain </a:t>
            </a:r>
            <a:r>
              <a:rPr lang="en-US" sz="2100" dirty="0">
                <a:solidFill>
                  <a:schemeClr val="tx1"/>
                </a:solidFill>
              </a:rPr>
              <a:t>(</a:t>
            </a:r>
            <a:r>
              <a:rPr lang="en-US" sz="2100" i="1" dirty="0">
                <a:solidFill>
                  <a:schemeClr val="tx1"/>
                </a:solidFill>
              </a:rPr>
              <a:t>see handout</a:t>
            </a:r>
            <a:r>
              <a:rPr lang="en-US" sz="2100" dirty="0">
                <a:solidFill>
                  <a:schemeClr val="tx1"/>
                </a:solidFill>
              </a:rPr>
              <a:t>)</a:t>
            </a:r>
          </a:p>
          <a:p>
            <a:pPr>
              <a:lnSpc>
                <a:spcPct val="120000"/>
              </a:lnSpc>
              <a:spcBef>
                <a:spcPts val="200"/>
              </a:spcBef>
              <a:spcAft>
                <a:spcPts val="400"/>
              </a:spcAft>
              <a:buFont typeface="Wingdings" panose="05000000000000000000" pitchFamily="2" charset="2"/>
              <a:buChar char="q"/>
            </a:pPr>
            <a:r>
              <a:rPr lang="en-US" sz="2700" dirty="0">
                <a:solidFill>
                  <a:schemeClr val="tx1"/>
                </a:solidFill>
              </a:rPr>
              <a:t>  Action plan development to implement relevant Six Building Block elements, such as: </a:t>
            </a:r>
          </a:p>
          <a:p>
            <a:pPr lvl="2">
              <a:lnSpc>
                <a:spcPct val="120000"/>
              </a:lnSpc>
              <a:buFont typeface="Wingdings" panose="05000000000000000000" pitchFamily="2" charset="2"/>
              <a:buChar char="ü"/>
            </a:pPr>
            <a:r>
              <a:rPr lang="en-US" sz="2300" dirty="0">
                <a:solidFill>
                  <a:schemeClr val="tx1"/>
                </a:solidFill>
              </a:rPr>
              <a:t> Revised policies, patient agreement, workflows</a:t>
            </a:r>
          </a:p>
          <a:p>
            <a:pPr lvl="2">
              <a:lnSpc>
                <a:spcPct val="120000"/>
              </a:lnSpc>
              <a:buFont typeface="Wingdings" panose="05000000000000000000" pitchFamily="2" charset="2"/>
              <a:buChar char="ü"/>
            </a:pPr>
            <a:r>
              <a:rPr lang="en-US" sz="2300" dirty="0">
                <a:solidFill>
                  <a:schemeClr val="tx1"/>
                </a:solidFill>
              </a:rPr>
              <a:t> System for tracking and monitoring opioid patients </a:t>
            </a:r>
          </a:p>
          <a:p>
            <a:pPr lvl="2">
              <a:lnSpc>
                <a:spcPct val="120000"/>
              </a:lnSpc>
              <a:buFont typeface="Wingdings" panose="05000000000000000000" pitchFamily="2" charset="2"/>
              <a:buChar char="ü"/>
            </a:pPr>
            <a:r>
              <a:rPr lang="en-US" sz="2300" dirty="0">
                <a:solidFill>
                  <a:schemeClr val="tx1"/>
                </a:solidFill>
              </a:rPr>
              <a:t> Patient education materials and behavioral health resources</a:t>
            </a:r>
          </a:p>
          <a:p>
            <a:pPr lvl="2">
              <a:lnSpc>
                <a:spcPct val="120000"/>
              </a:lnSpc>
              <a:buFont typeface="Wingdings" panose="05000000000000000000" pitchFamily="2" charset="2"/>
              <a:buChar char="ü"/>
            </a:pPr>
            <a:r>
              <a:rPr lang="en-US" sz="2300" dirty="0">
                <a:solidFill>
                  <a:schemeClr val="tx1"/>
                </a:solidFill>
              </a:rPr>
              <a:t> Complex patient resources</a:t>
            </a:r>
          </a:p>
        </p:txBody>
      </p:sp>
    </p:spTree>
    <p:extLst>
      <p:ext uri="{BB962C8B-B14F-4D97-AF65-F5344CB8AC3E}">
        <p14:creationId xmlns:p14="http://schemas.microsoft.com/office/powerpoint/2010/main" val="254896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1582326" y="795283"/>
            <a:ext cx="6838312" cy="465249"/>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pPr>
            <a:r>
              <a:rPr lang="en-US" sz="3200" dirty="0" smtClean="0">
                <a:solidFill>
                  <a:schemeClr val="tx1"/>
                </a:solidFill>
              </a:rPr>
              <a:t>Six Building Blocks Program Prescribing Outcomes</a:t>
            </a:r>
            <a:endParaRPr lang="en-US" sz="3200" dirty="0">
              <a:solidFill>
                <a:schemeClr val="tx1"/>
              </a:solidFill>
            </a:endParaRPr>
          </a:p>
        </p:txBody>
      </p:sp>
      <p:sp>
        <p:nvSpPr>
          <p:cNvPr id="2" name="Rectangle 1"/>
          <p:cNvSpPr/>
          <p:nvPr/>
        </p:nvSpPr>
        <p:spPr>
          <a:xfrm>
            <a:off x="594962" y="1569029"/>
            <a:ext cx="7823917" cy="1384995"/>
          </a:xfrm>
          <a:prstGeom prst="rect">
            <a:avLst/>
          </a:prstGeom>
        </p:spPr>
        <p:txBody>
          <a:bodyPr wrap="square">
            <a:spAutoFit/>
          </a:bodyPr>
          <a:lstStyle/>
          <a:p>
            <a:pPr algn="ctr"/>
            <a:r>
              <a:rPr lang="en-US" sz="2800" dirty="0">
                <a:solidFill>
                  <a:srgbClr val="0070C0"/>
                </a:solidFill>
              </a:rPr>
              <a:t>The number of patients using </a:t>
            </a:r>
            <a:r>
              <a:rPr lang="en-US" sz="2800" dirty="0" smtClean="0">
                <a:solidFill>
                  <a:srgbClr val="0070C0"/>
                </a:solidFill>
              </a:rPr>
              <a:t>long-term </a:t>
            </a:r>
            <a:r>
              <a:rPr lang="en-US" sz="2800" dirty="0">
                <a:solidFill>
                  <a:srgbClr val="0070C0"/>
                </a:solidFill>
              </a:rPr>
              <a:t>opioid therapy </a:t>
            </a:r>
            <a:r>
              <a:rPr lang="en-US" sz="2800" dirty="0" smtClean="0">
                <a:solidFill>
                  <a:srgbClr val="0070C0"/>
                </a:solidFill>
              </a:rPr>
              <a:t>(</a:t>
            </a:r>
            <a:r>
              <a:rPr lang="en-US" sz="2800" dirty="0" err="1" smtClean="0">
                <a:solidFill>
                  <a:srgbClr val="0070C0"/>
                </a:solidFill>
              </a:rPr>
              <a:t>LtOT</a:t>
            </a:r>
            <a:r>
              <a:rPr lang="en-US" sz="2800" dirty="0" smtClean="0">
                <a:solidFill>
                  <a:srgbClr val="0070C0"/>
                </a:solidFill>
              </a:rPr>
              <a:t>) and </a:t>
            </a:r>
            <a:r>
              <a:rPr lang="en-US" sz="2800" dirty="0">
                <a:solidFill>
                  <a:srgbClr val="0070C0"/>
                </a:solidFill>
              </a:rPr>
              <a:t>the proportion on high dose opioids decreased</a:t>
            </a:r>
          </a:p>
        </p:txBody>
      </p:sp>
      <p:graphicFrame>
        <p:nvGraphicFramePr>
          <p:cNvPr id="9" name="Chart 8">
            <a:extLst>
              <a:ext uri="{FF2B5EF4-FFF2-40B4-BE49-F238E27FC236}">
                <a16:creationId xmlns:a16="http://schemas.microsoft.com/office/drawing/2014/main" id="{00000000-0008-0000-0100-000003000000}"/>
              </a:ext>
            </a:extLst>
          </p:cNvPr>
          <p:cNvGraphicFramePr>
            <a:graphicFrameLocks/>
          </p:cNvGraphicFramePr>
          <p:nvPr>
            <p:extLst/>
          </p:nvPr>
        </p:nvGraphicFramePr>
        <p:xfrm>
          <a:off x="4781741" y="2831634"/>
          <a:ext cx="3757512" cy="329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2F7E1D8A-0072-4A92-866E-2D9F0C349525}"/>
              </a:ext>
            </a:extLst>
          </p:cNvPr>
          <p:cNvGraphicFramePr>
            <a:graphicFrameLocks/>
          </p:cNvGraphicFramePr>
          <p:nvPr>
            <p:extLst>
              <p:ext uri="{D42A27DB-BD31-4B8C-83A1-F6EECF244321}">
                <p14:modId xmlns:p14="http://schemas.microsoft.com/office/powerpoint/2010/main" val="3510652146"/>
              </p:ext>
            </p:extLst>
          </p:nvPr>
        </p:nvGraphicFramePr>
        <p:xfrm>
          <a:off x="594962" y="2831634"/>
          <a:ext cx="3539157" cy="329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1713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553" y="480864"/>
            <a:ext cx="7165540" cy="709635"/>
          </a:xfrm>
        </p:spPr>
        <p:txBody>
          <a:bodyPr>
            <a:noAutofit/>
          </a:bodyPr>
          <a:lstStyle/>
          <a:p>
            <a:r>
              <a:rPr lang="en-US" sz="3200" dirty="0" smtClean="0">
                <a:solidFill>
                  <a:schemeClr val="tx1"/>
                </a:solidFill>
              </a:rPr>
              <a:t>Six Building Blocks Clinician &amp; Staff Experiences</a:t>
            </a:r>
            <a:endParaRPr lang="en-US" sz="3200" dirty="0">
              <a:solidFill>
                <a:schemeClr val="tx1"/>
              </a:solidFill>
            </a:endParaRPr>
          </a:p>
        </p:txBody>
      </p:sp>
      <p:sp>
        <p:nvSpPr>
          <p:cNvPr id="4" name="Content Placeholder 3"/>
          <p:cNvSpPr>
            <a:spLocks noGrp="1"/>
          </p:cNvSpPr>
          <p:nvPr>
            <p:ph idx="1"/>
          </p:nvPr>
        </p:nvSpPr>
        <p:spPr>
          <a:xfrm>
            <a:off x="192862" y="1600420"/>
            <a:ext cx="8700618" cy="4730021"/>
          </a:xfrm>
        </p:spPr>
        <p:txBody>
          <a:bodyPr>
            <a:noAutofit/>
          </a:bodyPr>
          <a:lstStyle/>
          <a:p>
            <a:pPr marL="457200" lvl="1" indent="-457200">
              <a:lnSpc>
                <a:spcPct val="106000"/>
              </a:lnSpc>
              <a:buFont typeface="Wingdings" panose="05000000000000000000" pitchFamily="2" charset="2"/>
              <a:buChar char="q"/>
            </a:pPr>
            <a:r>
              <a:rPr lang="en-US" sz="2000" dirty="0">
                <a:solidFill>
                  <a:schemeClr val="tx1"/>
                </a:solidFill>
                <a:cs typeface="Helvetica" panose="020B0604020202020204" pitchFamily="34" charset="0"/>
              </a:rPr>
              <a:t>Increased confidence and comfort in caring for patients with chronic pain using long term opioid </a:t>
            </a:r>
            <a:r>
              <a:rPr lang="en-US" sz="2000" dirty="0" smtClean="0">
                <a:solidFill>
                  <a:schemeClr val="tx1"/>
                </a:solidFill>
                <a:cs typeface="Helvetica" panose="020B0604020202020204" pitchFamily="34" charset="0"/>
              </a:rPr>
              <a:t>therapy</a:t>
            </a:r>
          </a:p>
          <a:p>
            <a:pPr marL="457200" lvl="1" indent="-457200">
              <a:lnSpc>
                <a:spcPct val="106000"/>
              </a:lnSpc>
              <a:buFont typeface="Wingdings" panose="05000000000000000000" pitchFamily="2" charset="2"/>
              <a:buChar char="q"/>
            </a:pPr>
            <a:endParaRPr lang="en-US" sz="2000" dirty="0" smtClean="0">
              <a:solidFill>
                <a:schemeClr val="tx1"/>
              </a:solidFill>
              <a:cs typeface="Helvetica" panose="020B0604020202020204" pitchFamily="34" charset="0"/>
            </a:endParaRPr>
          </a:p>
          <a:p>
            <a:pPr marL="457200" lvl="1" indent="-457200">
              <a:lnSpc>
                <a:spcPct val="106000"/>
              </a:lnSpc>
              <a:buFont typeface="Wingdings" panose="05000000000000000000" pitchFamily="2" charset="2"/>
              <a:buChar char="q"/>
            </a:pPr>
            <a:r>
              <a:rPr lang="en-US" sz="2000" dirty="0">
                <a:solidFill>
                  <a:schemeClr val="tx1"/>
                </a:solidFill>
                <a:cs typeface="Helvetica" panose="020B0604020202020204" pitchFamily="34" charset="0"/>
              </a:rPr>
              <a:t>Increased collaboration and teamwork across the </a:t>
            </a:r>
            <a:r>
              <a:rPr lang="en-US" sz="2000" dirty="0" smtClean="0">
                <a:solidFill>
                  <a:schemeClr val="tx1"/>
                </a:solidFill>
                <a:cs typeface="Helvetica" panose="020B0604020202020204" pitchFamily="34" charset="0"/>
              </a:rPr>
              <a:t>clinic</a:t>
            </a:r>
          </a:p>
          <a:p>
            <a:pPr marL="457200" lvl="1" indent="-457200">
              <a:lnSpc>
                <a:spcPct val="106000"/>
              </a:lnSpc>
              <a:buFont typeface="Wingdings" panose="05000000000000000000" pitchFamily="2" charset="2"/>
              <a:buChar char="q"/>
            </a:pPr>
            <a:endParaRPr lang="en-US" sz="2000" dirty="0" smtClean="0">
              <a:solidFill>
                <a:schemeClr val="tx1"/>
              </a:solidFill>
              <a:cs typeface="Helvetica" panose="020B0604020202020204" pitchFamily="34" charset="0"/>
            </a:endParaRPr>
          </a:p>
          <a:p>
            <a:pPr marL="457200" lvl="1" indent="-457200">
              <a:lnSpc>
                <a:spcPct val="106000"/>
              </a:lnSpc>
              <a:buFont typeface="Wingdings" panose="05000000000000000000" pitchFamily="2" charset="2"/>
              <a:buChar char="q"/>
            </a:pPr>
            <a:r>
              <a:rPr lang="en-US" sz="2000" dirty="0">
                <a:solidFill>
                  <a:schemeClr val="tx1"/>
                </a:solidFill>
                <a:cs typeface="Helvetica" panose="020B0604020202020204" pitchFamily="34" charset="0"/>
              </a:rPr>
              <a:t>Decreased stress in providing care to patients using </a:t>
            </a:r>
            <a:r>
              <a:rPr lang="en-US" sz="2000" dirty="0" smtClean="0">
                <a:solidFill>
                  <a:schemeClr val="tx1"/>
                </a:solidFill>
                <a:cs typeface="Helvetica" panose="020B0604020202020204" pitchFamily="34" charset="0"/>
              </a:rPr>
              <a:t>long-term opioid therapy</a:t>
            </a:r>
          </a:p>
          <a:p>
            <a:pPr marL="457200" lvl="1" indent="-457200">
              <a:lnSpc>
                <a:spcPct val="106000"/>
              </a:lnSpc>
              <a:buFont typeface="Wingdings" panose="05000000000000000000" pitchFamily="2" charset="2"/>
              <a:buChar char="q"/>
            </a:pPr>
            <a:endParaRPr lang="en-US" sz="2000" dirty="0" smtClean="0">
              <a:solidFill>
                <a:schemeClr val="tx1"/>
              </a:solidFill>
              <a:cs typeface="Helvetica" panose="020B0604020202020204" pitchFamily="34" charset="0"/>
            </a:endParaRPr>
          </a:p>
          <a:p>
            <a:pPr marL="457200" lvl="1" indent="-457200">
              <a:lnSpc>
                <a:spcPct val="106000"/>
              </a:lnSpc>
              <a:buFont typeface="Wingdings" panose="05000000000000000000" pitchFamily="2" charset="2"/>
              <a:buChar char="q"/>
            </a:pPr>
            <a:r>
              <a:rPr lang="en-US" sz="2000" dirty="0">
                <a:solidFill>
                  <a:schemeClr val="tx1"/>
                </a:solidFill>
                <a:cs typeface="Helvetica" panose="020B0604020202020204" pitchFamily="34" charset="0"/>
              </a:rPr>
              <a:t>Improved relationships with patients using long-term opioid therapy</a:t>
            </a:r>
            <a:endParaRPr lang="en-US" sz="2000" dirty="0" smtClean="0">
              <a:solidFill>
                <a:schemeClr val="tx1"/>
              </a:solidFill>
              <a:cs typeface="Helvetica" panose="020B0604020202020204" pitchFamily="34" charset="0"/>
            </a:endParaRPr>
          </a:p>
          <a:p>
            <a:pPr marL="822960" lvl="3" indent="-457200">
              <a:lnSpc>
                <a:spcPct val="106000"/>
              </a:lnSpc>
              <a:buFont typeface="Wingdings" panose="05000000000000000000" pitchFamily="2" charset="2"/>
              <a:buChar char="ü"/>
            </a:pPr>
            <a:r>
              <a:rPr lang="en-US" sz="2000" dirty="0" smtClean="0">
                <a:solidFill>
                  <a:schemeClr val="tx1"/>
                </a:solidFill>
              </a:rPr>
              <a:t>Seeing patients were receptive to change</a:t>
            </a:r>
          </a:p>
          <a:p>
            <a:pPr marL="822960" lvl="3" indent="-457200">
              <a:lnSpc>
                <a:spcPct val="106000"/>
              </a:lnSpc>
              <a:buFont typeface="Wingdings" panose="05000000000000000000" pitchFamily="2" charset="2"/>
              <a:buChar char="ü"/>
            </a:pPr>
            <a:r>
              <a:rPr lang="en-US" sz="2000" dirty="0" smtClean="0">
                <a:solidFill>
                  <a:schemeClr val="tx1"/>
                </a:solidFill>
                <a:cs typeface="Helvetica" panose="020B0604020202020204" pitchFamily="34" charset="0"/>
              </a:rPr>
              <a:t>Fewer negative interactions</a:t>
            </a:r>
            <a:endParaRPr lang="en-US" sz="2000" dirty="0">
              <a:solidFill>
                <a:schemeClr val="tx1"/>
              </a:solidFill>
            </a:endParaRPr>
          </a:p>
          <a:p>
            <a:pPr marL="0" lvl="1" indent="0" algn="ctr">
              <a:lnSpc>
                <a:spcPct val="106000"/>
              </a:lnSpc>
              <a:buNone/>
            </a:pPr>
            <a:endParaRPr lang="en-US" sz="2800" dirty="0">
              <a:solidFill>
                <a:srgbClr val="0070C0"/>
              </a:solidFill>
              <a:cs typeface="Helvetica" panose="020B0604020202020204" pitchFamily="34" charset="0"/>
            </a:endParaRPr>
          </a:p>
          <a:p>
            <a:pPr marL="0" lvl="1" indent="0" algn="ctr">
              <a:lnSpc>
                <a:spcPct val="106000"/>
              </a:lnSpc>
              <a:buNone/>
            </a:pPr>
            <a:endParaRPr lang="en-US" sz="2800" dirty="0" smtClean="0">
              <a:solidFill>
                <a:srgbClr val="0070C0"/>
              </a:solidFill>
              <a:cs typeface="Helvetica" panose="020B0604020202020204" pitchFamily="34" charset="0"/>
            </a:endParaRPr>
          </a:p>
          <a:p>
            <a:pPr marL="182880" lvl="2" indent="0">
              <a:lnSpc>
                <a:spcPct val="106000"/>
              </a:lnSpc>
              <a:buNone/>
            </a:pPr>
            <a:endParaRPr lang="en-US" dirty="0" smtClean="0">
              <a:solidFill>
                <a:srgbClr val="0070C0"/>
              </a:solidFill>
              <a:cs typeface="Helvetica" panose="020B0604020202020204" pitchFamily="34" charset="0"/>
            </a:endParaRPr>
          </a:p>
          <a:p>
            <a:pPr marL="891540" lvl="4" indent="-342900" algn="ctr">
              <a:lnSpc>
                <a:spcPct val="106000"/>
              </a:lnSpc>
            </a:pPr>
            <a:endParaRPr lang="en-US" sz="2000" i="1" dirty="0">
              <a:solidFill>
                <a:schemeClr val="tx1"/>
              </a:solidFill>
            </a:endParaRPr>
          </a:p>
          <a:p>
            <a:pPr marL="525780" lvl="2" indent="-342900">
              <a:lnSpc>
                <a:spcPct val="106000"/>
              </a:lnSpc>
            </a:pPr>
            <a:endParaRPr lang="en-US" sz="2800" dirty="0">
              <a:solidFill>
                <a:schemeClr val="tx1"/>
              </a:solidFill>
              <a:cs typeface="Helvetica" panose="020B0604020202020204" pitchFamily="34" charset="0"/>
            </a:endParaRPr>
          </a:p>
        </p:txBody>
      </p:sp>
    </p:spTree>
    <p:extLst>
      <p:ext uri="{BB962C8B-B14F-4D97-AF65-F5344CB8AC3E}">
        <p14:creationId xmlns:p14="http://schemas.microsoft.com/office/powerpoint/2010/main" val="1369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84045" y="986510"/>
            <a:ext cx="7021627" cy="1121091"/>
          </a:xfrm>
        </p:spPr>
        <p:txBody>
          <a:bodyPr>
            <a:normAutofit fontScale="90000"/>
          </a:bodyPr>
          <a:lstStyle/>
          <a:p>
            <a:r>
              <a:rPr lang="en-US" sz="4000" dirty="0">
                <a:solidFill>
                  <a:schemeClr val="tx1"/>
                </a:solidFill>
              </a:rPr>
              <a:t>Agenda</a:t>
            </a:r>
            <a:br>
              <a:rPr lang="en-US" sz="4000" dirty="0">
                <a:solidFill>
                  <a:schemeClr val="tx1"/>
                </a:solidFill>
              </a:rPr>
            </a:br>
            <a:endParaRPr lang="en-US" sz="4000" dirty="0">
              <a:solidFill>
                <a:schemeClr val="tx1"/>
              </a:solidFill>
            </a:endParaRPr>
          </a:p>
        </p:txBody>
      </p:sp>
      <p:sp>
        <p:nvSpPr>
          <p:cNvPr id="7" name="Content Placeholder 6"/>
          <p:cNvSpPr>
            <a:spLocks noGrp="1"/>
          </p:cNvSpPr>
          <p:nvPr>
            <p:ph idx="1"/>
          </p:nvPr>
        </p:nvSpPr>
        <p:spPr>
          <a:xfrm>
            <a:off x="822957" y="2107601"/>
            <a:ext cx="7543801" cy="3611019"/>
          </a:xfrm>
        </p:spPr>
        <p:txBody>
          <a:bodyPr>
            <a:normAutofit lnSpcReduction="10000"/>
          </a:bodyPr>
          <a:lstStyle/>
          <a:p>
            <a:pPr fontAlgn="ctr">
              <a:spcAft>
                <a:spcPts val="1800"/>
              </a:spcAft>
              <a:buFont typeface="Wingdings" panose="05000000000000000000" pitchFamily="2" charset="2"/>
              <a:buChar char="q"/>
            </a:pPr>
            <a:r>
              <a:rPr lang="en-US" sz="2400" dirty="0"/>
              <a:t>  Overview of </a:t>
            </a:r>
            <a:r>
              <a:rPr lang="en-US" sz="2400" dirty="0" smtClean="0"/>
              <a:t>the opioid problem, guidelines, regulations, and the </a:t>
            </a:r>
            <a:r>
              <a:rPr lang="en-US" sz="2400" dirty="0"/>
              <a:t>Six Building Blocks Program</a:t>
            </a:r>
          </a:p>
          <a:p>
            <a:pPr fontAlgn="ctr">
              <a:spcAft>
                <a:spcPts val="1800"/>
              </a:spcAft>
              <a:buFont typeface="Wingdings" panose="05000000000000000000" pitchFamily="2" charset="2"/>
              <a:buChar char="q"/>
            </a:pPr>
            <a:r>
              <a:rPr lang="en-US" sz="2400" dirty="0"/>
              <a:t>  Why is this </a:t>
            </a:r>
            <a:r>
              <a:rPr lang="en-US" sz="2400" dirty="0" smtClean="0"/>
              <a:t>work important </a:t>
            </a:r>
            <a:r>
              <a:rPr lang="en-US" sz="2400" dirty="0"/>
              <a:t>to </a:t>
            </a:r>
            <a:r>
              <a:rPr lang="en-US" sz="2400" dirty="0" smtClean="0"/>
              <a:t>us? </a:t>
            </a:r>
            <a:endParaRPr lang="en-US" sz="2400" dirty="0"/>
          </a:p>
          <a:p>
            <a:pPr fontAlgn="ctr">
              <a:spcAft>
                <a:spcPts val="1800"/>
              </a:spcAft>
              <a:buFont typeface="Wingdings" panose="05000000000000000000" pitchFamily="2" charset="2"/>
              <a:buChar char="q"/>
            </a:pPr>
            <a:r>
              <a:rPr lang="en-US" sz="2400" dirty="0"/>
              <a:t>  Small group discussions of </a:t>
            </a:r>
            <a:r>
              <a:rPr lang="en-US" sz="2400" dirty="0" smtClean="0"/>
              <a:t>our </a:t>
            </a:r>
            <a:r>
              <a:rPr lang="en-US" sz="2400" dirty="0"/>
              <a:t>clinic’s current approach </a:t>
            </a:r>
            <a:br>
              <a:rPr lang="en-US" sz="2400" dirty="0"/>
            </a:br>
            <a:r>
              <a:rPr lang="en-US" sz="2400" dirty="0"/>
              <a:t>     to </a:t>
            </a:r>
            <a:r>
              <a:rPr lang="en-US" sz="2400" dirty="0" smtClean="0"/>
              <a:t>long-term </a:t>
            </a:r>
            <a:r>
              <a:rPr lang="en-US" sz="2400" dirty="0"/>
              <a:t>opioid management </a:t>
            </a:r>
            <a:r>
              <a:rPr lang="en-US" sz="2400" dirty="0" smtClean="0"/>
              <a:t>and </a:t>
            </a:r>
            <a:r>
              <a:rPr lang="en-US" sz="2400" dirty="0"/>
              <a:t>priorities for  </a:t>
            </a:r>
            <a:br>
              <a:rPr lang="en-US" sz="2400" dirty="0"/>
            </a:br>
            <a:r>
              <a:rPr lang="en-US" sz="2400" dirty="0"/>
              <a:t>     change</a:t>
            </a:r>
          </a:p>
          <a:p>
            <a:pPr fontAlgn="ctr">
              <a:spcAft>
                <a:spcPts val="1800"/>
              </a:spcAft>
              <a:buFont typeface="Wingdings" panose="05000000000000000000" pitchFamily="2" charset="2"/>
              <a:buChar char="q"/>
            </a:pPr>
            <a:r>
              <a:rPr lang="en-US" sz="2400" dirty="0"/>
              <a:t>  Program next steps and how you can help</a:t>
            </a:r>
          </a:p>
          <a:p>
            <a:pPr marL="0" indent="0" fontAlgn="ctr">
              <a:spcAft>
                <a:spcPts val="1800"/>
              </a:spcAft>
              <a:buNone/>
            </a:pPr>
            <a:endParaRPr lang="en-US" dirty="0"/>
          </a:p>
          <a:p>
            <a:pPr marL="0" indent="0">
              <a:buNone/>
            </a:pPr>
            <a:endParaRPr lang="en-US" dirty="0"/>
          </a:p>
        </p:txBody>
      </p:sp>
    </p:spTree>
    <p:extLst>
      <p:ext uri="{BB962C8B-B14F-4D97-AF65-F5344CB8AC3E}">
        <p14:creationId xmlns:p14="http://schemas.microsoft.com/office/powerpoint/2010/main" val="2281360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542295" y="295538"/>
            <a:ext cx="7408700" cy="709635"/>
          </a:xfrm>
        </p:spPr>
        <p:txBody>
          <a:bodyPr>
            <a:noAutofit/>
          </a:bodyPr>
          <a:lstStyle/>
          <a:p>
            <a:r>
              <a:rPr lang="en-US" sz="2800" dirty="0">
                <a:solidFill>
                  <a:schemeClr val="tx1"/>
                </a:solidFill>
              </a:rPr>
              <a:t>Six Building Blocks Clinician &amp; Staff Experiences</a:t>
            </a:r>
          </a:p>
        </p:txBody>
      </p:sp>
      <p:sp>
        <p:nvSpPr>
          <p:cNvPr id="5" name="Rounded Rectangular Callout 4"/>
          <p:cNvSpPr/>
          <p:nvPr/>
        </p:nvSpPr>
        <p:spPr>
          <a:xfrm>
            <a:off x="556613" y="1222084"/>
            <a:ext cx="2781837" cy="3805768"/>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62863" y="1408709"/>
            <a:ext cx="2569335" cy="3293209"/>
          </a:xfrm>
          <a:prstGeom prst="rect">
            <a:avLst/>
          </a:prstGeom>
        </p:spPr>
        <p:txBody>
          <a:bodyPr wrap="square">
            <a:spAutoFit/>
          </a:bodyPr>
          <a:lstStyle/>
          <a:p>
            <a:r>
              <a:rPr lang="en-US" sz="1600" i="1" dirty="0"/>
              <a:t>"Having a defined care pathway for an emotionally charged and complex area of care - to </a:t>
            </a:r>
            <a:r>
              <a:rPr lang="en-US" sz="1600" i="1" dirty="0">
                <a:solidFill>
                  <a:srgbClr val="0070C0"/>
                </a:solidFill>
              </a:rPr>
              <a:t>walk in with a plan</a:t>
            </a:r>
            <a:r>
              <a:rPr lang="en-US" sz="1600" i="1" dirty="0"/>
              <a:t>. It's like walking into the ER and someone having a cardiac arrest. Not the most stressful thing I do because we have a clear plan. Now I have the same kind of </a:t>
            </a:r>
            <a:r>
              <a:rPr lang="en-US" sz="1600" i="1" dirty="0">
                <a:solidFill>
                  <a:srgbClr val="0070C0"/>
                </a:solidFill>
              </a:rPr>
              <a:t>pathway for opioids</a:t>
            </a:r>
            <a:r>
              <a:rPr lang="en-US" sz="1600" i="1" dirty="0"/>
              <a:t>. Having what we are going to do defined</a:t>
            </a:r>
            <a:r>
              <a:rPr lang="en-US" sz="1600" i="1" dirty="0" smtClean="0"/>
              <a:t>.”</a:t>
            </a:r>
            <a:endParaRPr lang="en-US" sz="1600" dirty="0"/>
          </a:p>
        </p:txBody>
      </p:sp>
      <p:sp>
        <p:nvSpPr>
          <p:cNvPr id="7" name="Rounded Rectangular Callout 6"/>
          <p:cNvSpPr/>
          <p:nvPr/>
        </p:nvSpPr>
        <p:spPr>
          <a:xfrm>
            <a:off x="4143793" y="1423244"/>
            <a:ext cx="4536744" cy="1374955"/>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279023" y="1542617"/>
            <a:ext cx="4401514" cy="1136208"/>
          </a:xfrm>
          <a:prstGeom prst="rect">
            <a:avLst/>
          </a:prstGeom>
        </p:spPr>
        <p:txBody>
          <a:bodyPr wrap="square">
            <a:spAutoFit/>
          </a:bodyPr>
          <a:lstStyle/>
          <a:p>
            <a:pPr marL="0" lvl="1" indent="0">
              <a:lnSpc>
                <a:spcPct val="106000"/>
              </a:lnSpc>
              <a:buNone/>
            </a:pPr>
            <a:r>
              <a:rPr lang="en-US" sz="1600" i="1" dirty="0"/>
              <a:t>“Everybody that works in this clinic says to me, ‘Do you remember how much </a:t>
            </a:r>
            <a:r>
              <a:rPr lang="en-US" sz="1600" i="1" dirty="0">
                <a:solidFill>
                  <a:srgbClr val="0070C0"/>
                </a:solidFill>
              </a:rPr>
              <a:t>turmoil</a:t>
            </a:r>
            <a:r>
              <a:rPr lang="en-US" sz="1600" i="1" dirty="0"/>
              <a:t> there was around it? </a:t>
            </a:r>
            <a:r>
              <a:rPr lang="en-US" sz="1600" i="1" dirty="0">
                <a:solidFill>
                  <a:srgbClr val="0070C0"/>
                </a:solidFill>
              </a:rPr>
              <a:t>Wow, we don’t have any of that anymore</a:t>
            </a:r>
            <a:r>
              <a:rPr lang="en-US" sz="1600" i="1" dirty="0"/>
              <a:t>.’”</a:t>
            </a:r>
          </a:p>
        </p:txBody>
      </p:sp>
      <p:sp>
        <p:nvSpPr>
          <p:cNvPr id="13" name="Rounded Rectangular Callout 12"/>
          <p:cNvSpPr/>
          <p:nvPr/>
        </p:nvSpPr>
        <p:spPr>
          <a:xfrm>
            <a:off x="3768013" y="3690845"/>
            <a:ext cx="4393843" cy="2113619"/>
          </a:xfrm>
          <a:prstGeom prst="wedgeRoundRect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903243" y="3742361"/>
            <a:ext cx="4144243" cy="1919115"/>
          </a:xfrm>
          <a:prstGeom prst="rect">
            <a:avLst/>
          </a:prstGeom>
        </p:spPr>
        <p:txBody>
          <a:bodyPr wrap="square">
            <a:spAutoFit/>
          </a:bodyPr>
          <a:lstStyle/>
          <a:p>
            <a:pPr marL="0" lvl="1" indent="0">
              <a:lnSpc>
                <a:spcPct val="106000"/>
              </a:lnSpc>
              <a:buNone/>
            </a:pPr>
            <a:r>
              <a:rPr lang="en-US" sz="1600" i="1" dirty="0"/>
              <a:t>“The thing that surprised me was the number of patients that once they started churning through the standard care pathway, that said, ‘Wow, I get it,’ and then a lot of them just ended up </a:t>
            </a:r>
            <a:r>
              <a:rPr lang="en-US" sz="1600" i="1" dirty="0">
                <a:solidFill>
                  <a:srgbClr val="0070C0"/>
                </a:solidFill>
              </a:rPr>
              <a:t>tapering themselves </a:t>
            </a:r>
            <a:r>
              <a:rPr lang="en-US" sz="1600" i="1" dirty="0"/>
              <a:t>ahead of us. I just wasn't quite prepared to see the </a:t>
            </a:r>
            <a:r>
              <a:rPr lang="en-US" sz="1600" i="1" dirty="0">
                <a:solidFill>
                  <a:srgbClr val="0070C0"/>
                </a:solidFill>
              </a:rPr>
              <a:t>patients engage</a:t>
            </a:r>
            <a:r>
              <a:rPr lang="en-US" sz="1600" i="1" dirty="0"/>
              <a:t>.” </a:t>
            </a:r>
          </a:p>
        </p:txBody>
      </p:sp>
    </p:spTree>
    <p:extLst>
      <p:ext uri="{BB962C8B-B14F-4D97-AF65-F5344CB8AC3E}">
        <p14:creationId xmlns:p14="http://schemas.microsoft.com/office/powerpoint/2010/main" val="3869964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84812" y="3243985"/>
            <a:ext cx="6949993" cy="821589"/>
          </a:xfrm>
        </p:spPr>
        <p:txBody>
          <a:bodyPr>
            <a:normAutofit fontScale="90000"/>
          </a:bodyPr>
          <a:lstStyle/>
          <a:p>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r>
              <a:rPr lang="en-US" dirty="0">
                <a:solidFill>
                  <a:schemeClr val="tx1"/>
                </a:solidFill>
              </a:rPr>
              <a:t>Why this </a:t>
            </a:r>
            <a:r>
              <a:rPr lang="en-US" dirty="0" smtClean="0">
                <a:solidFill>
                  <a:schemeClr val="tx1"/>
                </a:solidFill>
              </a:rPr>
              <a:t>work is important</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(Insert </a:t>
            </a:r>
            <a:r>
              <a:rPr lang="en-US" dirty="0" smtClean="0">
                <a:solidFill>
                  <a:schemeClr val="tx1"/>
                </a:solidFill>
              </a:rPr>
              <a:t>slides from clinic perspective)</a:t>
            </a:r>
            <a:r>
              <a:rPr lang="en-US" dirty="0">
                <a:solidFill>
                  <a:schemeClr val="tx1"/>
                </a:solidFill>
              </a:rPr>
              <a:t/>
            </a:r>
            <a:br>
              <a:rPr lang="en-US" dirty="0">
                <a:solidFill>
                  <a:schemeClr val="tx1"/>
                </a:solidFill>
              </a:rPr>
            </a:br>
            <a:r>
              <a:rPr lang="en-US" dirty="0">
                <a:solidFill>
                  <a:schemeClr val="tx1"/>
                </a:solidFill>
              </a:rPr>
              <a:t/>
            </a:r>
            <a:br>
              <a:rPr lang="en-US" dirty="0">
                <a:solidFill>
                  <a:schemeClr val="tx1"/>
                </a:solidFill>
              </a:rPr>
            </a:br>
            <a:endParaRPr lang="en-US" dirty="0">
              <a:solidFill>
                <a:schemeClr val="tx1"/>
              </a:solidFill>
            </a:endParaRPr>
          </a:p>
        </p:txBody>
      </p:sp>
      <p:sp>
        <p:nvSpPr>
          <p:cNvPr id="6" name="AutoShape 4" descr="Image result for sea m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77959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750" y="795581"/>
            <a:ext cx="7410250" cy="893804"/>
          </a:xfrm>
        </p:spPr>
        <p:txBody>
          <a:bodyPr>
            <a:normAutofit fontScale="90000"/>
          </a:bodyPr>
          <a:lstStyle/>
          <a:p>
            <a:r>
              <a:rPr lang="en-US" dirty="0" smtClean="0"/>
              <a:t>What’s happening at our clinic: data and stories</a:t>
            </a:r>
            <a:endParaRPr lang="en-US" dirty="0"/>
          </a:p>
        </p:txBody>
      </p:sp>
      <p:sp>
        <p:nvSpPr>
          <p:cNvPr id="3" name="Content Placeholder 2"/>
          <p:cNvSpPr>
            <a:spLocks noGrp="1"/>
          </p:cNvSpPr>
          <p:nvPr>
            <p:ph idx="1"/>
          </p:nvPr>
        </p:nvSpPr>
        <p:spPr/>
        <p:txBody>
          <a:bodyPr>
            <a:normAutofit/>
          </a:bodyPr>
          <a:lstStyle/>
          <a:p>
            <a:r>
              <a:rPr lang="en-US" sz="4400" dirty="0" smtClean="0">
                <a:latin typeface="+mj-lt"/>
              </a:rPr>
              <a:t>(Insert slides)</a:t>
            </a:r>
            <a:endParaRPr lang="en-US" sz="4400" dirty="0">
              <a:latin typeface="+mj-lt"/>
            </a:endParaRPr>
          </a:p>
        </p:txBody>
      </p:sp>
    </p:spTree>
    <p:extLst>
      <p:ext uri="{BB962C8B-B14F-4D97-AF65-F5344CB8AC3E}">
        <p14:creationId xmlns:p14="http://schemas.microsoft.com/office/powerpoint/2010/main" val="3397116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8064" y="2851253"/>
            <a:ext cx="4390733" cy="893804"/>
          </a:xfrm>
        </p:spPr>
        <p:txBody>
          <a:bodyPr>
            <a:noAutofit/>
          </a:bodyPr>
          <a:lstStyle/>
          <a:p>
            <a:pPr algn="ctr"/>
            <a:r>
              <a:rPr lang="en-US" sz="4000" dirty="0">
                <a:solidFill>
                  <a:schemeClr val="tx1"/>
                </a:solidFill>
              </a:rPr>
              <a:t>Where are we now?</a:t>
            </a:r>
            <a:br>
              <a:rPr lang="en-US" sz="4000" dirty="0">
                <a:solidFill>
                  <a:schemeClr val="tx1"/>
                </a:solidFill>
              </a:rPr>
            </a:br>
            <a:r>
              <a:rPr lang="en-US" sz="4000" dirty="0">
                <a:solidFill>
                  <a:schemeClr val="tx1"/>
                </a:solidFill>
              </a:rPr>
              <a:t>A time for reflection &amp; discussion</a:t>
            </a:r>
          </a:p>
        </p:txBody>
      </p:sp>
    </p:spTree>
    <p:extLst>
      <p:ext uri="{BB962C8B-B14F-4D97-AF65-F5344CB8AC3E}">
        <p14:creationId xmlns:p14="http://schemas.microsoft.com/office/powerpoint/2010/main" val="2217464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2900" y="1063229"/>
            <a:ext cx="8441177" cy="8572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p>
        </p:txBody>
      </p:sp>
      <p:sp>
        <p:nvSpPr>
          <p:cNvPr id="3" name="Content Placeholder 2"/>
          <p:cNvSpPr txBox="1">
            <a:spLocks/>
          </p:cNvSpPr>
          <p:nvPr/>
        </p:nvSpPr>
        <p:spPr>
          <a:xfrm>
            <a:off x="342900" y="2321263"/>
            <a:ext cx="8441177" cy="31499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First step: gather an accurate baseline picture</a:t>
            </a:r>
          </a:p>
          <a:p>
            <a:endParaRPr lang="en-US" sz="2400" dirty="0"/>
          </a:p>
          <a:p>
            <a:r>
              <a:rPr lang="en-US" sz="2400" dirty="0"/>
              <a:t>Different roles and clinics = different perspectives</a:t>
            </a:r>
          </a:p>
          <a:p>
            <a:endParaRPr lang="en-US" sz="2400" dirty="0"/>
          </a:p>
          <a:p>
            <a:pPr marL="0" indent="0">
              <a:lnSpc>
                <a:spcPct val="100000"/>
              </a:lnSpc>
              <a:buNone/>
            </a:pPr>
            <a:r>
              <a:rPr lang="en-US" sz="2400" dirty="0"/>
              <a:t>It is essential to get a sense of these different understandings to help build consensus &amp; inform the quality improvement initiatives</a:t>
            </a:r>
          </a:p>
        </p:txBody>
      </p:sp>
      <p:pic>
        <p:nvPicPr>
          <p:cNvPr id="5" name="Picture 4"/>
          <p:cNvPicPr>
            <a:picLocks noChangeAspect="1"/>
          </p:cNvPicPr>
          <p:nvPr/>
        </p:nvPicPr>
        <p:blipFill rotWithShape="1">
          <a:blip r:embed="rId3"/>
          <a:srcRect l="15127" t="11766" r="12581" b="1176"/>
          <a:stretch/>
        </p:blipFill>
        <p:spPr>
          <a:xfrm>
            <a:off x="6609025" y="100798"/>
            <a:ext cx="2422187" cy="2133832"/>
          </a:xfrm>
          <a:prstGeom prst="rect">
            <a:avLst/>
          </a:prstGeom>
        </p:spPr>
      </p:pic>
      <p:sp>
        <p:nvSpPr>
          <p:cNvPr id="4" name="Title 3"/>
          <p:cNvSpPr>
            <a:spLocks noGrp="1"/>
          </p:cNvSpPr>
          <p:nvPr>
            <p:ph type="title"/>
          </p:nvPr>
        </p:nvSpPr>
        <p:spPr>
          <a:xfrm>
            <a:off x="1043297" y="662445"/>
            <a:ext cx="7410250" cy="893804"/>
          </a:xfrm>
        </p:spPr>
        <p:txBody>
          <a:bodyPr>
            <a:normAutofit/>
          </a:bodyPr>
          <a:lstStyle/>
          <a:p>
            <a:r>
              <a:rPr lang="en-US" sz="4000" dirty="0">
                <a:solidFill>
                  <a:schemeClr val="tx1"/>
                </a:solidFill>
              </a:rPr>
              <a:t>Diverse Perspectives</a:t>
            </a:r>
          </a:p>
        </p:txBody>
      </p:sp>
    </p:spTree>
    <p:extLst>
      <p:ext uri="{BB962C8B-B14F-4D97-AF65-F5344CB8AC3E}">
        <p14:creationId xmlns:p14="http://schemas.microsoft.com/office/powerpoint/2010/main" val="3832369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206" y="196950"/>
            <a:ext cx="7738750" cy="893804"/>
          </a:xfrm>
        </p:spPr>
        <p:txBody>
          <a:bodyPr>
            <a:normAutofit/>
          </a:bodyPr>
          <a:lstStyle/>
          <a:p>
            <a:r>
              <a:rPr lang="en-US" sz="4000" dirty="0">
                <a:solidFill>
                  <a:schemeClr val="tx1"/>
                </a:solidFill>
              </a:rPr>
              <a:t>Self-assessment activity directions</a:t>
            </a:r>
          </a:p>
        </p:txBody>
      </p:sp>
      <p:sp>
        <p:nvSpPr>
          <p:cNvPr id="3" name="Content Placeholder 2"/>
          <p:cNvSpPr>
            <a:spLocks noGrp="1"/>
          </p:cNvSpPr>
          <p:nvPr>
            <p:ph idx="1"/>
          </p:nvPr>
        </p:nvSpPr>
        <p:spPr>
          <a:xfrm>
            <a:off x="146304" y="1090754"/>
            <a:ext cx="8875775" cy="5114974"/>
          </a:xfrm>
        </p:spPr>
        <p:txBody>
          <a:bodyPr>
            <a:noAutofit/>
          </a:bodyPr>
          <a:lstStyle/>
          <a:p>
            <a:pPr marL="728663" lvl="1" indent="-385763">
              <a:spcAft>
                <a:spcPts val="800"/>
              </a:spcAft>
              <a:buFont typeface="+mj-lt"/>
              <a:buAutoNum type="arabicPeriod"/>
            </a:pPr>
            <a:r>
              <a:rPr lang="en-US" sz="2000" dirty="0" smtClean="0">
                <a:solidFill>
                  <a:schemeClr val="tx1"/>
                </a:solidFill>
              </a:rPr>
              <a:t>Pick a “scribe”. That person will read the questions aloud and record answers. Write “scribe” on the top of that self-assessment.</a:t>
            </a:r>
          </a:p>
          <a:p>
            <a:pPr marL="728663" lvl="1" indent="-385763">
              <a:spcAft>
                <a:spcPts val="800"/>
              </a:spcAft>
              <a:buFont typeface="+mj-lt"/>
              <a:buAutoNum type="arabicPeriod"/>
            </a:pPr>
            <a:r>
              <a:rPr lang="en-US" sz="2000" dirty="0" smtClean="0">
                <a:solidFill>
                  <a:schemeClr val="tx1"/>
                </a:solidFill>
              </a:rPr>
              <a:t>Each </a:t>
            </a:r>
            <a:r>
              <a:rPr lang="en-US" sz="2000" dirty="0">
                <a:solidFill>
                  <a:schemeClr val="tx1"/>
                </a:solidFill>
              </a:rPr>
              <a:t>group will start on a different page, then continue and complete as many sections as time allows. </a:t>
            </a:r>
          </a:p>
          <a:p>
            <a:pPr marL="728663" lvl="1" indent="-385763">
              <a:spcAft>
                <a:spcPts val="800"/>
              </a:spcAft>
              <a:buFont typeface="+mj-lt"/>
              <a:buAutoNum type="arabicPeriod"/>
            </a:pPr>
            <a:r>
              <a:rPr lang="en-US" sz="2000" dirty="0">
                <a:solidFill>
                  <a:schemeClr val="tx1"/>
                </a:solidFill>
              </a:rPr>
              <a:t>As a group, please review each question and circle the number that best reflects your organization’s current status. Answers should reflect the clinic as a whole, not your individual practice.</a:t>
            </a:r>
          </a:p>
          <a:p>
            <a:pPr marL="728663" lvl="1" indent="-385763">
              <a:spcAft>
                <a:spcPts val="800"/>
              </a:spcAft>
              <a:buFont typeface="+mj-lt"/>
              <a:buAutoNum type="arabicPeriod"/>
            </a:pPr>
            <a:r>
              <a:rPr lang="en-US" sz="2000" dirty="0">
                <a:solidFill>
                  <a:schemeClr val="tx1"/>
                </a:solidFill>
              </a:rPr>
              <a:t>There are three number options for each answer to allow you to select how far along you are within that answer. If your group cannot agree, mark both scores and make a note.</a:t>
            </a:r>
          </a:p>
          <a:p>
            <a:pPr marL="728663" lvl="1" indent="-385763">
              <a:spcAft>
                <a:spcPts val="800"/>
              </a:spcAft>
              <a:buFont typeface="+mj-lt"/>
              <a:buAutoNum type="arabicPeriod"/>
            </a:pPr>
            <a:r>
              <a:rPr lang="en-US" sz="2000" b="1" dirty="0">
                <a:solidFill>
                  <a:schemeClr val="tx1"/>
                </a:solidFill>
              </a:rPr>
              <a:t>There are no right or wrong answers</a:t>
            </a:r>
            <a:r>
              <a:rPr lang="en-US" sz="2000" dirty="0">
                <a:solidFill>
                  <a:schemeClr val="tx1"/>
                </a:solidFill>
              </a:rPr>
              <a:t>; we just want to gather perspectives from across the clinic and across roles.</a:t>
            </a:r>
          </a:p>
          <a:p>
            <a:pPr marL="728663" lvl="1" indent="-385763">
              <a:spcAft>
                <a:spcPts val="1800"/>
              </a:spcAft>
              <a:buFont typeface="+mj-lt"/>
              <a:buAutoNum type="arabicPeriod"/>
            </a:pPr>
            <a:r>
              <a:rPr lang="en-US" sz="2000" dirty="0" smtClean="0">
                <a:solidFill>
                  <a:schemeClr val="tx1"/>
                </a:solidFill>
              </a:rPr>
              <a:t>Prepare </a:t>
            </a:r>
            <a:r>
              <a:rPr lang="en-US" sz="2000" dirty="0">
                <a:solidFill>
                  <a:schemeClr val="tx1"/>
                </a:solidFill>
              </a:rPr>
              <a:t>to share your scores and discussion points with the other groups.</a:t>
            </a:r>
          </a:p>
          <a:p>
            <a:pPr marL="342900" lvl="1" indent="0">
              <a:spcAft>
                <a:spcPts val="1800"/>
              </a:spcAft>
              <a:buNone/>
            </a:pPr>
            <a:r>
              <a:rPr lang="en-US" sz="1900" dirty="0">
                <a:solidFill>
                  <a:schemeClr val="tx1"/>
                </a:solidFill>
              </a:rPr>
              <a:t>Time: 30 minutes			   </a:t>
            </a:r>
            <a:endParaRPr lang="en-US" sz="1900" i="1" dirty="0">
              <a:solidFill>
                <a:schemeClr val="tx1"/>
              </a:solidFill>
            </a:endParaRPr>
          </a:p>
          <a:p>
            <a:pPr marL="342900" lvl="1" indent="0">
              <a:spcAft>
                <a:spcPts val="1800"/>
              </a:spcAft>
              <a:buNone/>
            </a:pPr>
            <a:endParaRPr lang="en-US" sz="1900" dirty="0">
              <a:solidFill>
                <a:schemeClr val="tx1"/>
              </a:solidFill>
            </a:endParaRPr>
          </a:p>
          <a:p>
            <a:pPr marL="342900" lvl="1" indent="0">
              <a:spcBef>
                <a:spcPts val="600"/>
              </a:spcBef>
              <a:spcAft>
                <a:spcPts val="800"/>
              </a:spcAft>
              <a:buNone/>
            </a:pPr>
            <a:r>
              <a:rPr lang="en-US" sz="2000" dirty="0">
                <a:solidFill>
                  <a:schemeClr val="tx1"/>
                </a:solidFill>
              </a:rPr>
              <a:t>			</a:t>
            </a:r>
            <a:endParaRPr lang="en-US" sz="2400" dirty="0">
              <a:solidFill>
                <a:schemeClr val="tx1"/>
              </a:solidFill>
            </a:endParaRPr>
          </a:p>
          <a:p>
            <a:pPr marL="342900" lvl="1" indent="0">
              <a:buNone/>
            </a:pPr>
            <a:endParaRPr lang="en-US" sz="2400" dirty="0">
              <a:solidFill>
                <a:schemeClr val="tx1"/>
              </a:solidFill>
            </a:endParaRP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331304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3822"/>
            <a:ext cx="7886700" cy="1404178"/>
          </a:xfrm>
        </p:spPr>
        <p:txBody>
          <a:bodyPr/>
          <a:lstStyle/>
          <a:p>
            <a:pPr algn="ctr"/>
            <a:r>
              <a:rPr lang="en-US" dirty="0">
                <a:solidFill>
                  <a:schemeClr val="tx1"/>
                </a:solidFill>
              </a:rPr>
              <a:t>Small-group baseline self-assessment results</a:t>
            </a:r>
            <a:endParaRPr lang="en-US" sz="1800" dirty="0">
              <a:solidFill>
                <a:schemeClr val="tx1"/>
              </a:solidFill>
            </a:endParaRPr>
          </a:p>
        </p:txBody>
      </p:sp>
    </p:spTree>
    <p:extLst>
      <p:ext uri="{BB962C8B-B14F-4D97-AF65-F5344CB8AC3E}">
        <p14:creationId xmlns:p14="http://schemas.microsoft.com/office/powerpoint/2010/main" val="3368111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0212" y="96982"/>
            <a:ext cx="7886700" cy="773113"/>
          </a:xfrm>
        </p:spPr>
        <p:txBody>
          <a:bodyPr>
            <a:normAutofit/>
          </a:bodyPr>
          <a:lstStyle/>
          <a:p>
            <a:r>
              <a:rPr lang="en-US" sz="3200" dirty="0">
                <a:solidFill>
                  <a:schemeClr val="tx1"/>
                </a:solidFill>
              </a:rPr>
              <a:t>Leadership &amp; Consensus</a:t>
            </a:r>
          </a:p>
        </p:txBody>
      </p:sp>
      <p:graphicFrame>
        <p:nvGraphicFramePr>
          <p:cNvPr id="3" name="Table 2"/>
          <p:cNvGraphicFramePr>
            <a:graphicFrameLocks noGrp="1"/>
          </p:cNvGraphicFramePr>
          <p:nvPr>
            <p:extLst>
              <p:ext uri="{D42A27DB-BD31-4B8C-83A1-F6EECF244321}">
                <p14:modId xmlns:p14="http://schemas.microsoft.com/office/powerpoint/2010/main" val="2819832826"/>
              </p:ext>
            </p:extLst>
          </p:nvPr>
        </p:nvGraphicFramePr>
        <p:xfrm>
          <a:off x="2" y="1345613"/>
          <a:ext cx="9143998" cy="5003603"/>
        </p:xfrm>
        <a:graphic>
          <a:graphicData uri="http://schemas.openxmlformats.org/drawingml/2006/table">
            <a:tbl>
              <a:tblPr firstRow="1" firstCol="1" bandRow="1">
                <a:tableStyleId>{BC89EF96-8CEA-46FF-86C4-4CE0E7609802}</a:tableStyleId>
              </a:tblPr>
              <a:tblGrid>
                <a:gridCol w="1942573">
                  <a:extLst>
                    <a:ext uri="{9D8B030D-6E8A-4147-A177-3AD203B41FA5}">
                      <a16:colId xmlns:a16="http://schemas.microsoft.com/office/drawing/2014/main" val="2845698471"/>
                    </a:ext>
                  </a:extLst>
                </a:gridCol>
                <a:gridCol w="1664541">
                  <a:extLst>
                    <a:ext uri="{9D8B030D-6E8A-4147-A177-3AD203B41FA5}">
                      <a16:colId xmlns:a16="http://schemas.microsoft.com/office/drawing/2014/main" val="3946890872"/>
                    </a:ext>
                  </a:extLst>
                </a:gridCol>
                <a:gridCol w="1845628">
                  <a:extLst>
                    <a:ext uri="{9D8B030D-6E8A-4147-A177-3AD203B41FA5}">
                      <a16:colId xmlns:a16="http://schemas.microsoft.com/office/drawing/2014/main" val="2769612903"/>
                    </a:ext>
                  </a:extLst>
                </a:gridCol>
                <a:gridCol w="1845628">
                  <a:extLst>
                    <a:ext uri="{9D8B030D-6E8A-4147-A177-3AD203B41FA5}">
                      <a16:colId xmlns:a16="http://schemas.microsoft.com/office/drawing/2014/main" val="1555192003"/>
                    </a:ext>
                  </a:extLst>
                </a:gridCol>
                <a:gridCol w="1845628">
                  <a:extLst>
                    <a:ext uri="{9D8B030D-6E8A-4147-A177-3AD203B41FA5}">
                      <a16:colId xmlns:a16="http://schemas.microsoft.com/office/drawing/2014/main" val="654336546"/>
                    </a:ext>
                  </a:extLst>
                </a:gridCol>
              </a:tblGrid>
              <a:tr h="421954">
                <a:tc>
                  <a:txBody>
                    <a:bodyPr/>
                    <a:lstStyle/>
                    <a:p>
                      <a:pPr marL="0" marR="0" indent="-228600">
                        <a:lnSpc>
                          <a:spcPct val="107000"/>
                        </a:lnSpc>
                        <a:spcBef>
                          <a:spcPts val="300"/>
                        </a:spcBef>
                        <a:spcAft>
                          <a:spcPts val="300"/>
                        </a:spcAft>
                        <a:tabLst>
                          <a:tab pos="228600" algn="l"/>
                        </a:tabLst>
                      </a:pPr>
                      <a:r>
                        <a:rPr lang="en-US" sz="1150" dirty="0">
                          <a:effectLst/>
                        </a:rPr>
                        <a:t>Leadership prioritizes the work</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817736001"/>
                  </a:ext>
                </a:extLst>
              </a:tr>
              <a:tr h="1319545">
                <a:tc>
                  <a:txBody>
                    <a:bodyPr/>
                    <a:lstStyle/>
                    <a:p>
                      <a:pPr marL="0" marR="0" lvl="0" indent="0">
                        <a:lnSpc>
                          <a:spcPct val="107000"/>
                        </a:lnSpc>
                        <a:spcBef>
                          <a:spcPts val="300"/>
                        </a:spcBef>
                        <a:spcAft>
                          <a:spcPts val="300"/>
                        </a:spcAft>
                        <a:buFont typeface="+mj-lt"/>
                        <a:buNone/>
                        <a:tabLst>
                          <a:tab pos="228600" algn="l"/>
                        </a:tabLst>
                      </a:pPr>
                      <a:r>
                        <a:rPr lang="en-US" sz="1150" dirty="0">
                          <a:effectLst/>
                        </a:rPr>
                        <a:t>The commitment of leadership in this clinic to improving management of patients on chronic opioid therapy…</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…is not visible or communicated.</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15000"/>
                        </a:lnSpc>
                        <a:spcBef>
                          <a:spcPts val="0"/>
                        </a:spcBef>
                        <a:spcAft>
                          <a:spcPts val="1000"/>
                        </a:spcAft>
                      </a:pPr>
                      <a:r>
                        <a:rPr lang="en-US" sz="1150" dirty="0">
                          <a:effectLst/>
                        </a:rPr>
                        <a:t>…is rarely visible, and communication about use of opioids for chronic pain patients is ad hoc and informal.</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50" dirty="0">
                          <a:effectLst/>
                        </a:rPr>
                        <a:t>…is sometimes visible and communication about patients on chronic opioid therapy is occasionally discussed in meetings.</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150" dirty="0">
                          <a:effectLst/>
                        </a:rPr>
                        <a:t>…is communicated consistently as an important element of meetings, case conferences, emails, internal communications, and celebrations of success.</a:t>
                      </a:r>
                      <a:endParaRPr lang="en-US" sz="11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7187303"/>
                  </a:ext>
                </a:extLst>
              </a:tr>
              <a:tr h="445460">
                <a:tc>
                  <a:txBody>
                    <a:bodyPr/>
                    <a:lstStyle/>
                    <a:p>
                      <a:pPr marL="228600" marR="0" indent="-228600">
                        <a:lnSpc>
                          <a:spcPct val="107000"/>
                        </a:lnSpc>
                        <a:spcBef>
                          <a:spcPts val="300"/>
                        </a:spcBef>
                        <a:spcAft>
                          <a:spcPts val="300"/>
                        </a:spcAft>
                        <a:tabLst>
                          <a:tab pos="228600" algn="l"/>
                        </a:tabLst>
                      </a:pPr>
                      <a:r>
                        <a:rPr lang="en-US" sz="1150" b="1" dirty="0">
                          <a:effectLst/>
                        </a:rPr>
                        <a:t>Shared vision</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3709438409"/>
                  </a:ext>
                </a:extLst>
              </a:tr>
              <a:tr h="1083839">
                <a:tc>
                  <a:txBody>
                    <a:bodyPr/>
                    <a:lstStyle/>
                    <a:p>
                      <a:pPr marL="0" marR="0" lvl="0" indent="0">
                        <a:lnSpc>
                          <a:spcPct val="107000"/>
                        </a:lnSpc>
                        <a:spcBef>
                          <a:spcPts val="300"/>
                        </a:spcBef>
                        <a:spcAft>
                          <a:spcPts val="300"/>
                        </a:spcAft>
                        <a:buFont typeface="+mj-lt"/>
                        <a:buNone/>
                        <a:tabLst>
                          <a:tab pos="228600" algn="l"/>
                        </a:tabLst>
                      </a:pPr>
                      <a:r>
                        <a:rPr lang="en-US" sz="1150" dirty="0">
                          <a:effectLst/>
                        </a:rPr>
                        <a:t>A shared vision for safer and more cautious opioid prescribing…</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…has not been formally considered or discussed by clinicians and staff.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…has been discussed, and preliminary conversations regarding a clinic-wide opioid prescribing standard have begun.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…has been partially achieved, but consensus regarding a clinic-wide opioid prescribing standard has not yet been reached.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…has been fully achieved. Clinicians and staff consistently follow prescribing standards and practices.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extLst>
                  <a:ext uri="{0D108BD9-81ED-4DB2-BD59-A6C34878D82A}">
                    <a16:rowId xmlns:a16="http://schemas.microsoft.com/office/drawing/2014/main" val="4130955290"/>
                  </a:ext>
                </a:extLst>
              </a:tr>
              <a:tr h="447249">
                <a:tc>
                  <a:txBody>
                    <a:bodyPr/>
                    <a:lstStyle/>
                    <a:p>
                      <a:pPr marL="228600" marR="0" indent="-228600">
                        <a:lnSpc>
                          <a:spcPct val="107000"/>
                        </a:lnSpc>
                        <a:spcBef>
                          <a:spcPts val="300"/>
                        </a:spcBef>
                        <a:spcAft>
                          <a:spcPts val="300"/>
                        </a:spcAft>
                        <a:tabLst>
                          <a:tab pos="228600" algn="l"/>
                        </a:tabLst>
                      </a:pPr>
                      <a:r>
                        <a:rPr lang="en-US" sz="1150" b="1" dirty="0">
                          <a:effectLst/>
                        </a:rPr>
                        <a:t>Responsibilities assigned</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1994100687"/>
                  </a:ext>
                </a:extLst>
              </a:tr>
              <a:tr h="1285556">
                <a:tc>
                  <a:txBody>
                    <a:bodyPr/>
                    <a:lstStyle/>
                    <a:p>
                      <a:pPr marL="0" marR="0" lvl="0" indent="0">
                        <a:lnSpc>
                          <a:spcPct val="107000"/>
                        </a:lnSpc>
                        <a:spcBef>
                          <a:spcPts val="300"/>
                        </a:spcBef>
                        <a:spcAft>
                          <a:spcPts val="300"/>
                        </a:spcAft>
                        <a:buFont typeface="+mj-lt"/>
                        <a:buNone/>
                        <a:tabLst>
                          <a:tab pos="228600" algn="l"/>
                        </a:tabLst>
                      </a:pPr>
                      <a:r>
                        <a:rPr lang="en-US" sz="1150" dirty="0">
                          <a:effectLst/>
                        </a:rPr>
                        <a:t>Responsibilities for practice change related to patients on chronic opioid therapy…</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…have not been assigned to designated leaders.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…have been assigned to leaders, but no resources have been committed. </a:t>
                      </a:r>
                    </a:p>
                    <a:p>
                      <a:pPr marL="0" marR="0">
                        <a:lnSpc>
                          <a:spcPct val="107000"/>
                        </a:lnSpc>
                        <a:spcBef>
                          <a:spcPts val="300"/>
                        </a:spcBef>
                        <a:spcAft>
                          <a:spcPts val="300"/>
                        </a:spcAft>
                        <a:tabLst>
                          <a:tab pos="228600" algn="l"/>
                        </a:tabLst>
                      </a:pPr>
                      <a:r>
                        <a:rPr lang="en-US" sz="1150" dirty="0">
                          <a:effectLst/>
                        </a:rPr>
                        <a:t>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…have been assigned to leaders with dedicated resources, but more support is needed.</a:t>
                      </a:r>
                    </a:p>
                    <a:p>
                      <a:pPr marL="0" marR="0">
                        <a:lnSpc>
                          <a:spcPct val="107000"/>
                        </a:lnSpc>
                        <a:spcBef>
                          <a:spcPts val="300"/>
                        </a:spcBef>
                        <a:spcAft>
                          <a:spcPts val="300"/>
                        </a:spcAft>
                        <a:tabLst>
                          <a:tab pos="228600" algn="l"/>
                        </a:tabLst>
                      </a:pPr>
                      <a:r>
                        <a:rPr lang="en-US" sz="1150" dirty="0">
                          <a:effectLst/>
                        </a:rPr>
                        <a:t>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rPr>
                        <a:t>…have been assigned. Dedicated resources support protected time to meet and engage in practice change. </a:t>
                      </a:r>
                      <a:endParaRPr lang="en-US" sz="1150" dirty="0">
                        <a:effectLst/>
                        <a:latin typeface="Calibri" panose="020F0502020204030204" pitchFamily="34" charset="0"/>
                        <a:ea typeface="MS Mincho" panose="02020609040205080304"/>
                        <a:cs typeface="Arial" panose="020B0604020202020204" pitchFamily="34" charset="0"/>
                      </a:endParaRPr>
                    </a:p>
                  </a:txBody>
                  <a:tcPr marL="68580" marR="68580" marT="0" marB="0"/>
                </a:tc>
                <a:extLst>
                  <a:ext uri="{0D108BD9-81ED-4DB2-BD59-A6C34878D82A}">
                    <a16:rowId xmlns:a16="http://schemas.microsoft.com/office/drawing/2014/main" val="3575539252"/>
                  </a:ext>
                </a:extLst>
              </a:tr>
            </a:tbl>
          </a:graphicData>
        </a:graphic>
      </p:graphicFrame>
    </p:spTree>
    <p:extLst>
      <p:ext uri="{BB962C8B-B14F-4D97-AF65-F5344CB8AC3E}">
        <p14:creationId xmlns:p14="http://schemas.microsoft.com/office/powerpoint/2010/main" val="3151985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0211" y="104963"/>
            <a:ext cx="7886700" cy="773113"/>
          </a:xfrm>
        </p:spPr>
        <p:txBody>
          <a:bodyPr>
            <a:noAutofit/>
          </a:bodyPr>
          <a:lstStyle/>
          <a:p>
            <a:r>
              <a:rPr lang="en-US" sz="3200" dirty="0">
                <a:solidFill>
                  <a:schemeClr val="tx1"/>
                </a:solidFill>
              </a:rPr>
              <a:t>Policies, patient agreements, and workflows</a:t>
            </a:r>
          </a:p>
        </p:txBody>
      </p:sp>
      <p:graphicFrame>
        <p:nvGraphicFramePr>
          <p:cNvPr id="5" name="Table 4"/>
          <p:cNvGraphicFramePr>
            <a:graphicFrameLocks noGrp="1"/>
          </p:cNvGraphicFramePr>
          <p:nvPr>
            <p:extLst>
              <p:ext uri="{D42A27DB-BD31-4B8C-83A1-F6EECF244321}">
                <p14:modId xmlns:p14="http://schemas.microsoft.com/office/powerpoint/2010/main" val="569707845"/>
              </p:ext>
            </p:extLst>
          </p:nvPr>
        </p:nvGraphicFramePr>
        <p:xfrm>
          <a:off x="0" y="1292038"/>
          <a:ext cx="9143998" cy="5590724"/>
        </p:xfrm>
        <a:graphic>
          <a:graphicData uri="http://schemas.openxmlformats.org/drawingml/2006/table">
            <a:tbl>
              <a:tblPr firstRow="1" firstCol="1" bandRow="1">
                <a:tableStyleId>{BC89EF96-8CEA-46FF-86C4-4CE0E7609802}</a:tableStyleId>
              </a:tblPr>
              <a:tblGrid>
                <a:gridCol w="1942573">
                  <a:extLst>
                    <a:ext uri="{9D8B030D-6E8A-4147-A177-3AD203B41FA5}">
                      <a16:colId xmlns:a16="http://schemas.microsoft.com/office/drawing/2014/main" val="3786464031"/>
                    </a:ext>
                  </a:extLst>
                </a:gridCol>
                <a:gridCol w="1664541">
                  <a:extLst>
                    <a:ext uri="{9D8B030D-6E8A-4147-A177-3AD203B41FA5}">
                      <a16:colId xmlns:a16="http://schemas.microsoft.com/office/drawing/2014/main" val="3872413709"/>
                    </a:ext>
                  </a:extLst>
                </a:gridCol>
                <a:gridCol w="1845628">
                  <a:extLst>
                    <a:ext uri="{9D8B030D-6E8A-4147-A177-3AD203B41FA5}">
                      <a16:colId xmlns:a16="http://schemas.microsoft.com/office/drawing/2014/main" val="3218391207"/>
                    </a:ext>
                  </a:extLst>
                </a:gridCol>
                <a:gridCol w="1845628">
                  <a:extLst>
                    <a:ext uri="{9D8B030D-6E8A-4147-A177-3AD203B41FA5}">
                      <a16:colId xmlns:a16="http://schemas.microsoft.com/office/drawing/2014/main" val="1749755573"/>
                    </a:ext>
                  </a:extLst>
                </a:gridCol>
                <a:gridCol w="1845628">
                  <a:extLst>
                    <a:ext uri="{9D8B030D-6E8A-4147-A177-3AD203B41FA5}">
                      <a16:colId xmlns:a16="http://schemas.microsoft.com/office/drawing/2014/main" val="2865703109"/>
                    </a:ext>
                  </a:extLst>
                </a:gridCol>
              </a:tblGrid>
              <a:tr h="412716">
                <a:tc>
                  <a:txBody>
                    <a:bodyPr/>
                    <a:lstStyle/>
                    <a:p>
                      <a:pPr marL="0" marR="0" indent="-228600">
                        <a:lnSpc>
                          <a:spcPct val="107000"/>
                        </a:lnSpc>
                        <a:spcBef>
                          <a:spcPts val="300"/>
                        </a:spcBef>
                        <a:spcAft>
                          <a:spcPts val="300"/>
                        </a:spcAft>
                        <a:tabLst>
                          <a:tab pos="228600" algn="l"/>
                        </a:tabLst>
                      </a:pPr>
                      <a:r>
                        <a:rPr lang="en-US" sz="1150" b="1" dirty="0">
                          <a:effectLst/>
                        </a:rPr>
                        <a:t>Policy development/ revision</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1019912157"/>
                  </a:ext>
                </a:extLst>
              </a:tr>
              <a:tr h="1534134">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Comprehensive policies regarding chronic opioid therapy that reflect evidence-based guidelines, such as the CDC Guideline for Prescribing Opioids for Chronic Pain or state-based opioid prescribing guidelines…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…do not exist.</a:t>
                      </a:r>
                    </a:p>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but have not been recently revised and updated.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have been recently updated, but are still lacking essential components.</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and have been recently updated to reflect recent evidence-based guidelines, and are comprehensive.</a:t>
                      </a:r>
                    </a:p>
                  </a:txBody>
                  <a:tcPr marL="68580" marR="68580" marT="0" marB="0"/>
                </a:tc>
                <a:extLst>
                  <a:ext uri="{0D108BD9-81ED-4DB2-BD59-A6C34878D82A}">
                    <a16:rowId xmlns:a16="http://schemas.microsoft.com/office/drawing/2014/main" val="880029962"/>
                  </a:ext>
                </a:extLst>
              </a:tr>
              <a:tr h="408295">
                <a:tc>
                  <a:txBody>
                    <a:bodyPr/>
                    <a:lstStyle/>
                    <a:p>
                      <a:pPr marL="228600" marR="0" indent="-228600">
                        <a:lnSpc>
                          <a:spcPct val="107000"/>
                        </a:lnSpc>
                        <a:spcBef>
                          <a:spcPts val="300"/>
                        </a:spcBef>
                        <a:spcAft>
                          <a:spcPts val="300"/>
                        </a:spcAft>
                        <a:tabLst>
                          <a:tab pos="228600" algn="l"/>
                        </a:tabLst>
                      </a:pPr>
                      <a:r>
                        <a:rPr lang="en-US" sz="1150" b="1" dirty="0">
                          <a:effectLst/>
                        </a:rPr>
                        <a:t>Policy Implementation</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4072545381"/>
                  </a:ext>
                </a:extLst>
              </a:tr>
              <a:tr h="925197">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Policies regarding chronic opioid therapy…</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…have not been distributed to clinicians and staff.</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…have been distributed to clinicians and staff, but have not been discussed.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…have been distributed, have been discussed with all clinic staff and clinicians, but are not consistently followed.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…have been distributed, have been discussed with all clinic staff and clinicians, and are consistently followed.</a:t>
                      </a:r>
                    </a:p>
                  </a:txBody>
                  <a:tcPr marL="68580" marR="68580" marT="0" marB="0"/>
                </a:tc>
                <a:extLst>
                  <a:ext uri="{0D108BD9-81ED-4DB2-BD59-A6C34878D82A}">
                    <a16:rowId xmlns:a16="http://schemas.microsoft.com/office/drawing/2014/main" val="629367008"/>
                  </a:ext>
                </a:extLst>
              </a:tr>
              <a:tr h="396954">
                <a:tc>
                  <a:txBody>
                    <a:bodyPr/>
                    <a:lstStyle/>
                    <a:p>
                      <a:pPr marL="228600" marR="0" indent="-228600">
                        <a:lnSpc>
                          <a:spcPct val="107000"/>
                        </a:lnSpc>
                        <a:spcBef>
                          <a:spcPts val="300"/>
                        </a:spcBef>
                        <a:spcAft>
                          <a:spcPts val="300"/>
                        </a:spcAft>
                        <a:tabLst>
                          <a:tab pos="228600" algn="l"/>
                        </a:tabLst>
                      </a:pPr>
                      <a:r>
                        <a:rPr lang="en-US" sz="1150" b="1" dirty="0">
                          <a:effectLst/>
                        </a:rPr>
                        <a:t>Patient</a:t>
                      </a:r>
                      <a:r>
                        <a:rPr lang="en-US" sz="1150" b="1" baseline="0" dirty="0">
                          <a:effectLst/>
                        </a:rPr>
                        <a:t> agreements</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1775015714"/>
                  </a:ext>
                </a:extLst>
              </a:tr>
              <a:tr h="925197">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Formal signed patient agreements regarding chronic opioid therapy…</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…do not exist.</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but do not align with current clinic policies and/or are not consistently used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align with current clinic policies, but are not consistently used.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align with current policies, and are consistently used with all patients on chronic opioid therapy.</a:t>
                      </a:r>
                    </a:p>
                  </a:txBody>
                  <a:tcPr marL="68580" marR="68580" marT="0" marB="0"/>
                </a:tc>
                <a:extLst>
                  <a:ext uri="{0D108BD9-81ED-4DB2-BD59-A6C34878D82A}">
                    <a16:rowId xmlns:a16="http://schemas.microsoft.com/office/drawing/2014/main" val="2146668473"/>
                  </a:ext>
                </a:extLst>
              </a:tr>
              <a:tr h="348314">
                <a:tc>
                  <a:txBody>
                    <a:bodyPr/>
                    <a:lstStyle/>
                    <a:p>
                      <a:pPr marL="228600" marR="0" indent="-228600">
                        <a:lnSpc>
                          <a:spcPct val="107000"/>
                        </a:lnSpc>
                        <a:spcBef>
                          <a:spcPts val="300"/>
                        </a:spcBef>
                        <a:spcAft>
                          <a:spcPts val="300"/>
                        </a:spcAft>
                        <a:tabLst>
                          <a:tab pos="228600" algn="l"/>
                        </a:tabLst>
                      </a:pPr>
                      <a:r>
                        <a:rPr lang="en-US" sz="1150" b="1" dirty="0">
                          <a:effectLst/>
                          <a:latin typeface="+mn-lt"/>
                          <a:ea typeface="+mn-ea"/>
                          <a:cs typeface="+mn-cs"/>
                        </a:rPr>
                        <a:t>Workflows</a:t>
                      </a:r>
                      <a:endParaRPr lang="en-US" sz="115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765988175"/>
                  </a:ext>
                </a:extLst>
              </a:tr>
              <a:tr h="615155">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Clinic workflows for managing patients on chronic opioid therapy…</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…do not exist.</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but do not support current clinic policies.</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support current clinic policies, but are not fully implemented.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support current clinic policies, and are fully implemented</a:t>
                      </a:r>
                    </a:p>
                  </a:txBody>
                  <a:tcPr marL="68580" marR="68580" marT="0" marB="0"/>
                </a:tc>
                <a:extLst>
                  <a:ext uri="{0D108BD9-81ED-4DB2-BD59-A6C34878D82A}">
                    <a16:rowId xmlns:a16="http://schemas.microsoft.com/office/drawing/2014/main" val="4121554167"/>
                  </a:ext>
                </a:extLst>
              </a:tr>
            </a:tbl>
          </a:graphicData>
        </a:graphic>
      </p:graphicFrame>
    </p:spTree>
    <p:extLst>
      <p:ext uri="{BB962C8B-B14F-4D97-AF65-F5344CB8AC3E}">
        <p14:creationId xmlns:p14="http://schemas.microsoft.com/office/powerpoint/2010/main" val="259960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4062" y="106679"/>
            <a:ext cx="7065426" cy="773113"/>
          </a:xfrm>
        </p:spPr>
        <p:txBody>
          <a:bodyPr>
            <a:noAutofit/>
          </a:bodyPr>
          <a:lstStyle/>
          <a:p>
            <a:r>
              <a:rPr lang="en-US" sz="3200" dirty="0">
                <a:solidFill>
                  <a:schemeClr val="tx1"/>
                </a:solidFill>
              </a:rPr>
              <a:t>Tracking and monitoring patient care</a:t>
            </a:r>
          </a:p>
        </p:txBody>
      </p:sp>
      <p:graphicFrame>
        <p:nvGraphicFramePr>
          <p:cNvPr id="3" name="Table 2"/>
          <p:cNvGraphicFramePr>
            <a:graphicFrameLocks noGrp="1"/>
          </p:cNvGraphicFramePr>
          <p:nvPr>
            <p:extLst>
              <p:ext uri="{D42A27DB-BD31-4B8C-83A1-F6EECF244321}">
                <p14:modId xmlns:p14="http://schemas.microsoft.com/office/powerpoint/2010/main" val="2226254934"/>
              </p:ext>
            </p:extLst>
          </p:nvPr>
        </p:nvGraphicFramePr>
        <p:xfrm>
          <a:off x="2" y="1345613"/>
          <a:ext cx="9143998" cy="5512387"/>
        </p:xfrm>
        <a:graphic>
          <a:graphicData uri="http://schemas.openxmlformats.org/drawingml/2006/table">
            <a:tbl>
              <a:tblPr firstRow="1" firstCol="1" bandRow="1">
                <a:tableStyleId>{BC89EF96-8CEA-46FF-86C4-4CE0E7609802}</a:tableStyleId>
              </a:tblPr>
              <a:tblGrid>
                <a:gridCol w="1942573">
                  <a:extLst>
                    <a:ext uri="{9D8B030D-6E8A-4147-A177-3AD203B41FA5}">
                      <a16:colId xmlns:a16="http://schemas.microsoft.com/office/drawing/2014/main" val="2845698471"/>
                    </a:ext>
                  </a:extLst>
                </a:gridCol>
                <a:gridCol w="1664541">
                  <a:extLst>
                    <a:ext uri="{9D8B030D-6E8A-4147-A177-3AD203B41FA5}">
                      <a16:colId xmlns:a16="http://schemas.microsoft.com/office/drawing/2014/main" val="3946890872"/>
                    </a:ext>
                  </a:extLst>
                </a:gridCol>
                <a:gridCol w="1845628">
                  <a:extLst>
                    <a:ext uri="{9D8B030D-6E8A-4147-A177-3AD203B41FA5}">
                      <a16:colId xmlns:a16="http://schemas.microsoft.com/office/drawing/2014/main" val="2769612903"/>
                    </a:ext>
                  </a:extLst>
                </a:gridCol>
                <a:gridCol w="1845628">
                  <a:extLst>
                    <a:ext uri="{9D8B030D-6E8A-4147-A177-3AD203B41FA5}">
                      <a16:colId xmlns:a16="http://schemas.microsoft.com/office/drawing/2014/main" val="1555192003"/>
                    </a:ext>
                  </a:extLst>
                </a:gridCol>
                <a:gridCol w="1845628">
                  <a:extLst>
                    <a:ext uri="{9D8B030D-6E8A-4147-A177-3AD203B41FA5}">
                      <a16:colId xmlns:a16="http://schemas.microsoft.com/office/drawing/2014/main" val="654336546"/>
                    </a:ext>
                  </a:extLst>
                </a:gridCol>
              </a:tblGrid>
              <a:tr h="574873">
                <a:tc>
                  <a:txBody>
                    <a:bodyPr/>
                    <a:lstStyle/>
                    <a:p>
                      <a:pPr marL="0" marR="0" algn="l">
                        <a:lnSpc>
                          <a:spcPct val="107000"/>
                        </a:lnSpc>
                        <a:spcBef>
                          <a:spcPts val="300"/>
                        </a:spcBef>
                        <a:spcAft>
                          <a:spcPts val="300"/>
                        </a:spcAft>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Tracking &amp; monitoring of patients prescribed chronic opioids</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817736001"/>
                  </a:ext>
                </a:extLst>
              </a:tr>
              <a:tr h="1348459">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Use of a system to pro-actively track &amp; monitor patients prescribed chronic opioids to ensure their safety…</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…has not been explored or is not possible with existing data systems.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…is technically possible, but systems to get useful reports are not yet in place.</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…is possible and systems are in place to produce basic reports on a regular basis.</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…is possible, systems are in place, and reports are produced that allow for tracking of patient care and monitoring of clinician practices.</a:t>
                      </a:r>
                    </a:p>
                  </a:txBody>
                  <a:tcPr marL="68580" marR="68580" marT="0" marB="0"/>
                </a:tc>
                <a:extLst>
                  <a:ext uri="{0D108BD9-81ED-4DB2-BD59-A6C34878D82A}">
                    <a16:rowId xmlns:a16="http://schemas.microsoft.com/office/drawing/2014/main" val="4057187303"/>
                  </a:ext>
                </a:extLst>
              </a:tr>
              <a:tr h="574873">
                <a:tc>
                  <a:txBody>
                    <a:bodyPr/>
                    <a:lstStyle/>
                    <a:p>
                      <a:pPr marL="0" marR="0" indent="0" algn="l">
                        <a:lnSpc>
                          <a:spcPct val="107000"/>
                        </a:lnSpc>
                        <a:spcBef>
                          <a:spcPts val="300"/>
                        </a:spcBef>
                        <a:spcAft>
                          <a:spcPts val="300"/>
                        </a:spcAft>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Tracking &amp; monitoring data collection workflows established</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3709438409"/>
                  </a:ext>
                </a:extLst>
              </a:tr>
              <a:tr h="1141246">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Workflows to enter data into the tracking &amp; monitoring system…</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…have not been developed.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in development, but not established.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established, but aren’t consistently implemented.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established and consistently implemented. Responsibilities are assigned and protected time is available to complete assigned responsibilities.</a:t>
                      </a:r>
                    </a:p>
                  </a:txBody>
                  <a:tcPr marL="68580" marR="68580" marT="0" marB="0"/>
                </a:tc>
                <a:extLst>
                  <a:ext uri="{0D108BD9-81ED-4DB2-BD59-A6C34878D82A}">
                    <a16:rowId xmlns:a16="http://schemas.microsoft.com/office/drawing/2014/main" val="4130955290"/>
                  </a:ext>
                </a:extLst>
              </a:tr>
              <a:tr h="559211">
                <a:tc>
                  <a:txBody>
                    <a:bodyPr/>
                    <a:lstStyle/>
                    <a:p>
                      <a:pPr marL="0" marR="0" indent="0">
                        <a:lnSpc>
                          <a:spcPct val="107000"/>
                        </a:lnSpc>
                        <a:spcBef>
                          <a:spcPts val="300"/>
                        </a:spcBef>
                        <a:spcAft>
                          <a:spcPts val="300"/>
                        </a:spcAft>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Tracking &amp; monitoring data use workflows established</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1994100687"/>
                  </a:ext>
                </a:extLst>
              </a:tr>
              <a:tr h="1313725">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Workflows to use data to track patient care and monitor clinician practices…</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…have not been developed.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in development, but not established.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established, but aren’t consistently implemented.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established and consistently implemented. Responsibilities are assigned and protected time is available to complete assigned responsibilities.</a:t>
                      </a:r>
                    </a:p>
                  </a:txBody>
                  <a:tcPr marL="68580" marR="68580" marT="0" marB="0"/>
                </a:tc>
                <a:extLst>
                  <a:ext uri="{0D108BD9-81ED-4DB2-BD59-A6C34878D82A}">
                    <a16:rowId xmlns:a16="http://schemas.microsoft.com/office/drawing/2014/main" val="3575539252"/>
                  </a:ext>
                </a:extLst>
              </a:tr>
            </a:tbl>
          </a:graphicData>
        </a:graphic>
      </p:graphicFrame>
    </p:spTree>
    <p:extLst>
      <p:ext uri="{BB962C8B-B14F-4D97-AF65-F5344CB8AC3E}">
        <p14:creationId xmlns:p14="http://schemas.microsoft.com/office/powerpoint/2010/main" val="393011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455" r="4394" b="13940"/>
          <a:stretch/>
        </p:blipFill>
        <p:spPr>
          <a:xfrm>
            <a:off x="234967" y="737754"/>
            <a:ext cx="5355344" cy="5112327"/>
          </a:xfrm>
          <a:prstGeom prst="rect">
            <a:avLst/>
          </a:prstGeom>
          <a:solidFill>
            <a:schemeClr val="bg1">
              <a:lumMod val="85000"/>
            </a:schemeClr>
          </a:solidFill>
        </p:spPr>
      </p:pic>
      <p:sp>
        <p:nvSpPr>
          <p:cNvPr id="4" name="TextBox 3"/>
          <p:cNvSpPr txBox="1"/>
          <p:nvPr/>
        </p:nvSpPr>
        <p:spPr>
          <a:xfrm>
            <a:off x="5798129" y="339217"/>
            <a:ext cx="2982189" cy="2185214"/>
          </a:xfrm>
          <a:prstGeom prst="rect">
            <a:avLst/>
          </a:prstGeom>
          <a:noFill/>
        </p:spPr>
        <p:txBody>
          <a:bodyPr wrap="square" rtlCol="0">
            <a:spAutoFit/>
          </a:bodyPr>
          <a:lstStyle/>
          <a:p>
            <a:pPr algn="r"/>
            <a:r>
              <a:rPr lang="en-US" sz="9600" b="1" dirty="0" smtClean="0"/>
              <a:t>130</a:t>
            </a:r>
            <a:r>
              <a:rPr lang="en-US" sz="8000" dirty="0" smtClean="0"/>
              <a:t> </a:t>
            </a:r>
          </a:p>
          <a:p>
            <a:pPr algn="r"/>
            <a:r>
              <a:rPr lang="en-US" sz="4000" cap="all" dirty="0" smtClean="0"/>
              <a:t>Americans</a:t>
            </a:r>
            <a:endParaRPr lang="en-US" sz="4000" cap="all" dirty="0"/>
          </a:p>
        </p:txBody>
      </p:sp>
      <p:sp>
        <p:nvSpPr>
          <p:cNvPr id="6" name="TextBox 5"/>
          <p:cNvSpPr txBox="1"/>
          <p:nvPr/>
        </p:nvSpPr>
        <p:spPr>
          <a:xfrm>
            <a:off x="5590311" y="4135581"/>
            <a:ext cx="3397825" cy="1938992"/>
          </a:xfrm>
          <a:prstGeom prst="rect">
            <a:avLst/>
          </a:prstGeom>
          <a:noFill/>
        </p:spPr>
        <p:txBody>
          <a:bodyPr wrap="square" rtlCol="0">
            <a:spAutoFit/>
          </a:bodyPr>
          <a:lstStyle/>
          <a:p>
            <a:pPr algn="r"/>
            <a:r>
              <a:rPr lang="en-US" sz="2400" dirty="0"/>
              <a:t>d</a:t>
            </a:r>
            <a:r>
              <a:rPr lang="en-US" sz="2400" dirty="0" smtClean="0"/>
              <a:t>ie every day from an</a:t>
            </a:r>
          </a:p>
          <a:p>
            <a:pPr algn="r"/>
            <a:r>
              <a:rPr lang="en-US" sz="2400" b="1" dirty="0"/>
              <a:t>o</a:t>
            </a:r>
            <a:r>
              <a:rPr lang="en-US" sz="2400" b="1" dirty="0" smtClean="0"/>
              <a:t>pioid overdose</a:t>
            </a:r>
          </a:p>
          <a:p>
            <a:pPr algn="r"/>
            <a:r>
              <a:rPr lang="en-US" sz="2400" dirty="0"/>
              <a:t>t</a:t>
            </a:r>
            <a:r>
              <a:rPr lang="en-US" sz="2400" dirty="0" smtClean="0"/>
              <a:t>hat includes </a:t>
            </a:r>
          </a:p>
          <a:p>
            <a:pPr algn="r"/>
            <a:r>
              <a:rPr lang="en-US" sz="2400" dirty="0"/>
              <a:t>p</a:t>
            </a:r>
            <a:r>
              <a:rPr lang="en-US" sz="2400" dirty="0" smtClean="0"/>
              <a:t>rescription opioids </a:t>
            </a:r>
          </a:p>
          <a:p>
            <a:pPr algn="r"/>
            <a:r>
              <a:rPr lang="en-US" sz="2400" dirty="0" smtClean="0"/>
              <a:t>and heroin</a:t>
            </a:r>
            <a:endParaRPr lang="en-US" sz="2400" dirty="0"/>
          </a:p>
        </p:txBody>
      </p:sp>
    </p:spTree>
    <p:extLst>
      <p:ext uri="{BB962C8B-B14F-4D97-AF65-F5344CB8AC3E}">
        <p14:creationId xmlns:p14="http://schemas.microsoft.com/office/powerpoint/2010/main" val="4062346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0214" y="104959"/>
            <a:ext cx="7362606" cy="773113"/>
          </a:xfrm>
        </p:spPr>
        <p:txBody>
          <a:bodyPr>
            <a:noAutofit/>
          </a:bodyPr>
          <a:lstStyle/>
          <a:p>
            <a:r>
              <a:rPr lang="en-US" sz="3200" dirty="0">
                <a:solidFill>
                  <a:schemeClr val="tx1"/>
                </a:solidFill>
              </a:rPr>
              <a:t>Planned, patient-centered visits </a:t>
            </a:r>
          </a:p>
        </p:txBody>
      </p:sp>
      <p:graphicFrame>
        <p:nvGraphicFramePr>
          <p:cNvPr id="5" name="Table 4"/>
          <p:cNvGraphicFramePr>
            <a:graphicFrameLocks noGrp="1"/>
          </p:cNvGraphicFramePr>
          <p:nvPr>
            <p:extLst>
              <p:ext uri="{D42A27DB-BD31-4B8C-83A1-F6EECF244321}">
                <p14:modId xmlns:p14="http://schemas.microsoft.com/office/powerpoint/2010/main" val="4161826180"/>
              </p:ext>
            </p:extLst>
          </p:nvPr>
        </p:nvGraphicFramePr>
        <p:xfrm>
          <a:off x="0" y="1292038"/>
          <a:ext cx="9143998" cy="5565963"/>
        </p:xfrm>
        <a:graphic>
          <a:graphicData uri="http://schemas.openxmlformats.org/drawingml/2006/table">
            <a:tbl>
              <a:tblPr firstRow="1" firstCol="1" bandRow="1">
                <a:tableStyleId>{BC89EF96-8CEA-46FF-86C4-4CE0E7609802}</a:tableStyleId>
              </a:tblPr>
              <a:tblGrid>
                <a:gridCol w="1942573">
                  <a:extLst>
                    <a:ext uri="{9D8B030D-6E8A-4147-A177-3AD203B41FA5}">
                      <a16:colId xmlns:a16="http://schemas.microsoft.com/office/drawing/2014/main" val="3786464031"/>
                    </a:ext>
                  </a:extLst>
                </a:gridCol>
                <a:gridCol w="1664541">
                  <a:extLst>
                    <a:ext uri="{9D8B030D-6E8A-4147-A177-3AD203B41FA5}">
                      <a16:colId xmlns:a16="http://schemas.microsoft.com/office/drawing/2014/main" val="3872413709"/>
                    </a:ext>
                  </a:extLst>
                </a:gridCol>
                <a:gridCol w="1845628">
                  <a:extLst>
                    <a:ext uri="{9D8B030D-6E8A-4147-A177-3AD203B41FA5}">
                      <a16:colId xmlns:a16="http://schemas.microsoft.com/office/drawing/2014/main" val="3218391207"/>
                    </a:ext>
                  </a:extLst>
                </a:gridCol>
                <a:gridCol w="1845628">
                  <a:extLst>
                    <a:ext uri="{9D8B030D-6E8A-4147-A177-3AD203B41FA5}">
                      <a16:colId xmlns:a16="http://schemas.microsoft.com/office/drawing/2014/main" val="1749755573"/>
                    </a:ext>
                  </a:extLst>
                </a:gridCol>
                <a:gridCol w="1845628">
                  <a:extLst>
                    <a:ext uri="{9D8B030D-6E8A-4147-A177-3AD203B41FA5}">
                      <a16:colId xmlns:a16="http://schemas.microsoft.com/office/drawing/2014/main" val="2865703109"/>
                    </a:ext>
                  </a:extLst>
                </a:gridCol>
              </a:tblGrid>
              <a:tr h="286779">
                <a:tc>
                  <a:txBody>
                    <a:bodyPr/>
                    <a:lstStyle/>
                    <a:p>
                      <a:pPr marL="0" marR="0">
                        <a:lnSpc>
                          <a:spcPct val="107000"/>
                        </a:lnSpc>
                        <a:spcBef>
                          <a:spcPts val="300"/>
                        </a:spcBef>
                        <a:spcAft>
                          <a:spcPts val="300"/>
                        </a:spcAft>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Planned opioid patient visits</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1019912157"/>
                  </a:ext>
                </a:extLst>
              </a:tr>
              <a:tr h="930897">
                <a:tc>
                  <a:txBody>
                    <a:bodyPr/>
                    <a:lstStyle/>
                    <a:p>
                      <a:pPr marL="0" marR="0" lvl="0" indent="0">
                        <a:lnSpc>
                          <a:spcPct val="107000"/>
                        </a:lnSpc>
                        <a:spcBef>
                          <a:spcPts val="300"/>
                        </a:spcBef>
                        <a:spcAft>
                          <a:spcPts val="300"/>
                        </a:spcAft>
                        <a:buFont typeface="+mj-lt"/>
                        <a:buNone/>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Before routine clinic visits, patients on chronic opioid therapy…</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…are not identified. There is no advance preparation for patient visits for chronic opioid therapy.</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…are sometimes identified, but there is no discussion or advance preparation for visits with patients prescribed chronic opioids.</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…are identified, and a discussion or chart review to prepare for the visit sometimes occurs.</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…are consistently identified and discussed before the visit. The chart is reviewed and preparations made to address safe opioid use.</a:t>
                      </a:r>
                    </a:p>
                  </a:txBody>
                  <a:tcPr marL="68580" marR="68580" marT="0" marB="0"/>
                </a:tc>
                <a:extLst>
                  <a:ext uri="{0D108BD9-81ED-4DB2-BD59-A6C34878D82A}">
                    <a16:rowId xmlns:a16="http://schemas.microsoft.com/office/drawing/2014/main" val="880029962"/>
                  </a:ext>
                </a:extLst>
              </a:tr>
              <a:tr h="265971">
                <a:tc>
                  <a:txBody>
                    <a:bodyPr/>
                    <a:lstStyle/>
                    <a:p>
                      <a:pPr marL="0" marR="0">
                        <a:lnSpc>
                          <a:spcPct val="107000"/>
                        </a:lnSpc>
                        <a:spcBef>
                          <a:spcPts val="300"/>
                        </a:spcBef>
                        <a:spcAft>
                          <a:spcPts val="300"/>
                        </a:spcAft>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Empathic communication</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4072545381"/>
                  </a:ext>
                </a:extLst>
              </a:tr>
              <a:tr h="930897">
                <a:tc>
                  <a:txBody>
                    <a:bodyPr/>
                    <a:lstStyle/>
                    <a:p>
                      <a:pPr marL="0" marR="0" lvl="0" indent="0">
                        <a:lnSpc>
                          <a:spcPct val="107000"/>
                        </a:lnSpc>
                        <a:spcBef>
                          <a:spcPts val="300"/>
                        </a:spcBef>
                        <a:spcAft>
                          <a:spcPts val="300"/>
                        </a:spcAft>
                        <a:buFont typeface="+mj-lt"/>
                        <a:buNone/>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Training on patient-centered, empathic communication emphasizing patient safety, e.g., opioid risks, dose escalation, and to tapering…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…has not been offered to clinicians and staff.</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…has been offered to clinicians and staff, but there was limited participation.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…has been offered and the majority of clinicians and staff participated.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…is consistently offered with widespread, regular participation.</a:t>
                      </a:r>
                    </a:p>
                  </a:txBody>
                  <a:tcPr marL="68580" marR="68580" marT="0" marB="0"/>
                </a:tc>
                <a:extLst>
                  <a:ext uri="{0D108BD9-81ED-4DB2-BD59-A6C34878D82A}">
                    <a16:rowId xmlns:a16="http://schemas.microsoft.com/office/drawing/2014/main" val="629367008"/>
                  </a:ext>
                </a:extLst>
              </a:tr>
              <a:tr h="242033">
                <a:tc>
                  <a:txBody>
                    <a:bodyPr/>
                    <a:lstStyle/>
                    <a:p>
                      <a:pPr marL="228600" marR="0" indent="-228600">
                        <a:lnSpc>
                          <a:spcPct val="107000"/>
                        </a:lnSpc>
                        <a:spcBef>
                          <a:spcPts val="300"/>
                        </a:spcBef>
                        <a:spcAft>
                          <a:spcPts val="300"/>
                        </a:spcAft>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Patient involvement</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1775015714"/>
                  </a:ext>
                </a:extLst>
              </a:tr>
              <a:tr h="1118739">
                <a:tc>
                  <a:txBody>
                    <a:bodyPr/>
                    <a:lstStyle/>
                    <a:p>
                      <a:pPr marL="0" marR="0" lvl="0" indent="0">
                        <a:lnSpc>
                          <a:spcPct val="107000"/>
                        </a:lnSpc>
                        <a:spcBef>
                          <a:spcPts val="300"/>
                        </a:spcBef>
                        <a:spcAft>
                          <a:spcPts val="300"/>
                        </a:spcAft>
                        <a:buFont typeface="+mj-lt"/>
                        <a:buNone/>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Training on how to involve patients on chronic opioid therapy in decision-making, setting goals for improvement and providing support for self-management…</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…has not been offered to clinicians and staff.</a:t>
                      </a:r>
                    </a:p>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…has been offered to clinicians and staff, but there was limited participation.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…has been offered and the majority of clinicians and staff participated.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…is consistently offered with widespread, regular participation.</a:t>
                      </a:r>
                    </a:p>
                  </a:txBody>
                  <a:tcPr marL="68580" marR="68580" marT="0" marB="0"/>
                </a:tc>
                <a:extLst>
                  <a:ext uri="{0D108BD9-81ED-4DB2-BD59-A6C34878D82A}">
                    <a16:rowId xmlns:a16="http://schemas.microsoft.com/office/drawing/2014/main" val="2146668473"/>
                  </a:ext>
                </a:extLst>
              </a:tr>
              <a:tr h="245690">
                <a:tc>
                  <a:txBody>
                    <a:bodyPr/>
                    <a:lstStyle/>
                    <a:p>
                      <a:pPr marL="228600" marR="0" indent="-228600">
                        <a:lnSpc>
                          <a:spcPct val="107000"/>
                        </a:lnSpc>
                        <a:spcBef>
                          <a:spcPts val="300"/>
                        </a:spcBef>
                        <a:spcAft>
                          <a:spcPts val="300"/>
                        </a:spcAft>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Care plans</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765988175"/>
                  </a:ext>
                </a:extLst>
              </a:tr>
              <a:tr h="555213">
                <a:tc>
                  <a:txBody>
                    <a:bodyPr/>
                    <a:lstStyle/>
                    <a:p>
                      <a:pPr marL="0" marR="0" lvl="0" indent="0">
                        <a:lnSpc>
                          <a:spcPct val="107000"/>
                        </a:lnSpc>
                        <a:spcBef>
                          <a:spcPts val="300"/>
                        </a:spcBef>
                        <a:spcAft>
                          <a:spcPts val="300"/>
                        </a:spcAft>
                        <a:buFont typeface="+mj-lt"/>
                        <a:buNone/>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Chronic are care plan templates for chronic pain management…</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…do not exist.</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…exist, but do not align with current clinic policies and/or are not consistently used</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…exist, align with current clinic policies, but are not consistently used.</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…exist, align with current policies, and are consistently used. </a:t>
                      </a:r>
                    </a:p>
                  </a:txBody>
                  <a:tcPr marL="68580" marR="68580" marT="0" marB="0"/>
                </a:tc>
                <a:extLst>
                  <a:ext uri="{0D108BD9-81ED-4DB2-BD59-A6C34878D82A}">
                    <a16:rowId xmlns:a16="http://schemas.microsoft.com/office/drawing/2014/main" val="4121554167"/>
                  </a:ext>
                </a:extLst>
              </a:tr>
              <a:tr h="246688">
                <a:tc>
                  <a:txBody>
                    <a:bodyPr/>
                    <a:lstStyle/>
                    <a:p>
                      <a:pPr marL="228600" marR="0" indent="-228600">
                        <a:lnSpc>
                          <a:spcPct val="107000"/>
                        </a:lnSpc>
                        <a:spcBef>
                          <a:spcPts val="300"/>
                        </a:spcBef>
                        <a:spcAft>
                          <a:spcPts val="300"/>
                        </a:spcAft>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Patient Education</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0" dirty="0">
                          <a:effectLst/>
                        </a:rPr>
                        <a:t>1              2              3</a:t>
                      </a:r>
                      <a:endParaRPr lang="en-US" sz="1200" b="0"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0" dirty="0">
                          <a:effectLst/>
                        </a:rPr>
                        <a:t>4              5              6</a:t>
                      </a:r>
                      <a:endParaRPr lang="en-US" sz="1200" b="0"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0" dirty="0">
                          <a:effectLst/>
                        </a:rPr>
                        <a:t>7              8              9</a:t>
                      </a:r>
                      <a:endParaRPr lang="en-US" sz="1200" b="0"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0" dirty="0">
                          <a:effectLst/>
                        </a:rPr>
                        <a:t>10              11              12</a:t>
                      </a:r>
                      <a:endParaRPr lang="en-US" sz="1200" b="0"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1755152056"/>
                  </a:ext>
                </a:extLst>
              </a:tr>
              <a:tr h="743056">
                <a:tc>
                  <a:txBody>
                    <a:bodyPr/>
                    <a:lstStyle/>
                    <a:p>
                      <a:pPr marL="0" marR="0" lvl="0" indent="0">
                        <a:lnSpc>
                          <a:spcPct val="107000"/>
                        </a:lnSpc>
                        <a:spcBef>
                          <a:spcPts val="300"/>
                        </a:spcBef>
                        <a:spcAft>
                          <a:spcPts val="300"/>
                        </a:spcAft>
                        <a:buFont typeface="+mj-lt"/>
                        <a:buNone/>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Patient education materials that include explanation of the risks, and limited benefits of long-term opioid use…</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…do not exist.</a:t>
                      </a:r>
                    </a:p>
                    <a:p>
                      <a:pPr marL="0" marR="0">
                        <a:lnSpc>
                          <a:spcPct val="107000"/>
                        </a:lnSpc>
                        <a:spcBef>
                          <a:spcPts val="300"/>
                        </a:spcBef>
                        <a:spcAft>
                          <a:spcPts val="300"/>
                        </a:spcAft>
                        <a:tabLst>
                          <a:tab pos="228600" algn="l"/>
                        </a:tabLst>
                      </a:pPr>
                      <a:r>
                        <a:rPr lang="en-US" sz="1100" b="1" dirty="0">
                          <a:effectLst/>
                          <a:latin typeface="Calibri" panose="020F0502020204030204" pitchFamily="34" charset="0"/>
                          <a:ea typeface="MS Mincho" panose="02020609040205080304"/>
                          <a:cs typeface="Arial" panose="020B0604020202020204" pitchFamily="34" charset="0"/>
                        </a:rPr>
                        <a:t> </a:t>
                      </a:r>
                      <a:endParaRPr lang="en-US" sz="1100" dirty="0">
                        <a:effectLst/>
                        <a:latin typeface="Calibri" panose="020F0502020204030204" pitchFamily="34" charset="0"/>
                        <a:ea typeface="MS Mincho" panose="02020609040205080304"/>
                        <a:cs typeface="Arial" panose="020B0604020202020204" pitchFamily="34" charset="0"/>
                      </a:endParaRP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…exist, but strategies to disseminate to patients do not exist.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…exist and dissemination strategies exist, but the strategies have not been fully implemented. </a:t>
                      </a:r>
                    </a:p>
                  </a:txBody>
                  <a:tcPr marL="68580" marR="68580" marT="0" marB="0"/>
                </a:tc>
                <a:tc>
                  <a:txBody>
                    <a:bodyPr/>
                    <a:lstStyle/>
                    <a:p>
                      <a:pPr marL="0" marR="0">
                        <a:lnSpc>
                          <a:spcPct val="107000"/>
                        </a:lnSpc>
                        <a:spcBef>
                          <a:spcPts val="300"/>
                        </a:spcBef>
                        <a:spcAft>
                          <a:spcPts val="300"/>
                        </a:spcAft>
                        <a:tabLst>
                          <a:tab pos="228600" algn="l"/>
                        </a:tabLst>
                      </a:pPr>
                      <a:r>
                        <a:rPr lang="en-US" sz="1100" dirty="0">
                          <a:effectLst/>
                          <a:latin typeface="Calibri" panose="020F0502020204030204" pitchFamily="34" charset="0"/>
                          <a:ea typeface="MS Mincho" panose="02020609040205080304"/>
                          <a:cs typeface="Arial" panose="020B0604020202020204" pitchFamily="34" charset="0"/>
                        </a:rPr>
                        <a:t>…exist, dissemination strategies exist, and the strategies have been fully implemented.</a:t>
                      </a:r>
                    </a:p>
                  </a:txBody>
                  <a:tcPr marL="68580" marR="68580" marT="0" marB="0"/>
                </a:tc>
                <a:extLst>
                  <a:ext uri="{0D108BD9-81ED-4DB2-BD59-A6C34878D82A}">
                    <a16:rowId xmlns:a16="http://schemas.microsoft.com/office/drawing/2014/main" val="1351016908"/>
                  </a:ext>
                </a:extLst>
              </a:tr>
            </a:tbl>
          </a:graphicData>
        </a:graphic>
      </p:graphicFrame>
    </p:spTree>
    <p:extLst>
      <p:ext uri="{BB962C8B-B14F-4D97-AF65-F5344CB8AC3E}">
        <p14:creationId xmlns:p14="http://schemas.microsoft.com/office/powerpoint/2010/main" val="2547290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56359" y="417026"/>
            <a:ext cx="7248306" cy="445770"/>
          </a:xfrm>
        </p:spPr>
        <p:txBody>
          <a:bodyPr>
            <a:noAutofit/>
          </a:bodyPr>
          <a:lstStyle/>
          <a:p>
            <a:r>
              <a:rPr lang="en-US" sz="3200" dirty="0">
                <a:solidFill>
                  <a:schemeClr val="tx1"/>
                </a:solidFill>
              </a:rPr>
              <a:t>Caring for complex patients</a:t>
            </a:r>
          </a:p>
        </p:txBody>
      </p:sp>
      <p:graphicFrame>
        <p:nvGraphicFramePr>
          <p:cNvPr id="3" name="Table 2"/>
          <p:cNvGraphicFramePr>
            <a:graphicFrameLocks noGrp="1"/>
          </p:cNvGraphicFramePr>
          <p:nvPr>
            <p:extLst>
              <p:ext uri="{D42A27DB-BD31-4B8C-83A1-F6EECF244321}">
                <p14:modId xmlns:p14="http://schemas.microsoft.com/office/powerpoint/2010/main" val="1698471092"/>
              </p:ext>
            </p:extLst>
          </p:nvPr>
        </p:nvGraphicFramePr>
        <p:xfrm>
          <a:off x="2" y="1345612"/>
          <a:ext cx="9143998" cy="4072207"/>
        </p:xfrm>
        <a:graphic>
          <a:graphicData uri="http://schemas.openxmlformats.org/drawingml/2006/table">
            <a:tbl>
              <a:tblPr firstRow="1" firstCol="1" bandRow="1">
                <a:tableStyleId>{BC89EF96-8CEA-46FF-86C4-4CE0E7609802}</a:tableStyleId>
              </a:tblPr>
              <a:tblGrid>
                <a:gridCol w="1942573">
                  <a:extLst>
                    <a:ext uri="{9D8B030D-6E8A-4147-A177-3AD203B41FA5}">
                      <a16:colId xmlns:a16="http://schemas.microsoft.com/office/drawing/2014/main" val="2845698471"/>
                    </a:ext>
                  </a:extLst>
                </a:gridCol>
                <a:gridCol w="1664541">
                  <a:extLst>
                    <a:ext uri="{9D8B030D-6E8A-4147-A177-3AD203B41FA5}">
                      <a16:colId xmlns:a16="http://schemas.microsoft.com/office/drawing/2014/main" val="3946890872"/>
                    </a:ext>
                  </a:extLst>
                </a:gridCol>
                <a:gridCol w="1845628">
                  <a:extLst>
                    <a:ext uri="{9D8B030D-6E8A-4147-A177-3AD203B41FA5}">
                      <a16:colId xmlns:a16="http://schemas.microsoft.com/office/drawing/2014/main" val="2769612903"/>
                    </a:ext>
                  </a:extLst>
                </a:gridCol>
                <a:gridCol w="1845628">
                  <a:extLst>
                    <a:ext uri="{9D8B030D-6E8A-4147-A177-3AD203B41FA5}">
                      <a16:colId xmlns:a16="http://schemas.microsoft.com/office/drawing/2014/main" val="1555192003"/>
                    </a:ext>
                  </a:extLst>
                </a:gridCol>
                <a:gridCol w="1845628">
                  <a:extLst>
                    <a:ext uri="{9D8B030D-6E8A-4147-A177-3AD203B41FA5}">
                      <a16:colId xmlns:a16="http://schemas.microsoft.com/office/drawing/2014/main" val="654336546"/>
                    </a:ext>
                  </a:extLst>
                </a:gridCol>
              </a:tblGrid>
              <a:tr h="599427">
                <a:tc>
                  <a:txBody>
                    <a:bodyPr/>
                    <a:lstStyle/>
                    <a:p>
                      <a:pPr marL="0" marR="0">
                        <a:lnSpc>
                          <a:spcPct val="107000"/>
                        </a:lnSpc>
                        <a:spcBef>
                          <a:spcPts val="300"/>
                        </a:spcBef>
                        <a:spcAft>
                          <a:spcPts val="300"/>
                        </a:spcAft>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Identifying complex patients</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817736001"/>
                  </a:ext>
                </a:extLst>
              </a:tr>
              <a:tr h="1513354">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Policies, clinic-selected screening tools, and workflows to identify opioid misuse, diversion, addiction, and to recognize mental/behavioral health needs…</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…do not exist.</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…partially exist.</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but are only partially implemented.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 and are consistently implemented.</a:t>
                      </a:r>
                    </a:p>
                  </a:txBody>
                  <a:tcPr marL="68580" marR="68580" marT="0" marB="0"/>
                </a:tc>
                <a:extLst>
                  <a:ext uri="{0D108BD9-81ED-4DB2-BD59-A6C34878D82A}">
                    <a16:rowId xmlns:a16="http://schemas.microsoft.com/office/drawing/2014/main" val="4057187303"/>
                  </a:ext>
                </a:extLst>
              </a:tr>
              <a:tr h="599427">
                <a:tc>
                  <a:txBody>
                    <a:bodyPr/>
                    <a:lstStyle/>
                    <a:p>
                      <a:pPr marL="228600" marR="0" indent="-228600">
                        <a:lnSpc>
                          <a:spcPct val="107000"/>
                        </a:lnSpc>
                        <a:spcBef>
                          <a:spcPts val="300"/>
                        </a:spcBef>
                        <a:spcAft>
                          <a:spcPts val="300"/>
                        </a:spcAft>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Behavioral health resources</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3709438409"/>
                  </a:ext>
                </a:extLst>
              </a:tr>
              <a:tr h="1359999">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Mental/behavioral health  services…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difficult to obtain reliably.</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available from behavioral health specialists but aren’t timely or convenient.</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available from behavioral health specialists and are usually timely and convenient.</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readily available from behavioral health specialists who are onsite or who work in an organization that has a referral protocol or agreement with our practice setting.</a:t>
                      </a:r>
                    </a:p>
                  </a:txBody>
                  <a:tcPr marL="68580" marR="68580" marT="0" marB="0"/>
                </a:tc>
                <a:extLst>
                  <a:ext uri="{0D108BD9-81ED-4DB2-BD59-A6C34878D82A}">
                    <a16:rowId xmlns:a16="http://schemas.microsoft.com/office/drawing/2014/main" val="4130955290"/>
                  </a:ext>
                </a:extLst>
              </a:tr>
            </a:tbl>
          </a:graphicData>
        </a:graphic>
      </p:graphicFrame>
    </p:spTree>
    <p:extLst>
      <p:ext uri="{BB962C8B-B14F-4D97-AF65-F5344CB8AC3E}">
        <p14:creationId xmlns:p14="http://schemas.microsoft.com/office/powerpoint/2010/main" val="2184918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0214" y="417026"/>
            <a:ext cx="7248306" cy="445770"/>
          </a:xfrm>
        </p:spPr>
        <p:txBody>
          <a:bodyPr>
            <a:noAutofit/>
          </a:bodyPr>
          <a:lstStyle/>
          <a:p>
            <a:r>
              <a:rPr lang="en-US" sz="3200" dirty="0">
                <a:solidFill>
                  <a:schemeClr val="tx1"/>
                </a:solidFill>
              </a:rPr>
              <a:t>Measuring Success</a:t>
            </a:r>
          </a:p>
        </p:txBody>
      </p:sp>
      <p:graphicFrame>
        <p:nvGraphicFramePr>
          <p:cNvPr id="3" name="Table 2"/>
          <p:cNvGraphicFramePr>
            <a:graphicFrameLocks noGrp="1"/>
          </p:cNvGraphicFramePr>
          <p:nvPr>
            <p:extLst>
              <p:ext uri="{D42A27DB-BD31-4B8C-83A1-F6EECF244321}">
                <p14:modId xmlns:p14="http://schemas.microsoft.com/office/powerpoint/2010/main" val="3267218736"/>
              </p:ext>
            </p:extLst>
          </p:nvPr>
        </p:nvGraphicFramePr>
        <p:xfrm>
          <a:off x="2" y="1345612"/>
          <a:ext cx="9143998" cy="4246493"/>
        </p:xfrm>
        <a:graphic>
          <a:graphicData uri="http://schemas.openxmlformats.org/drawingml/2006/table">
            <a:tbl>
              <a:tblPr firstRow="1" firstCol="1" bandRow="1">
                <a:tableStyleId>{BC89EF96-8CEA-46FF-86C4-4CE0E7609802}</a:tableStyleId>
              </a:tblPr>
              <a:tblGrid>
                <a:gridCol w="1942573">
                  <a:extLst>
                    <a:ext uri="{9D8B030D-6E8A-4147-A177-3AD203B41FA5}">
                      <a16:colId xmlns:a16="http://schemas.microsoft.com/office/drawing/2014/main" val="2845698471"/>
                    </a:ext>
                  </a:extLst>
                </a:gridCol>
                <a:gridCol w="1664541">
                  <a:extLst>
                    <a:ext uri="{9D8B030D-6E8A-4147-A177-3AD203B41FA5}">
                      <a16:colId xmlns:a16="http://schemas.microsoft.com/office/drawing/2014/main" val="3946890872"/>
                    </a:ext>
                  </a:extLst>
                </a:gridCol>
                <a:gridCol w="1845628">
                  <a:extLst>
                    <a:ext uri="{9D8B030D-6E8A-4147-A177-3AD203B41FA5}">
                      <a16:colId xmlns:a16="http://schemas.microsoft.com/office/drawing/2014/main" val="2769612903"/>
                    </a:ext>
                  </a:extLst>
                </a:gridCol>
                <a:gridCol w="1845628">
                  <a:extLst>
                    <a:ext uri="{9D8B030D-6E8A-4147-A177-3AD203B41FA5}">
                      <a16:colId xmlns:a16="http://schemas.microsoft.com/office/drawing/2014/main" val="1555192003"/>
                    </a:ext>
                  </a:extLst>
                </a:gridCol>
                <a:gridCol w="1845628">
                  <a:extLst>
                    <a:ext uri="{9D8B030D-6E8A-4147-A177-3AD203B41FA5}">
                      <a16:colId xmlns:a16="http://schemas.microsoft.com/office/drawing/2014/main" val="654336546"/>
                    </a:ext>
                  </a:extLst>
                </a:gridCol>
              </a:tblGrid>
              <a:tr h="599427">
                <a:tc>
                  <a:txBody>
                    <a:bodyPr/>
                    <a:lstStyle/>
                    <a:p>
                      <a:pPr marL="0" marR="0">
                        <a:lnSpc>
                          <a:spcPct val="107000"/>
                        </a:lnSpc>
                        <a:spcBef>
                          <a:spcPts val="300"/>
                        </a:spcBef>
                        <a:spcAft>
                          <a:spcPts val="300"/>
                        </a:spcAft>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Monitoring progress</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817736001"/>
                  </a:ext>
                </a:extLst>
              </a:tr>
              <a:tr h="1513354">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A system to measure and monitor progress in opioid therapy practice change…</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…does not exist.</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…exists, including overall tracking goals, but regular tracking reports on specific objectives have not been produced.</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…is used to produce regular tracking reports on specific objectives. Leadership reviews are done occasionally, but not on a formal schedule.</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…has been fully implemented to measure and track progress on specific objectives. Leadership reviews progress reports regularly and adjustments and improvements are implemented.</a:t>
                      </a:r>
                    </a:p>
                  </a:txBody>
                  <a:tcPr marL="68580" marR="68580" marT="0" marB="0"/>
                </a:tc>
                <a:extLst>
                  <a:ext uri="{0D108BD9-81ED-4DB2-BD59-A6C34878D82A}">
                    <a16:rowId xmlns:a16="http://schemas.microsoft.com/office/drawing/2014/main" val="4057187303"/>
                  </a:ext>
                </a:extLst>
              </a:tr>
              <a:tr h="599427">
                <a:tc>
                  <a:txBody>
                    <a:bodyPr/>
                    <a:lstStyle/>
                    <a:p>
                      <a:pPr marL="228600" marR="0" indent="-228600">
                        <a:lnSpc>
                          <a:spcPct val="107000"/>
                        </a:lnSpc>
                        <a:spcBef>
                          <a:spcPts val="300"/>
                        </a:spcBef>
                        <a:spcAft>
                          <a:spcPts val="300"/>
                        </a:spcAft>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Assessing and modifying</a:t>
                      </a: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1              2              3</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4              5              6</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7              8              9</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tc>
                  <a:txBody>
                    <a:bodyPr/>
                    <a:lstStyle/>
                    <a:p>
                      <a:pPr marL="0" marR="0" algn="ctr">
                        <a:lnSpc>
                          <a:spcPct val="107000"/>
                        </a:lnSpc>
                        <a:spcBef>
                          <a:spcPts val="300"/>
                        </a:spcBef>
                        <a:spcAft>
                          <a:spcPts val="300"/>
                        </a:spcAft>
                        <a:tabLst>
                          <a:tab pos="228600" algn="l"/>
                        </a:tabLst>
                      </a:pPr>
                      <a:r>
                        <a:rPr lang="en-US" sz="1200" b="1" dirty="0">
                          <a:effectLst/>
                        </a:rPr>
                        <a:t>10              11              12</a:t>
                      </a:r>
                      <a:endParaRPr lang="en-US" sz="1200" b="1" dirty="0">
                        <a:effectLst/>
                        <a:latin typeface="Calibri" panose="020F0502020204030204" pitchFamily="34" charset="0"/>
                        <a:ea typeface="MS Mincho" panose="02020609040205080304"/>
                        <a:cs typeface="Arial" panose="020B0604020202020204" pitchFamily="34" charset="0"/>
                      </a:endParaRPr>
                    </a:p>
                  </a:txBody>
                  <a:tcPr marL="68580" marR="68580" marT="0" marB="0" anchor="ctr"/>
                </a:tc>
                <a:extLst>
                  <a:ext uri="{0D108BD9-81ED-4DB2-BD59-A6C34878D82A}">
                    <a16:rowId xmlns:a16="http://schemas.microsoft.com/office/drawing/2014/main" val="3709438409"/>
                  </a:ext>
                </a:extLst>
              </a:tr>
              <a:tr h="1359999">
                <a:tc>
                  <a:txBody>
                    <a:bodyPr/>
                    <a:lstStyle/>
                    <a:p>
                      <a:pPr marL="0" marR="0" lvl="0" indent="0">
                        <a:lnSpc>
                          <a:spcPct val="107000"/>
                        </a:lnSpc>
                        <a:spcBef>
                          <a:spcPts val="300"/>
                        </a:spcBef>
                        <a:spcAft>
                          <a:spcPts val="300"/>
                        </a:spcAft>
                        <a:buFont typeface="+mj-lt"/>
                        <a:buNone/>
                        <a:tabLst>
                          <a:tab pos="228600" algn="l"/>
                        </a:tabLst>
                      </a:pPr>
                      <a:r>
                        <a:rPr lang="en-US" sz="1150" b="1" dirty="0">
                          <a:effectLst/>
                          <a:latin typeface="Calibri" panose="020F0502020204030204" pitchFamily="34" charset="0"/>
                          <a:ea typeface="MS Mincho" panose="02020609040205080304"/>
                          <a:cs typeface="Arial" panose="020B0604020202020204" pitchFamily="34" charset="0"/>
                        </a:rPr>
                        <a:t>Adjustments to achieve safer opioid prescribing based on monitoring data…</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not being made.</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occasionally made, but are limited in scope and consistency.</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often made and are usually timely. </a:t>
                      </a:r>
                    </a:p>
                  </a:txBody>
                  <a:tcPr marL="68580" marR="68580" marT="0" marB="0"/>
                </a:tc>
                <a:tc>
                  <a:txBody>
                    <a:bodyPr/>
                    <a:lstStyle/>
                    <a:p>
                      <a:pPr marL="0" marR="0">
                        <a:lnSpc>
                          <a:spcPct val="107000"/>
                        </a:lnSpc>
                        <a:spcBef>
                          <a:spcPts val="300"/>
                        </a:spcBef>
                        <a:spcAft>
                          <a:spcPts val="300"/>
                        </a:spcAft>
                        <a:tabLst>
                          <a:tab pos="228600" algn="l"/>
                        </a:tabLst>
                      </a:pPr>
                      <a:r>
                        <a:rPr lang="en-US" sz="1150" dirty="0">
                          <a:effectLst/>
                          <a:latin typeface="Calibri" panose="020F0502020204030204" pitchFamily="34" charset="0"/>
                          <a:ea typeface="MS Mincho" panose="02020609040205080304"/>
                          <a:cs typeface="Arial" panose="020B0604020202020204" pitchFamily="34" charset="0"/>
                        </a:rPr>
                        <a:t>…are consistently made and are integrated in overall quality improvement strategies.</a:t>
                      </a:r>
                    </a:p>
                  </a:txBody>
                  <a:tcPr marL="68580" marR="68580" marT="0" marB="0"/>
                </a:tc>
                <a:extLst>
                  <a:ext uri="{0D108BD9-81ED-4DB2-BD59-A6C34878D82A}">
                    <a16:rowId xmlns:a16="http://schemas.microsoft.com/office/drawing/2014/main" val="4130955290"/>
                  </a:ext>
                </a:extLst>
              </a:tr>
            </a:tbl>
          </a:graphicData>
        </a:graphic>
      </p:graphicFrame>
    </p:spTree>
    <p:extLst>
      <p:ext uri="{BB962C8B-B14F-4D97-AF65-F5344CB8AC3E}">
        <p14:creationId xmlns:p14="http://schemas.microsoft.com/office/powerpoint/2010/main" val="4041334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Now the work begins!</a:t>
            </a:r>
          </a:p>
        </p:txBody>
      </p:sp>
      <p:sp>
        <p:nvSpPr>
          <p:cNvPr id="3" name="Content Placeholder 2"/>
          <p:cNvSpPr>
            <a:spLocks noGrp="1"/>
          </p:cNvSpPr>
          <p:nvPr>
            <p:ph idx="1"/>
          </p:nvPr>
        </p:nvSpPr>
        <p:spPr>
          <a:xfrm>
            <a:off x="792014" y="2008978"/>
            <a:ext cx="7543801" cy="3611019"/>
          </a:xfrm>
        </p:spPr>
        <p:txBody>
          <a:bodyPr/>
          <a:lstStyle/>
          <a:p>
            <a:pPr marL="0" indent="0">
              <a:buNone/>
            </a:pPr>
            <a:r>
              <a:rPr lang="en-US" sz="2400" b="1" dirty="0"/>
              <a:t>This is an all clinic, team process</a:t>
            </a:r>
          </a:p>
          <a:p>
            <a:pPr>
              <a:buFont typeface="Wingdings" panose="05000000000000000000" pitchFamily="2" charset="2"/>
              <a:buChar char="q"/>
            </a:pPr>
            <a:r>
              <a:rPr lang="en-US" sz="2100" dirty="0"/>
              <a:t>  Opioid Improvement Team will create a plan to move forward</a:t>
            </a:r>
          </a:p>
          <a:p>
            <a:pPr>
              <a:buFont typeface="Wingdings" panose="05000000000000000000" pitchFamily="2" charset="2"/>
              <a:buChar char="q"/>
            </a:pPr>
            <a:r>
              <a:rPr lang="en-US" sz="2100" dirty="0"/>
              <a:t>  You will have a chance to participate in Clinical Education  </a:t>
            </a:r>
            <a:br>
              <a:rPr lang="en-US" sz="2100" dirty="0"/>
            </a:br>
            <a:r>
              <a:rPr lang="en-US" sz="2100" dirty="0"/>
              <a:t>    opportunities – feel free to get started right away! </a:t>
            </a:r>
          </a:p>
          <a:p>
            <a:pPr>
              <a:buFont typeface="Wingdings" panose="05000000000000000000" pitchFamily="2" charset="2"/>
              <a:buChar char="q"/>
            </a:pPr>
            <a:r>
              <a:rPr lang="en-US" sz="2100" dirty="0"/>
              <a:t>  Please have your group’s scribe turn in their small group activity worksheet</a:t>
            </a:r>
          </a:p>
          <a:p>
            <a:pPr>
              <a:buFont typeface="Wingdings" panose="05000000000000000000" pitchFamily="2" charset="2"/>
              <a:buChar char="q"/>
            </a:pPr>
            <a:r>
              <a:rPr lang="en-US" sz="2100" dirty="0"/>
              <a:t>  Please complete the Survey and turn it in on your way out</a:t>
            </a:r>
          </a:p>
          <a:p>
            <a:pPr marL="0" indent="0">
              <a:buNone/>
            </a:pPr>
            <a:endParaRPr lang="en-US" dirty="0"/>
          </a:p>
        </p:txBody>
      </p:sp>
    </p:spTree>
    <p:extLst>
      <p:ext uri="{BB962C8B-B14F-4D97-AF65-F5344CB8AC3E}">
        <p14:creationId xmlns:p14="http://schemas.microsoft.com/office/powerpoint/2010/main" val="4012046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2246" y="773085"/>
            <a:ext cx="7779508" cy="641595"/>
          </a:xfrm>
        </p:spPr>
        <p:txBody>
          <a:bodyPr>
            <a:normAutofit/>
          </a:bodyPr>
          <a:lstStyle/>
          <a:p>
            <a:pPr marL="0" indent="0" algn="ctr">
              <a:spcAft>
                <a:spcPts val="1200"/>
              </a:spcAft>
              <a:buNone/>
            </a:pPr>
            <a:r>
              <a:rPr lang="en-US" sz="3200" b="1" dirty="0">
                <a:solidFill>
                  <a:schemeClr val="tx1"/>
                </a:solidFill>
                <a:hlinkClick r:id="rId3"/>
              </a:rPr>
              <a:t>www.improvingopioidcare.org</a:t>
            </a:r>
            <a:endParaRPr lang="en-US" sz="3600" b="1" dirty="0">
              <a:solidFill>
                <a:schemeClr val="tx1"/>
              </a:solidFill>
            </a:endParaRPr>
          </a:p>
        </p:txBody>
      </p:sp>
      <p:sp>
        <p:nvSpPr>
          <p:cNvPr id="6" name="Title 3"/>
          <p:cNvSpPr txBox="1">
            <a:spLocks/>
          </p:cNvSpPr>
          <p:nvPr/>
        </p:nvSpPr>
        <p:spPr>
          <a:xfrm>
            <a:off x="1724482" y="200079"/>
            <a:ext cx="6737272" cy="89380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a:solidFill>
                  <a:schemeClr val="tx1"/>
                </a:solidFill>
              </a:rPr>
              <a:t>Resources</a:t>
            </a:r>
          </a:p>
          <a:p>
            <a:endParaRPr lang="en-US" sz="2800" dirty="0">
              <a:solidFill>
                <a:schemeClr val="tx1"/>
              </a:solidFill>
            </a:endParaRPr>
          </a:p>
        </p:txBody>
      </p:sp>
      <p:pic>
        <p:nvPicPr>
          <p:cNvPr id="2" name="Picture 1"/>
          <p:cNvPicPr>
            <a:picLocks noChangeAspect="1"/>
          </p:cNvPicPr>
          <p:nvPr/>
        </p:nvPicPr>
        <p:blipFill rotWithShape="1">
          <a:blip r:embed="rId4"/>
          <a:srcRect l="58511" t="9716" r="9894" b="28497"/>
          <a:stretch/>
        </p:blipFill>
        <p:spPr>
          <a:xfrm>
            <a:off x="515567" y="1414680"/>
            <a:ext cx="7694580" cy="4231976"/>
          </a:xfrm>
          <a:prstGeom prst="rect">
            <a:avLst/>
          </a:prstGeom>
        </p:spPr>
      </p:pic>
    </p:spTree>
    <p:extLst>
      <p:ext uri="{BB962C8B-B14F-4D97-AF65-F5344CB8AC3E}">
        <p14:creationId xmlns:p14="http://schemas.microsoft.com/office/powerpoint/2010/main" val="1242324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25038" y="929390"/>
            <a:ext cx="7543800" cy="2871066"/>
          </a:xfrm>
        </p:spPr>
        <p:txBody>
          <a:bodyPr>
            <a:normAutofit/>
          </a:bodyPr>
          <a:lstStyle/>
          <a:p>
            <a:pPr algn="ctr"/>
            <a:r>
              <a:rPr lang="en-US" sz="5800" dirty="0">
                <a:solidFill>
                  <a:schemeClr val="tx1"/>
                </a:solidFill>
              </a:rPr>
              <a:t>Opioid Improvement </a:t>
            </a:r>
            <a:br>
              <a:rPr lang="en-US" sz="5800" dirty="0">
                <a:solidFill>
                  <a:schemeClr val="tx1"/>
                </a:solidFill>
              </a:rPr>
            </a:br>
            <a:r>
              <a:rPr lang="en-US" sz="5800" dirty="0">
                <a:solidFill>
                  <a:schemeClr val="tx1"/>
                </a:solidFill>
              </a:rPr>
              <a:t>Team Meeting</a:t>
            </a:r>
          </a:p>
        </p:txBody>
      </p:sp>
    </p:spTree>
    <p:extLst>
      <p:ext uri="{BB962C8B-B14F-4D97-AF65-F5344CB8AC3E}">
        <p14:creationId xmlns:p14="http://schemas.microsoft.com/office/powerpoint/2010/main" val="2897868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5963" y="82008"/>
            <a:ext cx="7410250" cy="832392"/>
          </a:xfrm>
        </p:spPr>
        <p:txBody>
          <a:bodyPr>
            <a:normAutofit/>
          </a:bodyPr>
          <a:lstStyle/>
          <a:p>
            <a:r>
              <a:rPr lang="en-US" sz="4200" dirty="0">
                <a:solidFill>
                  <a:schemeClr val="tx1"/>
                </a:solidFill>
              </a:rPr>
              <a:t>Agenda</a:t>
            </a:r>
          </a:p>
        </p:txBody>
      </p:sp>
      <p:sp>
        <p:nvSpPr>
          <p:cNvPr id="4" name="Content Placeholder 3"/>
          <p:cNvSpPr>
            <a:spLocks noGrp="1"/>
          </p:cNvSpPr>
          <p:nvPr>
            <p:ph idx="1"/>
          </p:nvPr>
        </p:nvSpPr>
        <p:spPr>
          <a:xfrm>
            <a:off x="792015" y="1663431"/>
            <a:ext cx="6934152" cy="4426084"/>
          </a:xfrm>
        </p:spPr>
        <p:txBody>
          <a:bodyPr>
            <a:normAutofit/>
          </a:bodyPr>
          <a:lstStyle/>
          <a:p>
            <a:pPr marL="457200" lvl="0" indent="-457200">
              <a:buFont typeface="+mj-lt"/>
              <a:buAutoNum type="arabicPeriod"/>
            </a:pPr>
            <a:r>
              <a:rPr lang="en-US" dirty="0"/>
              <a:t>Debrief on kickoff</a:t>
            </a:r>
          </a:p>
          <a:p>
            <a:pPr marL="457200" lvl="0" indent="-457200">
              <a:buFont typeface="+mj-lt"/>
              <a:buAutoNum type="arabicPeriod"/>
            </a:pPr>
            <a:r>
              <a:rPr lang="en-US" dirty="0"/>
              <a:t>Discuss using data to measure success</a:t>
            </a:r>
            <a:endParaRPr lang="en-US" sz="2800" dirty="0"/>
          </a:p>
          <a:p>
            <a:pPr marL="457200" lvl="0" indent="-457200">
              <a:buFont typeface="+mj-lt"/>
              <a:buAutoNum type="arabicPeriod"/>
            </a:pPr>
            <a:r>
              <a:rPr lang="en-US" dirty="0"/>
              <a:t>Review Six Building Blocks Milestones and identify milestones to achieve</a:t>
            </a:r>
            <a:endParaRPr lang="en-US" sz="2800" dirty="0"/>
          </a:p>
          <a:p>
            <a:pPr marL="457200" lvl="0" indent="-457200">
              <a:buFont typeface="+mj-lt"/>
              <a:buAutoNum type="arabicPeriod"/>
            </a:pPr>
            <a:r>
              <a:rPr lang="en-US" dirty="0"/>
              <a:t>Develop first action plan</a:t>
            </a:r>
            <a:endParaRPr lang="en-US" sz="2800" dirty="0"/>
          </a:p>
        </p:txBody>
      </p:sp>
    </p:spTree>
    <p:extLst>
      <p:ext uri="{BB962C8B-B14F-4D97-AF65-F5344CB8AC3E}">
        <p14:creationId xmlns:p14="http://schemas.microsoft.com/office/powerpoint/2010/main" val="1875194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33647" y="0"/>
            <a:ext cx="7285220" cy="86943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solidFill>
                  <a:schemeClr val="tx1"/>
                </a:solidFill>
              </a:rPr>
              <a:t>Debrief on Kickoff</a:t>
            </a:r>
          </a:p>
        </p:txBody>
      </p:sp>
      <p:sp>
        <p:nvSpPr>
          <p:cNvPr id="7" name="Content Placeholder 6"/>
          <p:cNvSpPr>
            <a:spLocks noGrp="1"/>
          </p:cNvSpPr>
          <p:nvPr>
            <p:ph idx="1"/>
          </p:nvPr>
        </p:nvSpPr>
        <p:spPr>
          <a:xfrm>
            <a:off x="729446" y="1548540"/>
            <a:ext cx="7695532" cy="2942620"/>
          </a:xfrm>
        </p:spPr>
        <p:txBody>
          <a:bodyPr>
            <a:normAutofit/>
          </a:bodyPr>
          <a:lstStyle/>
          <a:p>
            <a:pPr lvl="0">
              <a:lnSpc>
                <a:spcPct val="100000"/>
              </a:lnSpc>
              <a:buFont typeface="Wingdings" panose="05000000000000000000" pitchFamily="2" charset="2"/>
              <a:buChar char="q"/>
            </a:pPr>
            <a:r>
              <a:rPr lang="en-US" sz="2500" dirty="0">
                <a:solidFill>
                  <a:schemeClr val="tx1"/>
                </a:solidFill>
              </a:rPr>
              <a:t>  What did you learn during the Kickoff?</a:t>
            </a:r>
          </a:p>
          <a:p>
            <a:pPr lvl="0">
              <a:lnSpc>
                <a:spcPct val="100000"/>
              </a:lnSpc>
              <a:buFont typeface="Wingdings" panose="05000000000000000000" pitchFamily="2" charset="2"/>
              <a:buChar char="q"/>
            </a:pPr>
            <a:r>
              <a:rPr lang="en-US" sz="2500" dirty="0">
                <a:solidFill>
                  <a:schemeClr val="tx1"/>
                </a:solidFill>
              </a:rPr>
              <a:t>  What did you hear were priorities for the work?</a:t>
            </a:r>
          </a:p>
          <a:p>
            <a:pPr lvl="0">
              <a:lnSpc>
                <a:spcPct val="100000"/>
              </a:lnSpc>
              <a:buFont typeface="Wingdings" panose="05000000000000000000" pitchFamily="2" charset="2"/>
              <a:buChar char="q"/>
            </a:pPr>
            <a:r>
              <a:rPr lang="en-US" sz="2500" dirty="0">
                <a:solidFill>
                  <a:schemeClr val="tx1"/>
                </a:solidFill>
              </a:rPr>
              <a:t>  Was anything surprising?</a:t>
            </a:r>
          </a:p>
          <a:p>
            <a:pPr marL="0" indent="0">
              <a:buNone/>
            </a:pPr>
            <a:endParaRPr lang="en-US" sz="2500" dirty="0">
              <a:solidFill>
                <a:schemeClr val="tx1"/>
              </a:solidFill>
            </a:endParaRPr>
          </a:p>
        </p:txBody>
      </p:sp>
      <p:pic>
        <p:nvPicPr>
          <p:cNvPr id="2" name="Picture 1"/>
          <p:cNvPicPr>
            <a:picLocks noChangeAspect="1"/>
          </p:cNvPicPr>
          <p:nvPr/>
        </p:nvPicPr>
        <p:blipFill>
          <a:blip r:embed="rId3"/>
          <a:stretch>
            <a:fillRect/>
          </a:stretch>
        </p:blipFill>
        <p:spPr>
          <a:xfrm>
            <a:off x="4683757" y="3255695"/>
            <a:ext cx="3960624" cy="2470930"/>
          </a:xfrm>
          <a:prstGeom prst="rect">
            <a:avLst/>
          </a:prstGeom>
        </p:spPr>
      </p:pic>
    </p:spTree>
    <p:extLst>
      <p:ext uri="{BB962C8B-B14F-4D97-AF65-F5344CB8AC3E}">
        <p14:creationId xmlns:p14="http://schemas.microsoft.com/office/powerpoint/2010/main" val="34887639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870" y="228558"/>
            <a:ext cx="7304982" cy="893804"/>
          </a:xfrm>
        </p:spPr>
        <p:txBody>
          <a:bodyPr>
            <a:normAutofit/>
          </a:bodyPr>
          <a:lstStyle/>
          <a:p>
            <a:r>
              <a:rPr lang="en-US" sz="4400" dirty="0"/>
              <a:t>Using data to measure success</a:t>
            </a:r>
          </a:p>
        </p:txBody>
      </p:sp>
      <p:pic>
        <p:nvPicPr>
          <p:cNvPr id="4" name="Picture 3"/>
          <p:cNvPicPr>
            <a:picLocks noChangeAspect="1"/>
          </p:cNvPicPr>
          <p:nvPr/>
        </p:nvPicPr>
        <p:blipFill>
          <a:blip r:embed="rId3"/>
          <a:stretch>
            <a:fillRect/>
          </a:stretch>
        </p:blipFill>
        <p:spPr>
          <a:xfrm>
            <a:off x="154745" y="2369480"/>
            <a:ext cx="3291840" cy="2423786"/>
          </a:xfrm>
          <a:prstGeom prst="rect">
            <a:avLst/>
          </a:prstGeom>
        </p:spPr>
      </p:pic>
      <p:cxnSp>
        <p:nvCxnSpPr>
          <p:cNvPr id="6" name="Straight Arrow Connector 5"/>
          <p:cNvCxnSpPr/>
          <p:nvPr/>
        </p:nvCxnSpPr>
        <p:spPr>
          <a:xfrm flipH="1">
            <a:off x="3235571" y="2772782"/>
            <a:ext cx="914400" cy="0"/>
          </a:xfrm>
          <a:prstGeom prst="straightConnector1">
            <a:avLst/>
          </a:prstGeom>
          <a:ln w="222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41409" y="2369480"/>
            <a:ext cx="4375052" cy="923330"/>
          </a:xfrm>
          <a:prstGeom prst="rect">
            <a:avLst/>
          </a:prstGeom>
          <a:noFill/>
        </p:spPr>
        <p:txBody>
          <a:bodyPr wrap="square" rtlCol="0">
            <a:spAutoFit/>
          </a:bodyPr>
          <a:lstStyle/>
          <a:p>
            <a:r>
              <a:rPr lang="en-US" dirty="0">
                <a:solidFill>
                  <a:prstClr val="black"/>
                </a:solidFill>
              </a:rPr>
              <a:t>Reduce the number of patients with an </a:t>
            </a:r>
            <a:r>
              <a:rPr lang="en-US" b="1" dirty="0">
                <a:solidFill>
                  <a:prstClr val="black"/>
                </a:solidFill>
              </a:rPr>
              <a:t>MED of 50/90</a:t>
            </a:r>
            <a:r>
              <a:rPr lang="en-US" dirty="0">
                <a:solidFill>
                  <a:prstClr val="black"/>
                </a:solidFill>
              </a:rPr>
              <a:t> or higher by XX% by DATE.</a:t>
            </a:r>
          </a:p>
          <a:p>
            <a:endParaRPr lang="en-US" dirty="0">
              <a:solidFill>
                <a:prstClr val="black"/>
              </a:solidFill>
            </a:endParaRPr>
          </a:p>
        </p:txBody>
      </p:sp>
      <p:sp>
        <p:nvSpPr>
          <p:cNvPr id="8" name="Rectangle 7"/>
          <p:cNvSpPr/>
          <p:nvPr/>
        </p:nvSpPr>
        <p:spPr>
          <a:xfrm>
            <a:off x="3770142" y="3250606"/>
            <a:ext cx="5047710" cy="685059"/>
          </a:xfrm>
          <a:prstGeom prst="rect">
            <a:avLst/>
          </a:prstGeom>
        </p:spPr>
        <p:txBody>
          <a:bodyPr wrap="square">
            <a:spAutoFit/>
          </a:bodyPr>
          <a:lstStyle/>
          <a:p>
            <a:pPr>
              <a:lnSpc>
                <a:spcPct val="107000"/>
              </a:lnSpc>
              <a:spcAft>
                <a:spcPts val="800"/>
              </a:spcAft>
              <a:buClr>
                <a:srgbClr val="5B9BD5"/>
              </a:buClr>
            </a:pPr>
            <a:r>
              <a:rPr lang="en-US" dirty="0">
                <a:solidFill>
                  <a:prstClr val="black"/>
                </a:solidFill>
                <a:ea typeface="Calibri" panose="020F0502020204030204" pitchFamily="34" charset="0"/>
                <a:cs typeface="Times New Roman" panose="02020603050405020304" pitchFamily="18" charset="0"/>
              </a:rPr>
              <a:t>Identify and label all </a:t>
            </a:r>
            <a:r>
              <a:rPr lang="en-US" b="1" dirty="0">
                <a:solidFill>
                  <a:prstClr val="black"/>
                </a:solidFill>
                <a:ea typeface="Calibri" panose="020F0502020204030204" pitchFamily="34" charset="0"/>
                <a:cs typeface="Times New Roman" panose="02020603050405020304" pitchFamily="18" charset="0"/>
              </a:rPr>
              <a:t>patients on long-term-opioid therapy</a:t>
            </a:r>
            <a:r>
              <a:rPr lang="en-US" dirty="0">
                <a:solidFill>
                  <a:prstClr val="black"/>
                </a:solidFill>
                <a:ea typeface="Calibri" panose="020F0502020204030204" pitchFamily="34" charset="0"/>
                <a:cs typeface="Times New Roman" panose="02020603050405020304" pitchFamily="18" charset="0"/>
              </a:rPr>
              <a:t> with the same ICD-10 code by DATE.</a:t>
            </a:r>
          </a:p>
        </p:txBody>
      </p:sp>
      <p:cxnSp>
        <p:nvCxnSpPr>
          <p:cNvPr id="9" name="Straight Arrow Connector 8"/>
          <p:cNvCxnSpPr/>
          <p:nvPr/>
        </p:nvCxnSpPr>
        <p:spPr>
          <a:xfrm flipH="1">
            <a:off x="2679895" y="3581373"/>
            <a:ext cx="914400" cy="0"/>
          </a:xfrm>
          <a:prstGeom prst="straightConnector1">
            <a:avLst/>
          </a:prstGeom>
          <a:ln w="222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235571" y="4025691"/>
            <a:ext cx="5711480" cy="685059"/>
          </a:xfrm>
          <a:prstGeom prst="rect">
            <a:avLst/>
          </a:prstGeom>
        </p:spPr>
        <p:txBody>
          <a:bodyPr wrap="square">
            <a:spAutoFit/>
          </a:bodyPr>
          <a:lstStyle/>
          <a:p>
            <a:pPr>
              <a:lnSpc>
                <a:spcPct val="107000"/>
              </a:lnSpc>
              <a:spcAft>
                <a:spcPts val="800"/>
              </a:spcAft>
              <a:buClr>
                <a:srgbClr val="5B9BD5"/>
              </a:buClr>
            </a:pPr>
            <a:r>
              <a:rPr lang="en-US" dirty="0">
                <a:solidFill>
                  <a:prstClr val="black"/>
                </a:solidFill>
                <a:ea typeface="Calibri" panose="020F0502020204030204" pitchFamily="34" charset="0"/>
                <a:cs typeface="Times New Roman" panose="02020603050405020304" pitchFamily="18" charset="0"/>
              </a:rPr>
              <a:t>Experience of front desk staff using an iPad to give patients </a:t>
            </a:r>
            <a:r>
              <a:rPr lang="en-US" b="1" dirty="0">
                <a:solidFill>
                  <a:prstClr val="black"/>
                </a:solidFill>
                <a:ea typeface="Calibri" panose="020F0502020204030204" pitchFamily="34" charset="0"/>
                <a:cs typeface="Times New Roman" panose="02020603050405020304" pitchFamily="18" charset="0"/>
              </a:rPr>
              <a:t>annual pain visit forms</a:t>
            </a:r>
            <a:r>
              <a:rPr lang="en-US" dirty="0">
                <a:solidFill>
                  <a:prstClr val="black"/>
                </a:solidFill>
                <a:ea typeface="Calibri" panose="020F0502020204030204" pitchFamily="34" charset="0"/>
                <a:cs typeface="Times New Roman" panose="02020603050405020304" pitchFamily="18" charset="0"/>
              </a:rPr>
              <a:t> over the course of one week.</a:t>
            </a:r>
          </a:p>
        </p:txBody>
      </p:sp>
      <p:cxnSp>
        <p:nvCxnSpPr>
          <p:cNvPr id="11" name="Straight Arrow Connector 10"/>
          <p:cNvCxnSpPr/>
          <p:nvPr/>
        </p:nvCxnSpPr>
        <p:spPr>
          <a:xfrm flipH="1">
            <a:off x="2121877" y="4382288"/>
            <a:ext cx="914400" cy="0"/>
          </a:xfrm>
          <a:prstGeom prst="straightConnector1">
            <a:avLst/>
          </a:prstGeom>
          <a:ln w="22225">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25173" y="2000148"/>
            <a:ext cx="1950983" cy="369332"/>
          </a:xfrm>
          <a:prstGeom prst="rect">
            <a:avLst/>
          </a:prstGeom>
        </p:spPr>
        <p:txBody>
          <a:bodyPr wrap="none">
            <a:spAutoFit/>
          </a:bodyPr>
          <a:lstStyle/>
          <a:p>
            <a:r>
              <a:rPr lang="en-US" b="1" dirty="0">
                <a:solidFill>
                  <a:prstClr val="black"/>
                </a:solidFill>
              </a:rPr>
              <a:t>Types of measures</a:t>
            </a:r>
          </a:p>
        </p:txBody>
      </p:sp>
      <p:sp>
        <p:nvSpPr>
          <p:cNvPr id="5" name="Slide Number Placeholder 4"/>
          <p:cNvSpPr>
            <a:spLocks noGrp="1"/>
          </p:cNvSpPr>
          <p:nvPr>
            <p:ph type="sldNum" sz="quarter" idx="12"/>
          </p:nvPr>
        </p:nvSpPr>
        <p:spPr/>
        <p:txBody>
          <a:bodyPr/>
          <a:lstStyle/>
          <a:p>
            <a:fld id="{47333891-D5E7-4C7B-BF1D-E855E53CB5A8}" type="slidenum">
              <a:rPr lang="en-US" smtClean="0"/>
              <a:pPr/>
              <a:t>38</a:t>
            </a:fld>
            <a:endParaRPr lang="en-US" dirty="0"/>
          </a:p>
        </p:txBody>
      </p:sp>
    </p:spTree>
    <p:extLst>
      <p:ext uri="{BB962C8B-B14F-4D97-AF65-F5344CB8AC3E}">
        <p14:creationId xmlns:p14="http://schemas.microsoft.com/office/powerpoint/2010/main" val="1731330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733647" y="0"/>
            <a:ext cx="7285220" cy="86943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solidFill>
                  <a:schemeClr val="tx1"/>
                </a:solidFill>
              </a:rPr>
              <a:t>Select initial measures</a:t>
            </a:r>
          </a:p>
        </p:txBody>
      </p:sp>
      <p:sp>
        <p:nvSpPr>
          <p:cNvPr id="7" name="Content Placeholder 6"/>
          <p:cNvSpPr>
            <a:spLocks noGrp="1"/>
          </p:cNvSpPr>
          <p:nvPr>
            <p:ph idx="1"/>
          </p:nvPr>
        </p:nvSpPr>
        <p:spPr>
          <a:xfrm>
            <a:off x="729446" y="1548540"/>
            <a:ext cx="7695532" cy="2942620"/>
          </a:xfrm>
        </p:spPr>
        <p:txBody>
          <a:bodyPr>
            <a:normAutofit/>
          </a:bodyPr>
          <a:lstStyle/>
          <a:p>
            <a:pPr marL="0" indent="0">
              <a:lnSpc>
                <a:spcPct val="100000"/>
              </a:lnSpc>
              <a:buNone/>
            </a:pPr>
            <a:r>
              <a:rPr lang="en-US" sz="2500" dirty="0">
                <a:solidFill>
                  <a:schemeClr val="tx1"/>
                </a:solidFill>
              </a:rPr>
              <a:t>Select one or two measures of success to begin tracking, monitoring, and sharing with care teams that are:</a:t>
            </a:r>
          </a:p>
          <a:p>
            <a:pPr lvl="0">
              <a:lnSpc>
                <a:spcPct val="100000"/>
              </a:lnSpc>
              <a:buFont typeface="Wingdings" panose="05000000000000000000" pitchFamily="2" charset="2"/>
              <a:buChar char="q"/>
            </a:pPr>
            <a:r>
              <a:rPr lang="en-US" sz="2500" dirty="0">
                <a:solidFill>
                  <a:schemeClr val="tx1"/>
                </a:solidFill>
              </a:rPr>
              <a:t>  Important to you</a:t>
            </a:r>
          </a:p>
          <a:p>
            <a:pPr lvl="0">
              <a:lnSpc>
                <a:spcPct val="100000"/>
              </a:lnSpc>
              <a:buFont typeface="Wingdings" panose="05000000000000000000" pitchFamily="2" charset="2"/>
              <a:buChar char="q"/>
            </a:pPr>
            <a:r>
              <a:rPr lang="en-US" sz="2500" dirty="0">
                <a:solidFill>
                  <a:schemeClr val="tx1"/>
                </a:solidFill>
              </a:rPr>
              <a:t>  Feasible to measure</a:t>
            </a:r>
          </a:p>
          <a:p>
            <a:pPr lvl="0">
              <a:lnSpc>
                <a:spcPct val="100000"/>
              </a:lnSpc>
              <a:buFont typeface="Wingdings" panose="05000000000000000000" pitchFamily="2" charset="2"/>
              <a:buChar char="q"/>
            </a:pPr>
            <a:r>
              <a:rPr lang="en-US" sz="2500" dirty="0">
                <a:solidFill>
                  <a:schemeClr val="tx1"/>
                </a:solidFill>
              </a:rPr>
              <a:t>  Motivating to clinicians and staff (encourages buy-in)</a:t>
            </a:r>
          </a:p>
          <a:p>
            <a:pPr marL="0" indent="0">
              <a:buNone/>
            </a:pPr>
            <a:endParaRPr lang="en-US" sz="2500" dirty="0">
              <a:solidFill>
                <a:schemeClr val="tx1"/>
              </a:solidFill>
            </a:endParaRPr>
          </a:p>
        </p:txBody>
      </p:sp>
    </p:spTree>
    <p:extLst>
      <p:ext uri="{BB962C8B-B14F-4D97-AF65-F5344CB8AC3E}">
        <p14:creationId xmlns:p14="http://schemas.microsoft.com/office/powerpoint/2010/main" val="402992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579DAE-C141-48DB-810E-C070C3008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2FD90C3-6350-4D5B-9738-6E94EDF30F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1497DE5-0939-4D1D-9350-0C5E1B209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CCC70ED-6C63-4537-B7EB-51990D6C0A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76E24C1-2968-40DC-A36E-F6B85F0F07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2523707" y="719847"/>
            <a:ext cx="3924434" cy="5397296"/>
          </a:xfrm>
          <a:prstGeom prst="rect">
            <a:avLst/>
          </a:prstGeom>
        </p:spPr>
      </p:pic>
    </p:spTree>
    <p:extLst>
      <p:ext uri="{BB962C8B-B14F-4D97-AF65-F5344CB8AC3E}">
        <p14:creationId xmlns:p14="http://schemas.microsoft.com/office/powerpoint/2010/main" val="584285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21860" y="0"/>
            <a:ext cx="7285220" cy="86943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solidFill>
                  <a:schemeClr val="tx1"/>
                </a:solidFill>
              </a:rPr>
              <a:t>Potential measures of success</a:t>
            </a:r>
          </a:p>
        </p:txBody>
      </p:sp>
      <p:sp>
        <p:nvSpPr>
          <p:cNvPr id="2" name="Content Placeholder 1"/>
          <p:cNvSpPr>
            <a:spLocks noGrp="1"/>
          </p:cNvSpPr>
          <p:nvPr>
            <p:ph idx="1"/>
          </p:nvPr>
        </p:nvSpPr>
        <p:spPr>
          <a:xfrm>
            <a:off x="2601798" y="1032035"/>
            <a:ext cx="6397190" cy="5311302"/>
          </a:xfrm>
        </p:spPr>
        <p:txBody>
          <a:bodyPr/>
          <a:lstStyle/>
          <a:p>
            <a:pPr lvl="0"/>
            <a:r>
              <a:rPr lang="en-US" dirty="0">
                <a:solidFill>
                  <a:schemeClr val="accent6">
                    <a:lumMod val="50000"/>
                  </a:schemeClr>
                </a:solidFill>
              </a:rPr>
              <a:t>Overarching measures categories</a:t>
            </a:r>
          </a:p>
          <a:p>
            <a:pPr lvl="0">
              <a:buFont typeface="Arial" panose="020B0604020202020204" pitchFamily="34" charset="0"/>
              <a:buChar char="•"/>
            </a:pPr>
            <a:r>
              <a:rPr lang="en-US" sz="1400" dirty="0"/>
              <a:t>High MED</a:t>
            </a:r>
          </a:p>
          <a:p>
            <a:pPr lvl="0">
              <a:buFont typeface="Arial" panose="020B0604020202020204" pitchFamily="34" charset="0"/>
              <a:buChar char="•"/>
            </a:pPr>
            <a:r>
              <a:rPr lang="en-US" sz="1400" dirty="0"/>
              <a:t>Concurrent sedatives prescribed</a:t>
            </a:r>
          </a:p>
          <a:p>
            <a:pPr lvl="0">
              <a:buFont typeface="Arial" panose="020B0604020202020204" pitchFamily="34" charset="0"/>
              <a:buChar char="•"/>
            </a:pPr>
            <a:r>
              <a:rPr lang="en-US" sz="1400" dirty="0"/>
              <a:t>Naloxone prescribed</a:t>
            </a:r>
          </a:p>
          <a:p>
            <a:pPr lvl="0"/>
            <a:endParaRPr lang="en-US" dirty="0">
              <a:solidFill>
                <a:schemeClr val="accent6">
                  <a:lumMod val="50000"/>
                </a:schemeClr>
              </a:solidFill>
            </a:endParaRPr>
          </a:p>
          <a:p>
            <a:pPr lvl="0"/>
            <a:r>
              <a:rPr lang="en-US" dirty="0">
                <a:solidFill>
                  <a:schemeClr val="accent6">
                    <a:lumMod val="50000"/>
                  </a:schemeClr>
                </a:solidFill>
              </a:rPr>
              <a:t>Process measures categories</a:t>
            </a:r>
          </a:p>
          <a:p>
            <a:pPr lvl="0">
              <a:buFont typeface="Arial" panose="020B0604020202020204" pitchFamily="34" charset="0"/>
              <a:buChar char="•"/>
            </a:pPr>
            <a:r>
              <a:rPr lang="en-US" sz="1400" dirty="0"/>
              <a:t>Identifying patients</a:t>
            </a:r>
          </a:p>
          <a:p>
            <a:pPr lvl="0">
              <a:buFont typeface="Arial" panose="020B0604020202020204" pitchFamily="34" charset="0"/>
              <a:buChar char="•"/>
            </a:pPr>
            <a:r>
              <a:rPr lang="en-US" sz="1400" dirty="0"/>
              <a:t>Patient agreement reviewed and signed</a:t>
            </a:r>
          </a:p>
          <a:p>
            <a:pPr lvl="0">
              <a:buFont typeface="Arial" panose="020B0604020202020204" pitchFamily="34" charset="0"/>
              <a:buChar char="•"/>
            </a:pPr>
            <a:r>
              <a:rPr lang="en-US" sz="1400" dirty="0"/>
              <a:t>Assessing function</a:t>
            </a:r>
          </a:p>
          <a:p>
            <a:pPr lvl="0">
              <a:buFont typeface="Arial" panose="020B0604020202020204" pitchFamily="34" charset="0"/>
              <a:buChar char="•"/>
            </a:pPr>
            <a:r>
              <a:rPr lang="en-US" sz="1400" dirty="0"/>
              <a:t>Data to track care available</a:t>
            </a:r>
          </a:p>
          <a:p>
            <a:pPr lvl="0">
              <a:buFont typeface="Arial" panose="020B0604020202020204" pitchFamily="34" charset="0"/>
              <a:buChar char="•"/>
            </a:pPr>
            <a:r>
              <a:rPr lang="en-US" sz="1400" dirty="0"/>
              <a:t>Process to identify care gaps in place</a:t>
            </a:r>
          </a:p>
          <a:p>
            <a:pPr lvl="0">
              <a:buFont typeface="Arial" panose="020B0604020202020204" pitchFamily="34" charset="0"/>
              <a:buChar char="•"/>
            </a:pPr>
            <a:r>
              <a:rPr lang="en-US" sz="1400" dirty="0"/>
              <a:t>Workflows in use</a:t>
            </a:r>
          </a:p>
          <a:p>
            <a:pPr lvl="0">
              <a:buFont typeface="Arial" panose="020B0604020202020204" pitchFamily="34" charset="0"/>
              <a:buChar char="•"/>
            </a:pPr>
            <a:r>
              <a:rPr lang="en-US" sz="1400" dirty="0"/>
              <a:t>MED recorded</a:t>
            </a:r>
          </a:p>
        </p:txBody>
      </p:sp>
    </p:spTree>
    <p:extLst>
      <p:ext uri="{BB962C8B-B14F-4D97-AF65-F5344CB8AC3E}">
        <p14:creationId xmlns:p14="http://schemas.microsoft.com/office/powerpoint/2010/main" val="13247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51022" y="189881"/>
            <a:ext cx="6737272" cy="782885"/>
          </a:xfrm>
        </p:spPr>
        <p:txBody>
          <a:bodyPr>
            <a:noAutofit/>
          </a:bodyPr>
          <a:lstStyle/>
          <a:p>
            <a:r>
              <a:rPr lang="en-US" sz="4200" dirty="0">
                <a:solidFill>
                  <a:schemeClr val="tx1"/>
                </a:solidFill>
              </a:rPr>
              <a:t>Identify milestones</a:t>
            </a:r>
          </a:p>
        </p:txBody>
      </p:sp>
      <p:sp>
        <p:nvSpPr>
          <p:cNvPr id="5" name="Content Placeholder 4"/>
          <p:cNvSpPr>
            <a:spLocks noGrp="1"/>
          </p:cNvSpPr>
          <p:nvPr>
            <p:ph idx="1"/>
          </p:nvPr>
        </p:nvSpPr>
        <p:spPr>
          <a:xfrm>
            <a:off x="513218" y="1419249"/>
            <a:ext cx="4728086" cy="4378236"/>
          </a:xfrm>
        </p:spPr>
        <p:txBody>
          <a:bodyPr>
            <a:normAutofit/>
          </a:bodyPr>
          <a:lstStyle/>
          <a:p>
            <a:pPr lvl="1">
              <a:spcAft>
                <a:spcPts val="1800"/>
              </a:spcAft>
              <a:buFont typeface="Wingdings" panose="05000000000000000000" pitchFamily="2" charset="2"/>
              <a:buChar char="q"/>
            </a:pPr>
            <a:r>
              <a:rPr lang="en-US" sz="2400" dirty="0">
                <a:solidFill>
                  <a:schemeClr val="tx1"/>
                </a:solidFill>
              </a:rPr>
              <a:t>Do the milestones reflect what you want to achieve through this work?</a:t>
            </a:r>
          </a:p>
          <a:p>
            <a:pPr lvl="1">
              <a:spcAft>
                <a:spcPts val="1800"/>
              </a:spcAft>
              <a:buFont typeface="Wingdings" panose="05000000000000000000" pitchFamily="2" charset="2"/>
              <a:buChar char="q"/>
            </a:pPr>
            <a:r>
              <a:rPr lang="en-US" sz="2400" dirty="0">
                <a:solidFill>
                  <a:schemeClr val="tx1"/>
                </a:solidFill>
              </a:rPr>
              <a:t>Are there milestones you want to add or remove from the list?</a:t>
            </a:r>
          </a:p>
          <a:p>
            <a:pPr lvl="1">
              <a:spcAft>
                <a:spcPts val="1800"/>
              </a:spcAft>
              <a:buFont typeface="Wingdings" panose="05000000000000000000" pitchFamily="2" charset="2"/>
              <a:buChar char="q"/>
            </a:pPr>
            <a:r>
              <a:rPr lang="en-US" sz="2400" dirty="0">
                <a:solidFill>
                  <a:schemeClr val="tx1"/>
                </a:solidFill>
              </a:rPr>
              <a:t>What milestones are the biggest priorities for you?</a:t>
            </a:r>
          </a:p>
          <a:p>
            <a:pPr lvl="1">
              <a:spcAft>
                <a:spcPts val="1800"/>
              </a:spcAft>
              <a:buFont typeface="Wingdings" panose="05000000000000000000" pitchFamily="2" charset="2"/>
              <a:buChar char="q"/>
            </a:pPr>
            <a:r>
              <a:rPr lang="en-US" sz="2400" dirty="0">
                <a:solidFill>
                  <a:schemeClr val="tx1"/>
                </a:solidFill>
              </a:rPr>
              <a:t>Which do you want to start working toward first?</a:t>
            </a:r>
          </a:p>
          <a:p>
            <a:pPr marL="0" indent="0">
              <a:lnSpc>
                <a:spcPct val="110000"/>
              </a:lnSpc>
              <a:spcBef>
                <a:spcPts val="200"/>
              </a:spcBef>
              <a:spcAft>
                <a:spcPts val="0"/>
              </a:spcAft>
              <a:buNone/>
            </a:pPr>
            <a:endParaRPr lang="en-US" sz="2400" dirty="0"/>
          </a:p>
          <a:p>
            <a:pPr marL="201168" lvl="1" indent="0">
              <a:buNone/>
            </a:pPr>
            <a:endParaRPr lang="en-US" sz="2400" dirty="0">
              <a:solidFill>
                <a:schemeClr val="tx1"/>
              </a:solidFill>
            </a:endParaRPr>
          </a:p>
        </p:txBody>
      </p:sp>
      <p:pic>
        <p:nvPicPr>
          <p:cNvPr id="6" name="Picture 5"/>
          <p:cNvPicPr>
            <a:picLocks noChangeAspect="1"/>
          </p:cNvPicPr>
          <p:nvPr/>
        </p:nvPicPr>
        <p:blipFill rotWithShape="1">
          <a:blip r:embed="rId3"/>
          <a:srcRect l="64894" t="15390" r="14787"/>
          <a:stretch/>
        </p:blipFill>
        <p:spPr>
          <a:xfrm>
            <a:off x="5545532" y="1673511"/>
            <a:ext cx="3304230" cy="3869712"/>
          </a:xfrm>
          <a:prstGeom prst="rect">
            <a:avLst/>
          </a:prstGeom>
          <a:ln>
            <a:solidFill>
              <a:schemeClr val="tx1"/>
            </a:solidFill>
          </a:ln>
        </p:spPr>
      </p:pic>
    </p:spTree>
    <p:extLst>
      <p:ext uri="{BB962C8B-B14F-4D97-AF65-F5344CB8AC3E}">
        <p14:creationId xmlns:p14="http://schemas.microsoft.com/office/powerpoint/2010/main" val="491935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151" y="509155"/>
            <a:ext cx="7410250" cy="893804"/>
          </a:xfrm>
        </p:spPr>
        <p:txBody>
          <a:bodyPr>
            <a:normAutofit fontScale="90000"/>
          </a:bodyPr>
          <a:lstStyle/>
          <a:p>
            <a:r>
              <a:rPr lang="en-US" dirty="0"/>
              <a:t>Now, let’s create your first action plan!</a:t>
            </a:r>
          </a:p>
        </p:txBody>
      </p:sp>
      <p:sp>
        <p:nvSpPr>
          <p:cNvPr id="3" name="Content Placeholder 2"/>
          <p:cNvSpPr>
            <a:spLocks noGrp="1"/>
          </p:cNvSpPr>
          <p:nvPr>
            <p:ph idx="1"/>
          </p:nvPr>
        </p:nvSpPr>
        <p:spPr>
          <a:xfrm>
            <a:off x="529368" y="1634246"/>
            <a:ext cx="7543801" cy="3947201"/>
          </a:xfrm>
        </p:spPr>
        <p:txBody>
          <a:bodyPr>
            <a:normAutofit/>
          </a:bodyPr>
          <a:lstStyle/>
          <a:p>
            <a:pPr>
              <a:buFont typeface="Wingdings" panose="05000000000000000000" pitchFamily="2" charset="2"/>
              <a:buChar char="Ø"/>
            </a:pPr>
            <a:r>
              <a:rPr lang="en-US" sz="2400" dirty="0">
                <a:latin typeface="+mj-lt"/>
              </a:rPr>
              <a:t>First goals?</a:t>
            </a:r>
          </a:p>
          <a:p>
            <a:pPr>
              <a:buFont typeface="Wingdings" panose="05000000000000000000" pitchFamily="2" charset="2"/>
              <a:buChar char="Ø"/>
            </a:pPr>
            <a:r>
              <a:rPr lang="en-US" sz="2400" dirty="0">
                <a:latin typeface="+mj-lt"/>
              </a:rPr>
              <a:t>Clear, attainable steps</a:t>
            </a:r>
          </a:p>
          <a:p>
            <a:pPr>
              <a:buFont typeface="Wingdings" panose="05000000000000000000" pitchFamily="2" charset="2"/>
              <a:buChar char="Ø"/>
            </a:pPr>
            <a:r>
              <a:rPr lang="en-US" sz="2400" dirty="0">
                <a:latin typeface="+mj-lt"/>
              </a:rPr>
              <a:t>Who is responsible</a:t>
            </a:r>
          </a:p>
          <a:p>
            <a:pPr>
              <a:buFont typeface="Wingdings" panose="05000000000000000000" pitchFamily="2" charset="2"/>
              <a:buChar char="Ø"/>
            </a:pPr>
            <a:r>
              <a:rPr lang="en-US" sz="2400" dirty="0">
                <a:latin typeface="+mj-lt"/>
              </a:rPr>
              <a:t>When it will be done by</a:t>
            </a:r>
          </a:p>
          <a:p>
            <a:pPr>
              <a:buFont typeface="Wingdings" panose="05000000000000000000" pitchFamily="2" charset="2"/>
              <a:buChar char="Ø"/>
            </a:pPr>
            <a:r>
              <a:rPr lang="en-US" sz="2400" dirty="0">
                <a:latin typeface="+mj-lt"/>
              </a:rPr>
              <a:t>Resources to support the work</a:t>
            </a:r>
          </a:p>
        </p:txBody>
      </p:sp>
      <p:pic>
        <p:nvPicPr>
          <p:cNvPr id="4" name="Picture 3"/>
          <p:cNvPicPr>
            <a:picLocks noChangeAspect="1"/>
          </p:cNvPicPr>
          <p:nvPr/>
        </p:nvPicPr>
        <p:blipFill>
          <a:blip r:embed="rId2"/>
          <a:stretch>
            <a:fillRect/>
          </a:stretch>
        </p:blipFill>
        <p:spPr>
          <a:xfrm>
            <a:off x="4879353" y="1067496"/>
            <a:ext cx="3783879" cy="4371770"/>
          </a:xfrm>
          <a:prstGeom prst="rect">
            <a:avLst/>
          </a:prstGeom>
        </p:spPr>
      </p:pic>
    </p:spTree>
    <p:extLst>
      <p:ext uri="{BB962C8B-B14F-4D97-AF65-F5344CB8AC3E}">
        <p14:creationId xmlns:p14="http://schemas.microsoft.com/office/powerpoint/2010/main" val="1638592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4281" y="1611984"/>
            <a:ext cx="8852170" cy="4410448"/>
          </a:xfrm>
        </p:spPr>
        <p:txBody>
          <a:bodyPr>
            <a:normAutofit/>
          </a:bodyPr>
          <a:lstStyle/>
          <a:p>
            <a:pPr>
              <a:spcAft>
                <a:spcPts val="1200"/>
              </a:spcAft>
              <a:buFont typeface="Wingdings" panose="05000000000000000000" pitchFamily="2" charset="2"/>
              <a:buChar char="Ø"/>
            </a:pPr>
            <a:r>
              <a:rPr lang="en-US" dirty="0"/>
              <a:t>Protecting time for improvement team to meet and work</a:t>
            </a:r>
          </a:p>
          <a:p>
            <a:pPr>
              <a:spcAft>
                <a:spcPts val="1200"/>
              </a:spcAft>
              <a:buFont typeface="Wingdings" panose="05000000000000000000" pitchFamily="2" charset="2"/>
              <a:buChar char="Ø"/>
            </a:pPr>
            <a:r>
              <a:rPr lang="en-US" dirty="0"/>
              <a:t>Regularly emphasizing project importance and soliciting feedback during staff and clinician meetings</a:t>
            </a:r>
          </a:p>
          <a:p>
            <a:pPr>
              <a:spcAft>
                <a:spcPts val="1200"/>
              </a:spcAft>
              <a:buFont typeface="Wingdings" panose="05000000000000000000" pitchFamily="2" charset="2"/>
              <a:buChar char="Ø"/>
            </a:pPr>
            <a:r>
              <a:rPr lang="en-US" dirty="0"/>
              <a:t>Clinical education opportunities offered to team, staff, and providers</a:t>
            </a:r>
          </a:p>
          <a:p>
            <a:pPr>
              <a:spcAft>
                <a:spcPts val="1200"/>
              </a:spcAft>
              <a:buFont typeface="Wingdings" panose="05000000000000000000" pitchFamily="2" charset="2"/>
              <a:buChar char="Ø"/>
            </a:pPr>
            <a:r>
              <a:rPr lang="en-US" dirty="0"/>
              <a:t>Policy revised to align with evidence-based guidelines</a:t>
            </a:r>
          </a:p>
          <a:p>
            <a:pPr>
              <a:spcAft>
                <a:spcPts val="1200"/>
              </a:spcAft>
              <a:buFont typeface="Wingdings" panose="05000000000000000000" pitchFamily="2" charset="2"/>
              <a:buChar char="Ø"/>
            </a:pPr>
            <a:r>
              <a:rPr lang="en-US" dirty="0"/>
              <a:t>Patients on long-term opioid therapy identified</a:t>
            </a:r>
          </a:p>
          <a:p>
            <a:pPr>
              <a:spcAft>
                <a:spcPts val="1200"/>
              </a:spcAft>
              <a:buFont typeface="Wingdings" panose="05000000000000000000" pitchFamily="2" charset="2"/>
              <a:buChar char="Ø"/>
            </a:pPr>
            <a:r>
              <a:rPr lang="en-US" dirty="0"/>
              <a:t>All clinicians signed up for the WA PDMP</a:t>
            </a:r>
          </a:p>
        </p:txBody>
      </p:sp>
      <p:sp>
        <p:nvSpPr>
          <p:cNvPr id="6" name="Title 3"/>
          <p:cNvSpPr txBox="1">
            <a:spLocks/>
          </p:cNvSpPr>
          <p:nvPr/>
        </p:nvSpPr>
        <p:spPr>
          <a:xfrm>
            <a:off x="1522876" y="266346"/>
            <a:ext cx="6737272" cy="89380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a:solidFill>
                  <a:schemeClr val="tx1"/>
                </a:solidFill>
              </a:rPr>
              <a:t>Common first activities</a:t>
            </a:r>
          </a:p>
          <a:p>
            <a:r>
              <a:rPr lang="en-US" sz="1800" i="1" dirty="0">
                <a:solidFill>
                  <a:srgbClr val="FF0000"/>
                </a:solidFill>
              </a:rPr>
              <a:t>Don’t forget: what, who when</a:t>
            </a:r>
            <a:r>
              <a:rPr lang="en-US" sz="2800" dirty="0">
                <a:solidFill>
                  <a:schemeClr val="tx1"/>
                </a:solidFill>
              </a:rPr>
              <a:t/>
            </a:r>
            <a:br>
              <a:rPr lang="en-US" sz="2800" dirty="0">
                <a:solidFill>
                  <a:schemeClr val="tx1"/>
                </a:solidFill>
              </a:rPr>
            </a:br>
            <a:endParaRPr lang="en-US" sz="2800" dirty="0">
              <a:solidFill>
                <a:schemeClr val="tx1"/>
              </a:solidFill>
            </a:endParaRPr>
          </a:p>
        </p:txBody>
      </p:sp>
    </p:spTree>
    <p:extLst>
      <p:ext uri="{BB962C8B-B14F-4D97-AF65-F5344CB8AC3E}">
        <p14:creationId xmlns:p14="http://schemas.microsoft.com/office/powerpoint/2010/main" val="151489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653" y="137799"/>
            <a:ext cx="7410250" cy="893804"/>
          </a:xfrm>
        </p:spPr>
        <p:txBody>
          <a:bodyPr/>
          <a:lstStyle/>
          <a:p>
            <a:r>
              <a:rPr lang="en-US" dirty="0"/>
              <a:t>Next steps</a:t>
            </a:r>
          </a:p>
        </p:txBody>
      </p:sp>
      <p:sp>
        <p:nvSpPr>
          <p:cNvPr id="3" name="Content Placeholder 2"/>
          <p:cNvSpPr>
            <a:spLocks noGrp="1"/>
          </p:cNvSpPr>
          <p:nvPr>
            <p:ph idx="1"/>
          </p:nvPr>
        </p:nvSpPr>
        <p:spPr>
          <a:xfrm>
            <a:off x="773160" y="1347357"/>
            <a:ext cx="7543801" cy="3611019"/>
          </a:xfrm>
        </p:spPr>
        <p:txBody>
          <a:bodyPr>
            <a:normAutofit fontScale="92500" lnSpcReduction="10000"/>
          </a:bodyPr>
          <a:lstStyle/>
          <a:p>
            <a:pPr>
              <a:buFont typeface="Wingdings" panose="05000000000000000000" pitchFamily="2" charset="2"/>
              <a:buChar char="q"/>
            </a:pPr>
            <a:r>
              <a:rPr lang="en-US" dirty="0"/>
              <a:t> I will write up and send Action Plan</a:t>
            </a:r>
          </a:p>
          <a:p>
            <a:pPr>
              <a:buFont typeface="Wingdings" panose="05000000000000000000" pitchFamily="2" charset="2"/>
              <a:buChar char="q"/>
            </a:pPr>
            <a:endParaRPr lang="en-US" dirty="0"/>
          </a:p>
          <a:p>
            <a:pPr>
              <a:buFont typeface="Wingdings" panose="05000000000000000000" pitchFamily="2" charset="2"/>
              <a:buChar char="q"/>
            </a:pPr>
            <a:r>
              <a:rPr lang="en-US" dirty="0"/>
              <a:t> I will summarize baseline assessment results and send</a:t>
            </a:r>
          </a:p>
          <a:p>
            <a:pPr>
              <a:buFont typeface="Wingdings" panose="05000000000000000000" pitchFamily="2" charset="2"/>
              <a:buChar char="q"/>
            </a:pPr>
            <a:endParaRPr lang="en-US" dirty="0"/>
          </a:p>
          <a:p>
            <a:pPr>
              <a:buFont typeface="Wingdings" panose="05000000000000000000" pitchFamily="2" charset="2"/>
              <a:buChar char="q"/>
            </a:pPr>
            <a:r>
              <a:rPr lang="en-US" dirty="0"/>
              <a:t> We will schedule the Shared Learning Calls</a:t>
            </a:r>
          </a:p>
          <a:p>
            <a:pPr>
              <a:buFont typeface="Wingdings" panose="05000000000000000000" pitchFamily="2" charset="2"/>
              <a:buChar char="q"/>
            </a:pPr>
            <a:endParaRPr lang="en-US" dirty="0"/>
          </a:p>
          <a:p>
            <a:pPr>
              <a:buFont typeface="Wingdings" panose="05000000000000000000" pitchFamily="2" charset="2"/>
              <a:buChar char="q"/>
            </a:pPr>
            <a:r>
              <a:rPr lang="en-US" dirty="0"/>
              <a:t> We will schedule the next Action Plan meeting</a:t>
            </a:r>
          </a:p>
          <a:p>
            <a:pPr>
              <a:buFont typeface="Wingdings" panose="05000000000000000000" pitchFamily="2" charset="2"/>
              <a:buChar char="q"/>
            </a:pPr>
            <a:endParaRPr lang="en-US" dirty="0"/>
          </a:p>
          <a:p>
            <a:pPr>
              <a:buFont typeface="Wingdings" panose="05000000000000000000" pitchFamily="2" charset="2"/>
              <a:buChar char="q"/>
            </a:pPr>
            <a:r>
              <a:rPr lang="en-US" dirty="0"/>
              <a:t> Reach out as you have question implementing your Action Plan!!!</a:t>
            </a:r>
          </a:p>
        </p:txBody>
      </p:sp>
    </p:spTree>
    <p:extLst>
      <p:ext uri="{BB962C8B-B14F-4D97-AF65-F5344CB8AC3E}">
        <p14:creationId xmlns:p14="http://schemas.microsoft.com/office/powerpoint/2010/main" val="3006095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2246" y="773085"/>
            <a:ext cx="7779508" cy="641595"/>
          </a:xfrm>
        </p:spPr>
        <p:txBody>
          <a:bodyPr>
            <a:normAutofit/>
          </a:bodyPr>
          <a:lstStyle/>
          <a:p>
            <a:pPr marL="0" indent="0" algn="ctr">
              <a:spcAft>
                <a:spcPts val="1200"/>
              </a:spcAft>
              <a:buNone/>
            </a:pPr>
            <a:r>
              <a:rPr lang="en-US" sz="3200" b="1" dirty="0">
                <a:solidFill>
                  <a:schemeClr val="tx1"/>
                </a:solidFill>
                <a:hlinkClick r:id="rId3"/>
              </a:rPr>
              <a:t>www.improvingopioidcare.org</a:t>
            </a:r>
            <a:endParaRPr lang="en-US" sz="3600" b="1" dirty="0">
              <a:solidFill>
                <a:schemeClr val="tx1"/>
              </a:solidFill>
            </a:endParaRPr>
          </a:p>
        </p:txBody>
      </p:sp>
      <p:sp>
        <p:nvSpPr>
          <p:cNvPr id="6" name="Title 3"/>
          <p:cNvSpPr txBox="1">
            <a:spLocks/>
          </p:cNvSpPr>
          <p:nvPr/>
        </p:nvSpPr>
        <p:spPr>
          <a:xfrm>
            <a:off x="1724482" y="200079"/>
            <a:ext cx="6737272" cy="89380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a:solidFill>
                  <a:schemeClr val="tx1"/>
                </a:solidFill>
              </a:rPr>
              <a:t>Resources</a:t>
            </a:r>
          </a:p>
          <a:p>
            <a:endParaRPr lang="en-US" sz="2800" dirty="0">
              <a:solidFill>
                <a:schemeClr val="tx1"/>
              </a:solidFill>
            </a:endParaRPr>
          </a:p>
        </p:txBody>
      </p:sp>
      <p:pic>
        <p:nvPicPr>
          <p:cNvPr id="2" name="Picture 1"/>
          <p:cNvPicPr>
            <a:picLocks noChangeAspect="1"/>
          </p:cNvPicPr>
          <p:nvPr/>
        </p:nvPicPr>
        <p:blipFill rotWithShape="1">
          <a:blip r:embed="rId4"/>
          <a:srcRect l="58511" t="9716" r="9894" b="13877"/>
          <a:stretch/>
        </p:blipFill>
        <p:spPr>
          <a:xfrm>
            <a:off x="515567" y="1414680"/>
            <a:ext cx="7694580" cy="5233350"/>
          </a:xfrm>
          <a:prstGeom prst="rect">
            <a:avLst/>
          </a:prstGeom>
        </p:spPr>
      </p:pic>
    </p:spTree>
    <p:extLst>
      <p:ext uri="{BB962C8B-B14F-4D97-AF65-F5344CB8AC3E}">
        <p14:creationId xmlns:p14="http://schemas.microsoft.com/office/powerpoint/2010/main" val="355592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579DAE-C141-48DB-810E-C070C3008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2FD90C3-6350-4D5B-9738-6E94EDF30F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1497DE5-0939-4D1D-9350-0C5E1B209C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CCC70ED-6C63-4537-B7EB-51990D6C0A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76E24C1-2968-40DC-A36E-F6B85F0F07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876" y="905933"/>
            <a:ext cx="3802250" cy="5039728"/>
          </a:xfrm>
          <a:prstGeom prst="rect">
            <a:avLst/>
          </a:prstGeom>
        </p:spPr>
      </p:pic>
    </p:spTree>
    <p:extLst>
      <p:ext uri="{BB962C8B-B14F-4D97-AF65-F5344CB8AC3E}">
        <p14:creationId xmlns:p14="http://schemas.microsoft.com/office/powerpoint/2010/main" val="182694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8742" y="695816"/>
            <a:ext cx="3931484" cy="5576968"/>
          </a:xfrm>
          <a:prstGeom prst="rect">
            <a:avLst/>
          </a:prstGeom>
          <a:solidFill>
            <a:srgbClr val="BAB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645923" y="768484"/>
            <a:ext cx="3560324" cy="3539430"/>
          </a:xfrm>
          <a:prstGeom prst="rect">
            <a:avLst/>
          </a:prstGeom>
          <a:noFill/>
        </p:spPr>
        <p:txBody>
          <a:bodyPr wrap="square" rtlCol="0">
            <a:spAutoFit/>
          </a:bodyPr>
          <a:lstStyle/>
          <a:p>
            <a:pPr algn="ctr"/>
            <a:r>
              <a:rPr lang="en-US" sz="3200" cap="all" dirty="0"/>
              <a:t>In THE U.S., </a:t>
            </a:r>
          </a:p>
          <a:p>
            <a:pPr algn="ctr"/>
            <a:r>
              <a:rPr lang="en-US" sz="3200" cap="all" dirty="0"/>
              <a:t>there WEre </a:t>
            </a:r>
          </a:p>
          <a:p>
            <a:pPr algn="ctr"/>
            <a:r>
              <a:rPr lang="en-US" sz="3200" b="1" cap="all" dirty="0"/>
              <a:t>59 opioid </a:t>
            </a:r>
          </a:p>
          <a:p>
            <a:pPr algn="ctr"/>
            <a:r>
              <a:rPr lang="en-US" sz="3200" b="1" cap="all" dirty="0"/>
              <a:t>prescriptions</a:t>
            </a:r>
            <a:r>
              <a:rPr lang="en-US" sz="3200" cap="all" dirty="0"/>
              <a:t> written for every 100 people IN 2017. </a:t>
            </a:r>
          </a:p>
        </p:txBody>
      </p:sp>
      <p:pic>
        <p:nvPicPr>
          <p:cNvPr id="5" name="Picture 4"/>
          <p:cNvPicPr>
            <a:picLocks noChangeAspect="1"/>
          </p:cNvPicPr>
          <p:nvPr/>
        </p:nvPicPr>
        <p:blipFill>
          <a:blip r:embed="rId3"/>
          <a:stretch>
            <a:fillRect/>
          </a:stretch>
        </p:blipFill>
        <p:spPr>
          <a:xfrm>
            <a:off x="3511235" y="4307914"/>
            <a:ext cx="1829700" cy="1829700"/>
          </a:xfrm>
          <a:prstGeom prst="rect">
            <a:avLst/>
          </a:prstGeom>
        </p:spPr>
      </p:pic>
    </p:spTree>
    <p:extLst>
      <p:ext uri="{BB962C8B-B14F-4D97-AF65-F5344CB8AC3E}">
        <p14:creationId xmlns:p14="http://schemas.microsoft.com/office/powerpoint/2010/main" val="2950525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478742" y="695816"/>
            <a:ext cx="3931484" cy="5576968"/>
          </a:xfrm>
          <a:prstGeom prst="rect">
            <a:avLst/>
          </a:prstGeom>
          <a:solidFill>
            <a:srgbClr val="BAB9B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597917" y="933076"/>
            <a:ext cx="3812309" cy="3046988"/>
          </a:xfrm>
          <a:prstGeom prst="rect">
            <a:avLst/>
          </a:prstGeom>
          <a:noFill/>
        </p:spPr>
        <p:txBody>
          <a:bodyPr wrap="square" rtlCol="0">
            <a:spAutoFit/>
          </a:bodyPr>
          <a:lstStyle/>
          <a:p>
            <a:pPr algn="ctr"/>
            <a:r>
              <a:rPr lang="en-US" sz="3200" cap="all" dirty="0"/>
              <a:t>In </a:t>
            </a:r>
            <a:r>
              <a:rPr lang="en-US" sz="3200" cap="all" dirty="0" smtClean="0"/>
              <a:t>XXX COUNTY</a:t>
            </a:r>
            <a:r>
              <a:rPr lang="en-US" sz="3200" cap="all" dirty="0"/>
              <a:t>, there WEre </a:t>
            </a:r>
          </a:p>
          <a:p>
            <a:pPr algn="ctr"/>
            <a:r>
              <a:rPr lang="en-US" sz="3200" b="1" cap="all" dirty="0" smtClean="0"/>
              <a:t>XX </a:t>
            </a:r>
            <a:r>
              <a:rPr lang="en-US" sz="3200" b="1" cap="all" dirty="0"/>
              <a:t>opioid </a:t>
            </a:r>
          </a:p>
          <a:p>
            <a:pPr algn="ctr"/>
            <a:r>
              <a:rPr lang="en-US" sz="3200" b="1" cap="all" dirty="0"/>
              <a:t>prescriptions </a:t>
            </a:r>
            <a:r>
              <a:rPr lang="en-US" sz="3200" cap="all" dirty="0"/>
              <a:t>written for every 100 people IN 2017. </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562" y="4217324"/>
            <a:ext cx="2769843" cy="1726276"/>
          </a:xfrm>
          <a:prstGeom prst="rect">
            <a:avLst/>
          </a:prstGeom>
        </p:spPr>
      </p:pic>
      <p:sp>
        <p:nvSpPr>
          <p:cNvPr id="2" name="5-Point Star 1"/>
          <p:cNvSpPr/>
          <p:nvPr/>
        </p:nvSpPr>
        <p:spPr>
          <a:xfrm>
            <a:off x="5125453" y="4677896"/>
            <a:ext cx="409555" cy="409056"/>
          </a:xfrm>
          <a:prstGeom prst="star5">
            <a:avLst>
              <a:gd name="adj" fmla="val 27079"/>
              <a:gd name="hf" fmla="val 105146"/>
              <a:gd name="vf" fmla="val 11055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809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533" y="120957"/>
            <a:ext cx="7410250" cy="893804"/>
          </a:xfrm>
        </p:spPr>
        <p:txBody>
          <a:bodyPr>
            <a:normAutofit/>
          </a:bodyPr>
          <a:lstStyle/>
          <a:p>
            <a:r>
              <a:rPr lang="en-US" sz="3600" dirty="0"/>
              <a:t>Opioid Overdose Risk</a:t>
            </a: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774398887"/>
              </p:ext>
            </p:extLst>
          </p:nvPr>
        </p:nvGraphicFramePr>
        <p:xfrm>
          <a:off x="1" y="1014761"/>
          <a:ext cx="9144000" cy="487985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791200" y="6028944"/>
            <a:ext cx="3352800" cy="323165"/>
          </a:xfrm>
          <a:prstGeom prst="rect">
            <a:avLst/>
          </a:prstGeom>
          <a:noFill/>
        </p:spPr>
        <p:txBody>
          <a:bodyPr wrap="square" rtlCol="0">
            <a:spAutoFit/>
          </a:bodyPr>
          <a:lstStyle/>
          <a:p>
            <a:pPr algn="r"/>
            <a:r>
              <a:rPr lang="en-US" sz="1500" dirty="0"/>
              <a:t>Dunn et al Ann Intern Med 2010</a:t>
            </a:r>
          </a:p>
        </p:txBody>
      </p:sp>
    </p:spTree>
    <p:extLst>
      <p:ext uri="{BB962C8B-B14F-4D97-AF65-F5344CB8AC3E}">
        <p14:creationId xmlns:p14="http://schemas.microsoft.com/office/powerpoint/2010/main" val="492651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479" y="164573"/>
            <a:ext cx="7410250" cy="686765"/>
          </a:xfrm>
        </p:spPr>
        <p:txBody>
          <a:bodyPr>
            <a:noAutofit/>
          </a:bodyPr>
          <a:lstStyle/>
          <a:p>
            <a:r>
              <a:rPr lang="en-US" dirty="0" smtClean="0"/>
              <a:t>What do the guidelines say?</a:t>
            </a:r>
            <a:endParaRPr lang="en-US" dirty="0"/>
          </a:p>
        </p:txBody>
      </p:sp>
      <p:sp>
        <p:nvSpPr>
          <p:cNvPr id="3" name="Content Placeholder 2"/>
          <p:cNvSpPr>
            <a:spLocks noGrp="1"/>
          </p:cNvSpPr>
          <p:nvPr>
            <p:ph idx="1"/>
          </p:nvPr>
        </p:nvSpPr>
        <p:spPr>
          <a:xfrm>
            <a:off x="115614" y="924912"/>
            <a:ext cx="4477407" cy="5006244"/>
          </a:xfrm>
        </p:spPr>
        <p:txBody>
          <a:bodyPr>
            <a:normAutofit lnSpcReduction="10000"/>
          </a:bodyPr>
          <a:lstStyle/>
          <a:p>
            <a:r>
              <a:rPr lang="en-US" sz="2400" dirty="0" smtClean="0"/>
              <a:t>CDC Recommendations:</a:t>
            </a:r>
          </a:p>
          <a:p>
            <a:endParaRPr lang="en-US" sz="2400" dirty="0" smtClean="0"/>
          </a:p>
          <a:p>
            <a:pPr>
              <a:lnSpc>
                <a:spcPct val="100000"/>
              </a:lnSpc>
              <a:spcBef>
                <a:spcPts val="0"/>
              </a:spcBef>
              <a:spcAft>
                <a:spcPts val="0"/>
              </a:spcAft>
              <a:buFont typeface="Wingdings" panose="05000000000000000000" pitchFamily="2" charset="2"/>
              <a:buChar char="ü"/>
            </a:pPr>
            <a:r>
              <a:rPr lang="en-US" dirty="0" smtClean="0"/>
              <a:t>Opioids are not first-line therapy</a:t>
            </a:r>
          </a:p>
          <a:p>
            <a:pPr>
              <a:lnSpc>
                <a:spcPct val="100000"/>
              </a:lnSpc>
              <a:spcBef>
                <a:spcPts val="0"/>
              </a:spcBef>
              <a:spcAft>
                <a:spcPts val="0"/>
              </a:spcAft>
              <a:buFont typeface="Wingdings" panose="05000000000000000000" pitchFamily="2" charset="2"/>
              <a:buChar char="ü"/>
            </a:pPr>
            <a:endParaRPr lang="en-US" dirty="0" smtClean="0"/>
          </a:p>
          <a:p>
            <a:pPr>
              <a:lnSpc>
                <a:spcPct val="100000"/>
              </a:lnSpc>
              <a:spcBef>
                <a:spcPts val="0"/>
              </a:spcBef>
              <a:spcAft>
                <a:spcPts val="0"/>
              </a:spcAft>
              <a:buFont typeface="Wingdings" panose="05000000000000000000" pitchFamily="2" charset="2"/>
              <a:buChar char="ü"/>
            </a:pPr>
            <a:r>
              <a:rPr lang="en-US" dirty="0" smtClean="0"/>
              <a:t>Establish goals for pain and function</a:t>
            </a:r>
          </a:p>
          <a:p>
            <a:pPr>
              <a:lnSpc>
                <a:spcPct val="100000"/>
              </a:lnSpc>
              <a:spcBef>
                <a:spcPts val="0"/>
              </a:spcBef>
              <a:spcAft>
                <a:spcPts val="0"/>
              </a:spcAft>
              <a:buFont typeface="Wingdings" panose="05000000000000000000" pitchFamily="2" charset="2"/>
              <a:buChar char="ü"/>
            </a:pPr>
            <a:endParaRPr lang="en-US" dirty="0" smtClean="0"/>
          </a:p>
          <a:p>
            <a:pPr>
              <a:lnSpc>
                <a:spcPct val="100000"/>
              </a:lnSpc>
              <a:spcBef>
                <a:spcPts val="0"/>
              </a:spcBef>
              <a:spcAft>
                <a:spcPts val="0"/>
              </a:spcAft>
              <a:buFont typeface="Wingdings" panose="05000000000000000000" pitchFamily="2" charset="2"/>
              <a:buChar char="ü"/>
            </a:pPr>
            <a:r>
              <a:rPr lang="en-US" dirty="0" smtClean="0"/>
              <a:t>Discuss risks &amp; benefits</a:t>
            </a:r>
          </a:p>
          <a:p>
            <a:pPr>
              <a:lnSpc>
                <a:spcPct val="100000"/>
              </a:lnSpc>
              <a:spcBef>
                <a:spcPts val="0"/>
              </a:spcBef>
              <a:spcAft>
                <a:spcPts val="0"/>
              </a:spcAft>
              <a:buFont typeface="Wingdings" panose="05000000000000000000" pitchFamily="2" charset="2"/>
              <a:buChar char="ü"/>
            </a:pPr>
            <a:endParaRPr lang="en-US" dirty="0" smtClean="0"/>
          </a:p>
          <a:p>
            <a:pPr>
              <a:lnSpc>
                <a:spcPct val="100000"/>
              </a:lnSpc>
              <a:spcBef>
                <a:spcPts val="0"/>
              </a:spcBef>
              <a:spcAft>
                <a:spcPts val="0"/>
              </a:spcAft>
              <a:buFont typeface="Wingdings" panose="05000000000000000000" pitchFamily="2" charset="2"/>
              <a:buChar char="ü"/>
            </a:pPr>
            <a:r>
              <a:rPr lang="en-US" dirty="0" smtClean="0"/>
              <a:t>Use immediate-release opioids when </a:t>
            </a:r>
            <a:br>
              <a:rPr lang="en-US" dirty="0" smtClean="0"/>
            </a:br>
            <a:r>
              <a:rPr lang="en-US" dirty="0" smtClean="0"/>
              <a:t>  starting</a:t>
            </a:r>
          </a:p>
          <a:p>
            <a:pPr>
              <a:lnSpc>
                <a:spcPct val="100000"/>
              </a:lnSpc>
              <a:spcBef>
                <a:spcPts val="0"/>
              </a:spcBef>
              <a:spcAft>
                <a:spcPts val="0"/>
              </a:spcAft>
              <a:buFont typeface="Wingdings" panose="05000000000000000000" pitchFamily="2" charset="2"/>
              <a:buChar char="ü"/>
            </a:pPr>
            <a:endParaRPr lang="en-US" dirty="0" smtClean="0"/>
          </a:p>
          <a:p>
            <a:pPr>
              <a:lnSpc>
                <a:spcPct val="100000"/>
              </a:lnSpc>
              <a:spcBef>
                <a:spcPts val="0"/>
              </a:spcBef>
              <a:spcAft>
                <a:spcPts val="0"/>
              </a:spcAft>
              <a:buFont typeface="Wingdings" panose="05000000000000000000" pitchFamily="2" charset="2"/>
              <a:buChar char="ü"/>
            </a:pPr>
            <a:r>
              <a:rPr lang="en-US" dirty="0" smtClean="0"/>
              <a:t>Use the lowest effective dose</a:t>
            </a:r>
          </a:p>
          <a:p>
            <a:pPr>
              <a:lnSpc>
                <a:spcPct val="100000"/>
              </a:lnSpc>
              <a:spcBef>
                <a:spcPts val="0"/>
              </a:spcBef>
              <a:spcAft>
                <a:spcPts val="0"/>
              </a:spcAft>
              <a:buFont typeface="Wingdings" panose="05000000000000000000" pitchFamily="2" charset="2"/>
              <a:buChar char="ü"/>
            </a:pPr>
            <a:endParaRPr lang="en-US" dirty="0" smtClean="0"/>
          </a:p>
          <a:p>
            <a:pPr>
              <a:lnSpc>
                <a:spcPct val="100000"/>
              </a:lnSpc>
              <a:spcBef>
                <a:spcPts val="0"/>
              </a:spcBef>
              <a:spcAft>
                <a:spcPts val="0"/>
              </a:spcAft>
              <a:buFont typeface="Wingdings" panose="05000000000000000000" pitchFamily="2" charset="2"/>
              <a:buChar char="ü"/>
            </a:pPr>
            <a:r>
              <a:rPr lang="en-US" dirty="0" smtClean="0"/>
              <a:t>Prescribe short durations for acute pain</a:t>
            </a:r>
          </a:p>
          <a:p>
            <a:pPr>
              <a:lnSpc>
                <a:spcPct val="100000"/>
              </a:lnSpc>
              <a:spcBef>
                <a:spcPts val="0"/>
              </a:spcBef>
              <a:spcAft>
                <a:spcPts val="0"/>
              </a:spcAft>
              <a:buFont typeface="Wingdings" panose="05000000000000000000" pitchFamily="2" charset="2"/>
              <a:buChar char="ü"/>
            </a:pPr>
            <a:endParaRPr lang="en-US" dirty="0"/>
          </a:p>
          <a:p>
            <a:pPr>
              <a:lnSpc>
                <a:spcPct val="100000"/>
              </a:lnSpc>
              <a:spcBef>
                <a:spcPts val="0"/>
              </a:spcBef>
              <a:spcAft>
                <a:spcPts val="0"/>
              </a:spcAft>
              <a:buFont typeface="Wingdings" panose="05000000000000000000" pitchFamily="2" charset="2"/>
              <a:buChar char="ü"/>
            </a:pPr>
            <a:r>
              <a:rPr lang="en-US" dirty="0"/>
              <a:t>Evaluate benefits &amp; harms frequently</a:t>
            </a:r>
          </a:p>
          <a:p>
            <a:pPr>
              <a:lnSpc>
                <a:spcPct val="100000"/>
              </a:lnSpc>
              <a:spcBef>
                <a:spcPts val="0"/>
              </a:spcBef>
              <a:spcAft>
                <a:spcPts val="0"/>
              </a:spcAft>
              <a:buFont typeface="Wingdings" panose="05000000000000000000" pitchFamily="2" charset="2"/>
              <a:buChar char="ü"/>
            </a:pPr>
            <a:endParaRPr lang="en-US" dirty="0" smtClean="0"/>
          </a:p>
          <a:p>
            <a:pPr>
              <a:lnSpc>
                <a:spcPct val="100000"/>
              </a:lnSpc>
              <a:spcBef>
                <a:spcPts val="0"/>
              </a:spcBef>
              <a:spcAft>
                <a:spcPts val="0"/>
              </a:spcAft>
            </a:pPr>
            <a:endParaRPr lang="en-US" dirty="0"/>
          </a:p>
        </p:txBody>
      </p:sp>
      <p:sp>
        <p:nvSpPr>
          <p:cNvPr id="6" name="TextBox 5"/>
          <p:cNvSpPr txBox="1"/>
          <p:nvPr/>
        </p:nvSpPr>
        <p:spPr>
          <a:xfrm>
            <a:off x="4852460" y="1749182"/>
            <a:ext cx="3999186" cy="3785652"/>
          </a:xfrm>
          <a:prstGeom prst="rect">
            <a:avLst/>
          </a:prstGeom>
          <a:noFill/>
        </p:spPr>
        <p:txBody>
          <a:bodyPr wrap="square" rtlCol="0">
            <a:spAutoFit/>
          </a:bodyPr>
          <a:lstStyle/>
          <a:p>
            <a:pPr>
              <a:buClr>
                <a:schemeClr val="accent1"/>
              </a:buClr>
              <a:buFont typeface="Wingdings" panose="05000000000000000000" pitchFamily="2" charset="2"/>
              <a:buChar char="ü"/>
            </a:pPr>
            <a:r>
              <a:rPr lang="en-US" sz="2000" dirty="0" smtClean="0">
                <a:solidFill>
                  <a:schemeClr val="tx1">
                    <a:lumMod val="75000"/>
                    <a:lumOff val="25000"/>
                  </a:schemeClr>
                </a:solidFill>
              </a:rPr>
              <a:t>Use </a:t>
            </a:r>
            <a:r>
              <a:rPr lang="en-US" sz="2000" dirty="0">
                <a:solidFill>
                  <a:schemeClr val="tx1">
                    <a:lumMod val="75000"/>
                    <a:lumOff val="25000"/>
                  </a:schemeClr>
                </a:solidFill>
              </a:rPr>
              <a:t>strategies to mitigate risk </a:t>
            </a:r>
            <a:r>
              <a:rPr lang="en-US" sz="2000" dirty="0" smtClean="0">
                <a:solidFill>
                  <a:schemeClr val="tx1">
                    <a:lumMod val="75000"/>
                    <a:lumOff val="25000"/>
                  </a:schemeClr>
                </a:solidFill>
              </a:rPr>
              <a:t> </a:t>
            </a:r>
            <a:br>
              <a:rPr lang="en-US" sz="2000" dirty="0" smtClean="0">
                <a:solidFill>
                  <a:schemeClr val="tx1">
                    <a:lumMod val="75000"/>
                    <a:lumOff val="25000"/>
                  </a:schemeClr>
                </a:solidFill>
              </a:rPr>
            </a:br>
            <a:r>
              <a:rPr lang="en-US" sz="2000" dirty="0" smtClean="0">
                <a:solidFill>
                  <a:schemeClr val="tx1">
                    <a:lumMod val="75000"/>
                    <a:lumOff val="25000"/>
                  </a:schemeClr>
                </a:solidFill>
              </a:rPr>
              <a:t>   (</a:t>
            </a:r>
            <a:r>
              <a:rPr lang="en-US" sz="2000" dirty="0">
                <a:solidFill>
                  <a:schemeClr val="tx1">
                    <a:lumMod val="75000"/>
                    <a:lumOff val="25000"/>
                  </a:schemeClr>
                </a:solidFill>
              </a:rPr>
              <a:t>e.g., naloxone</a:t>
            </a:r>
            <a:r>
              <a:rPr lang="en-US" sz="2000" dirty="0" smtClean="0">
                <a:solidFill>
                  <a:schemeClr val="tx1">
                    <a:lumMod val="75000"/>
                    <a:lumOff val="25000"/>
                  </a:schemeClr>
                </a:solidFill>
              </a:rPr>
              <a:t>)</a:t>
            </a:r>
          </a:p>
          <a:p>
            <a:pPr>
              <a:buClr>
                <a:schemeClr val="accent1"/>
              </a:buClr>
              <a:buFont typeface="Wingdings" panose="05000000000000000000" pitchFamily="2" charset="2"/>
              <a:buChar char="ü"/>
            </a:pPr>
            <a:endParaRPr lang="en-US" sz="2000" dirty="0"/>
          </a:p>
          <a:p>
            <a:pPr marL="285750" indent="-285750">
              <a:buClr>
                <a:schemeClr val="accent1"/>
              </a:buClr>
              <a:buFont typeface="Wingdings" panose="05000000000000000000" pitchFamily="2" charset="2"/>
              <a:buChar char="ü"/>
            </a:pPr>
            <a:r>
              <a:rPr lang="en-US" sz="2000" dirty="0" smtClean="0">
                <a:solidFill>
                  <a:schemeClr val="tx1">
                    <a:lumMod val="75000"/>
                    <a:lumOff val="25000"/>
                  </a:schemeClr>
                </a:solidFill>
              </a:rPr>
              <a:t>Review PDMP data</a:t>
            </a:r>
          </a:p>
          <a:p>
            <a:pPr marL="285750" indent="-285750">
              <a:buClr>
                <a:schemeClr val="accent1"/>
              </a:buClr>
              <a:buFont typeface="Wingdings" panose="05000000000000000000" pitchFamily="2" charset="2"/>
              <a:buChar char="ü"/>
            </a:pPr>
            <a:endParaRPr lang="en-US" sz="2000" dirty="0" smtClean="0">
              <a:solidFill>
                <a:schemeClr val="tx1">
                  <a:lumMod val="75000"/>
                  <a:lumOff val="25000"/>
                </a:schemeClr>
              </a:solidFill>
            </a:endParaRPr>
          </a:p>
          <a:p>
            <a:pPr marL="285750" indent="-285750">
              <a:buClr>
                <a:schemeClr val="accent1"/>
              </a:buClr>
              <a:buFont typeface="Wingdings" panose="05000000000000000000" pitchFamily="2" charset="2"/>
              <a:buChar char="ü"/>
            </a:pPr>
            <a:r>
              <a:rPr lang="en-US" sz="2000" dirty="0" smtClean="0">
                <a:solidFill>
                  <a:schemeClr val="tx1">
                    <a:lumMod val="75000"/>
                    <a:lumOff val="25000"/>
                  </a:schemeClr>
                </a:solidFill>
              </a:rPr>
              <a:t>Use urine drug testing</a:t>
            </a:r>
          </a:p>
          <a:p>
            <a:pPr marL="285750" indent="-285750">
              <a:buClr>
                <a:schemeClr val="accent1"/>
              </a:buClr>
              <a:buFont typeface="Wingdings" panose="05000000000000000000" pitchFamily="2" charset="2"/>
              <a:buChar char="ü"/>
            </a:pPr>
            <a:endParaRPr lang="en-US" sz="2000" dirty="0" smtClean="0">
              <a:solidFill>
                <a:schemeClr val="tx1">
                  <a:lumMod val="75000"/>
                  <a:lumOff val="25000"/>
                </a:schemeClr>
              </a:solidFill>
            </a:endParaRPr>
          </a:p>
          <a:p>
            <a:pPr marL="285750" indent="-285750">
              <a:buClr>
                <a:schemeClr val="accent1"/>
              </a:buClr>
              <a:buFont typeface="Wingdings" panose="05000000000000000000" pitchFamily="2" charset="2"/>
              <a:buChar char="ü"/>
            </a:pPr>
            <a:r>
              <a:rPr lang="en-US" sz="2000" dirty="0" smtClean="0">
                <a:solidFill>
                  <a:schemeClr val="tx1">
                    <a:lumMod val="75000"/>
                    <a:lumOff val="25000"/>
                  </a:schemeClr>
                </a:solidFill>
              </a:rPr>
              <a:t>Avoid concurrent opioid &amp; benzodiazepine prescribing</a:t>
            </a:r>
          </a:p>
          <a:p>
            <a:pPr marL="285750" indent="-285750">
              <a:buClr>
                <a:schemeClr val="accent1"/>
              </a:buClr>
              <a:buFont typeface="Wingdings" panose="05000000000000000000" pitchFamily="2" charset="2"/>
              <a:buChar char="ü"/>
            </a:pPr>
            <a:endParaRPr lang="en-US" sz="2000" dirty="0" smtClean="0">
              <a:solidFill>
                <a:schemeClr val="tx1">
                  <a:lumMod val="75000"/>
                  <a:lumOff val="25000"/>
                </a:schemeClr>
              </a:solidFill>
            </a:endParaRPr>
          </a:p>
          <a:p>
            <a:pPr marL="285750" indent="-285750">
              <a:buClr>
                <a:schemeClr val="accent1"/>
              </a:buClr>
              <a:buFont typeface="Wingdings" panose="05000000000000000000" pitchFamily="2" charset="2"/>
              <a:buChar char="ü"/>
            </a:pPr>
            <a:r>
              <a:rPr lang="en-US" sz="2000" dirty="0" smtClean="0">
                <a:solidFill>
                  <a:schemeClr val="tx1">
                    <a:lumMod val="75000"/>
                    <a:lumOff val="25000"/>
                  </a:schemeClr>
                </a:solidFill>
              </a:rPr>
              <a:t>Offer treatment for Opioid Use Disorder</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174079373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TotalTime>
  <Words>4237</Words>
  <Application>Microsoft Office PowerPoint</Application>
  <PresentationFormat>On-screen Show (4:3)</PresentationFormat>
  <Paragraphs>533</Paragraphs>
  <Slides>45</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MS Mincho</vt:lpstr>
      <vt:lpstr>ＭＳ Ｐゴシック</vt:lpstr>
      <vt:lpstr>Arial</vt:lpstr>
      <vt:lpstr>Arial Black</vt:lpstr>
      <vt:lpstr>Calibri</vt:lpstr>
      <vt:lpstr>Calibri Light</vt:lpstr>
      <vt:lpstr>Helvetica</vt:lpstr>
      <vt:lpstr>Times New Roman</vt:lpstr>
      <vt:lpstr>Wingdings</vt:lpstr>
      <vt:lpstr>Retrospect</vt:lpstr>
      <vt:lpstr>PowerPoint Presentation</vt:lpstr>
      <vt:lpstr>Agenda </vt:lpstr>
      <vt:lpstr>PowerPoint Presentation</vt:lpstr>
      <vt:lpstr>PowerPoint Presentation</vt:lpstr>
      <vt:lpstr>PowerPoint Presentation</vt:lpstr>
      <vt:lpstr>PowerPoint Presentation</vt:lpstr>
      <vt:lpstr>PowerPoint Presentation</vt:lpstr>
      <vt:lpstr>Opioid Overdose Risk</vt:lpstr>
      <vt:lpstr>What do the guidelines say?</vt:lpstr>
      <vt:lpstr>What regulations do we need to know?</vt:lpstr>
      <vt:lpstr> The Six Building Blocks:  Supporting clinics in implementing best practices for opioid management</vt:lpstr>
      <vt:lpstr>PowerPoint Presentation</vt:lpstr>
      <vt:lpstr>PowerPoint Presentation</vt:lpstr>
      <vt:lpstr>The Six Building Blocks</vt:lpstr>
      <vt:lpstr>The Six Building Blocks</vt:lpstr>
      <vt:lpstr>PowerPoint Presentation</vt:lpstr>
      <vt:lpstr>Six Building Blocks Program</vt:lpstr>
      <vt:lpstr>PowerPoint Presentation</vt:lpstr>
      <vt:lpstr>Six Building Blocks Clinician &amp; Staff Experiences</vt:lpstr>
      <vt:lpstr>Six Building Blocks Clinician &amp; Staff Experiences</vt:lpstr>
      <vt:lpstr>   Why this work is important  (Insert slides from clinic perspective)  </vt:lpstr>
      <vt:lpstr>What’s happening at our clinic: data and stories</vt:lpstr>
      <vt:lpstr>Where are we now? A time for reflection &amp; discussion</vt:lpstr>
      <vt:lpstr>Diverse Perspectives</vt:lpstr>
      <vt:lpstr>Self-assessment activity directions</vt:lpstr>
      <vt:lpstr>Small-group baseline self-assessment results</vt:lpstr>
      <vt:lpstr>Leadership &amp; Consensus</vt:lpstr>
      <vt:lpstr>Policies, patient agreements, and workflows</vt:lpstr>
      <vt:lpstr>Tracking and monitoring patient care</vt:lpstr>
      <vt:lpstr>Planned, patient-centered visits </vt:lpstr>
      <vt:lpstr>Caring for complex patients</vt:lpstr>
      <vt:lpstr>Measuring Success</vt:lpstr>
      <vt:lpstr>Now the work begins!</vt:lpstr>
      <vt:lpstr>PowerPoint Presentation</vt:lpstr>
      <vt:lpstr>Opioid Improvement  Team Meeting</vt:lpstr>
      <vt:lpstr>Agenda</vt:lpstr>
      <vt:lpstr>PowerPoint Presentation</vt:lpstr>
      <vt:lpstr>Using data to measure success</vt:lpstr>
      <vt:lpstr>PowerPoint Presentation</vt:lpstr>
      <vt:lpstr>PowerPoint Presentation</vt:lpstr>
      <vt:lpstr>Identify milestones</vt:lpstr>
      <vt:lpstr>Now, let’s create your first action plan!</vt:lpstr>
      <vt:lpstr>PowerPoint Presentation</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L. Sutton</dc:creator>
  <cp:lastModifiedBy>Brooke R Ike</cp:lastModifiedBy>
  <cp:revision>33</cp:revision>
  <cp:lastPrinted>2019-01-02T20:18:05Z</cp:lastPrinted>
  <dcterms:created xsi:type="dcterms:W3CDTF">2018-12-12T18:32:14Z</dcterms:created>
  <dcterms:modified xsi:type="dcterms:W3CDTF">2019-06-20T21:25:12Z</dcterms:modified>
</cp:coreProperties>
</file>