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346" r:id="rId2"/>
    <p:sldId id="366" r:id="rId3"/>
    <p:sldId id="347" r:id="rId4"/>
    <p:sldId id="348" r:id="rId5"/>
    <p:sldId id="378" r:id="rId6"/>
    <p:sldId id="379" r:id="rId7"/>
    <p:sldId id="380" r:id="rId8"/>
    <p:sldId id="349" r:id="rId9"/>
    <p:sldId id="368" r:id="rId10"/>
    <p:sldId id="383" r:id="rId11"/>
    <p:sldId id="369" r:id="rId12"/>
    <p:sldId id="352" r:id="rId13"/>
    <p:sldId id="381" r:id="rId14"/>
    <p:sldId id="387" r:id="rId15"/>
    <p:sldId id="359" r:id="rId16"/>
    <p:sldId id="370" r:id="rId17"/>
    <p:sldId id="367" r:id="rId18"/>
    <p:sldId id="371" r:id="rId19"/>
    <p:sldId id="374" r:id="rId20"/>
    <p:sldId id="377" r:id="rId21"/>
    <p:sldId id="356" r:id="rId22"/>
    <p:sldId id="384" r:id="rId23"/>
    <p:sldId id="373" r:id="rId24"/>
    <p:sldId id="375" r:id="rId25"/>
    <p:sldId id="385" r:id="rId26"/>
    <p:sldId id="357" r:id="rId27"/>
    <p:sldId id="382" r:id="rId28"/>
    <p:sldId id="376" r:id="rId29"/>
    <p:sldId id="386" r:id="rId30"/>
    <p:sldId id="363" r:id="rId31"/>
    <p:sldId id="361" r:id="rId32"/>
    <p:sldId id="365"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20" autoAdjust="0"/>
  </p:normalViewPr>
  <p:slideViewPr>
    <p:cSldViewPr snapToGrid="0">
      <p:cViewPr varScale="1">
        <p:scale>
          <a:sx n="54" d="100"/>
          <a:sy n="54" d="100"/>
        </p:scale>
        <p:origin x="845" y="31"/>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5138"/>
          </a:xfrm>
          <a:prstGeom prst="rect">
            <a:avLst/>
          </a:prstGeom>
        </p:spPr>
        <p:txBody>
          <a:bodyPr vert="horz" lIns="91426" tIns="45713" rIns="91426" bIns="45713"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65138"/>
          </a:xfrm>
          <a:prstGeom prst="rect">
            <a:avLst/>
          </a:prstGeom>
        </p:spPr>
        <p:txBody>
          <a:bodyPr vert="horz" lIns="91426" tIns="45713" rIns="91426" bIns="45713" rtlCol="0"/>
          <a:lstStyle>
            <a:lvl1pPr algn="r">
              <a:defRPr sz="1200"/>
            </a:lvl1pPr>
          </a:lstStyle>
          <a:p>
            <a:fld id="{60ED3BAE-11A7-4935-82EA-2C03D4EA6C0C}" type="datetimeFigureOut">
              <a:rPr lang="en-US" smtClean="0"/>
              <a:t>5/5/2016</a:t>
            </a:fld>
            <a:endParaRPr lang="en-US"/>
          </a:p>
        </p:txBody>
      </p:sp>
      <p:sp>
        <p:nvSpPr>
          <p:cNvPr id="4" name="Footer Placeholder 3"/>
          <p:cNvSpPr>
            <a:spLocks noGrp="1"/>
          </p:cNvSpPr>
          <p:nvPr>
            <p:ph type="ftr" sz="quarter" idx="2"/>
          </p:nvPr>
        </p:nvSpPr>
        <p:spPr>
          <a:xfrm>
            <a:off x="1" y="8829675"/>
            <a:ext cx="2971800" cy="465138"/>
          </a:xfrm>
          <a:prstGeom prst="rect">
            <a:avLst/>
          </a:prstGeom>
        </p:spPr>
        <p:txBody>
          <a:bodyPr vert="horz" lIns="91426" tIns="45713" rIns="91426"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675"/>
            <a:ext cx="2971800" cy="465138"/>
          </a:xfrm>
          <a:prstGeom prst="rect">
            <a:avLst/>
          </a:prstGeom>
        </p:spPr>
        <p:txBody>
          <a:bodyPr vert="horz" lIns="91426" tIns="45713" rIns="91426" bIns="45713" rtlCol="0" anchor="b"/>
          <a:lstStyle>
            <a:lvl1pPr algn="r">
              <a:defRPr sz="1200"/>
            </a:lvl1pPr>
          </a:lstStyle>
          <a:p>
            <a:fld id="{1FD403A5-7B4D-4B54-83F5-E10BEA1FCCEA}" type="slidenum">
              <a:rPr lang="en-US" smtClean="0"/>
              <a:t>‹#›</a:t>
            </a:fld>
            <a:endParaRPr lang="en-US"/>
          </a:p>
        </p:txBody>
      </p:sp>
    </p:spTree>
    <p:extLst>
      <p:ext uri="{BB962C8B-B14F-4D97-AF65-F5344CB8AC3E}">
        <p14:creationId xmlns:p14="http://schemas.microsoft.com/office/powerpoint/2010/main" val="3102116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26" tIns="45713" rIns="91426" bIns="45713"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1426" tIns="45713" rIns="91426" bIns="45713" rtlCol="0"/>
          <a:lstStyle>
            <a:lvl1pPr algn="r">
              <a:defRPr sz="1200"/>
            </a:lvl1pPr>
          </a:lstStyle>
          <a:p>
            <a:fld id="{D945930D-A648-4896-BA34-B4FB7E975383}" type="datetimeFigureOut">
              <a:rPr lang="en-US" smtClean="0"/>
              <a:pPr/>
              <a:t>5/5/2016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26" tIns="45713" rIns="91426" bIns="45713"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6" tIns="45713" rIns="91426"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1426" tIns="45713" rIns="91426"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26" tIns="45713" rIns="91426" bIns="45713" rtlCol="0" anchor="b"/>
          <a:lstStyle>
            <a:lvl1pPr algn="r">
              <a:defRPr sz="1200"/>
            </a:lvl1pPr>
          </a:lstStyle>
          <a:p>
            <a:fld id="{49B0BD7B-4A3F-4264-AFF7-C7E51FEA2415}" type="slidenum">
              <a:rPr lang="en-US" smtClean="0"/>
              <a:pPr/>
              <a:t>‹#›</a:t>
            </a:fld>
            <a:endParaRPr lang="en-US"/>
          </a:p>
        </p:txBody>
      </p:sp>
    </p:spTree>
    <p:extLst>
      <p:ext uri="{BB962C8B-B14F-4D97-AF65-F5344CB8AC3E}">
        <p14:creationId xmlns:p14="http://schemas.microsoft.com/office/powerpoint/2010/main" val="3930277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9B0BD7B-4A3F-4264-AFF7-C7E51FEA2415}" type="slidenum">
              <a:rPr lang="en-US" smtClean="0"/>
              <a:pPr/>
              <a:t>1</a:t>
            </a:fld>
            <a:endParaRPr lang="en-US"/>
          </a:p>
        </p:txBody>
      </p:sp>
    </p:spTree>
    <p:extLst>
      <p:ext uri="{BB962C8B-B14F-4D97-AF65-F5344CB8AC3E}">
        <p14:creationId xmlns:p14="http://schemas.microsoft.com/office/powerpoint/2010/main" val="3804100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expected, naturalized citizens, who are older, have been in the U.S. longer, about 10 years longer on average. (The reverse pattern in Wyoming is probably random variation as a result of small numbers.)</a:t>
            </a:r>
          </a:p>
          <a:p>
            <a:endParaRPr lang="en-US" baseline="0" dirty="0" smtClean="0"/>
          </a:p>
          <a:p>
            <a:endParaRPr lang="en-US" baseline="0" dirty="0" smtClean="0"/>
          </a:p>
          <a:p>
            <a:endParaRPr lang="en-US" baseline="0" dirty="0" smtClean="0"/>
          </a:p>
          <a:p>
            <a:r>
              <a:rPr lang="en-US" baseline="0" dirty="0" smtClean="0"/>
              <a:t>[</a:t>
            </a:r>
            <a:r>
              <a:rPr lang="en-US" dirty="0" smtClean="0"/>
              <a:t>Non-metro immigrants generally have been in the US longer than metro</a:t>
            </a:r>
            <a:r>
              <a:rPr lang="en-US" baseline="0" dirty="0" smtClean="0"/>
              <a:t> immigrants nationally and in the Northwest.]</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16</a:t>
            </a:fld>
            <a:endParaRPr lang="en-US"/>
          </a:p>
        </p:txBody>
      </p:sp>
    </p:spTree>
    <p:extLst>
      <p:ext uri="{BB962C8B-B14F-4D97-AF65-F5344CB8AC3E}">
        <p14:creationId xmlns:p14="http://schemas.microsoft.com/office/powerpoint/2010/main" val="10622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Similar to distribution for all occupations</a:t>
            </a:r>
          </a:p>
          <a:p>
            <a:endParaRPr lang="en-US" baseline="0" dirty="0" smtClean="0"/>
          </a:p>
          <a:p>
            <a:endParaRPr lang="en-US" baseline="0" dirty="0" smtClean="0"/>
          </a:p>
          <a:p>
            <a:endParaRPr lang="en-US" baseline="0" dirty="0" smtClean="0"/>
          </a:p>
          <a:p>
            <a:r>
              <a:rPr lang="en-US" baseline="0" dirty="0" smtClean="0"/>
              <a:t>[</a:t>
            </a:r>
            <a:r>
              <a:rPr lang="en-US" dirty="0" smtClean="0"/>
              <a:t>Non-metro immigrants generally have been in the US longer than metro</a:t>
            </a:r>
            <a:r>
              <a:rPr lang="en-US" baseline="0" dirty="0" smtClean="0"/>
              <a:t> immigrants nationally.]</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17</a:t>
            </a:fld>
            <a:endParaRPr lang="en-US"/>
          </a:p>
        </p:txBody>
      </p:sp>
    </p:spTree>
    <p:extLst>
      <p:ext uri="{BB962C8B-B14F-4D97-AF65-F5344CB8AC3E}">
        <p14:creationId xmlns:p14="http://schemas.microsoft.com/office/powerpoint/2010/main" val="2838307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expected, naturalized citizens, who are older, have been in the U.S. longer, about 10 years longer on average. </a:t>
            </a:r>
          </a:p>
          <a:p>
            <a:endParaRPr lang="en-US" baseline="0" dirty="0" smtClean="0"/>
          </a:p>
          <a:p>
            <a:endParaRPr lang="en-US" baseline="0" dirty="0" smtClean="0"/>
          </a:p>
          <a:p>
            <a:r>
              <a:rPr lang="en-US" baseline="0" dirty="0" smtClean="0"/>
              <a:t>[</a:t>
            </a:r>
            <a:r>
              <a:rPr lang="en-US" dirty="0" smtClean="0"/>
              <a:t>Non-metro immigrants generally have been in the US longer than metro</a:t>
            </a:r>
            <a:r>
              <a:rPr lang="en-US" baseline="0" dirty="0" smtClean="0"/>
              <a:t> immigrants nationally and in the Northwest.]</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18</a:t>
            </a:fld>
            <a:endParaRPr lang="en-US"/>
          </a:p>
        </p:txBody>
      </p:sp>
    </p:spTree>
    <p:extLst>
      <p:ext uri="{BB962C8B-B14F-4D97-AF65-F5344CB8AC3E}">
        <p14:creationId xmlns:p14="http://schemas.microsoft.com/office/powerpoint/2010/main" val="3577219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r>
              <a:rPr lang="en-US" baseline="0" dirty="0" smtClean="0"/>
              <a:t>[</a:t>
            </a:r>
            <a:r>
              <a:rPr lang="en-US" dirty="0" smtClean="0"/>
              <a:t>Non-metro immigrants generally have been in the US longer than metro</a:t>
            </a:r>
            <a:r>
              <a:rPr lang="en-US" baseline="0" dirty="0" smtClean="0"/>
              <a:t> immigrants nationally and in the Northwest.]</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19</a:t>
            </a:fld>
            <a:endParaRPr lang="en-US"/>
          </a:p>
        </p:txBody>
      </p:sp>
    </p:spTree>
    <p:extLst>
      <p:ext uri="{BB962C8B-B14F-4D97-AF65-F5344CB8AC3E}">
        <p14:creationId xmlns:p14="http://schemas.microsoft.com/office/powerpoint/2010/main" val="668571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states, with Nevada instead of Texas, have the </a:t>
            </a:r>
            <a:r>
              <a:rPr lang="en-US" sz="1200" kern="1200" smtClean="0">
                <a:solidFill>
                  <a:schemeClr val="tx1"/>
                </a:solidFill>
                <a:effectLst/>
                <a:latin typeface="+mn-lt"/>
                <a:ea typeface="+mn-ea"/>
                <a:cs typeface="+mn-cs"/>
              </a:rPr>
              <a:t>highest shares </a:t>
            </a:r>
            <a:r>
              <a:rPr lang="en-US" sz="1200" kern="1200" dirty="0" smtClean="0">
                <a:solidFill>
                  <a:schemeClr val="tx1"/>
                </a:solidFill>
                <a:effectLst/>
                <a:latin typeface="+mn-lt"/>
                <a:ea typeface="+mn-ea"/>
                <a:cs typeface="+mn-cs"/>
              </a:rPr>
              <a:t>of their total healthcare workforce made up of immigrants (denominator = all state healthcare workers: range 23%-35%)</a:t>
            </a:r>
            <a:endParaRPr lang="en-US" baseline="0" dirty="0" smtClean="0"/>
          </a:p>
        </p:txBody>
      </p:sp>
      <p:sp>
        <p:nvSpPr>
          <p:cNvPr id="4" name="Slide Number Placeholder 3"/>
          <p:cNvSpPr>
            <a:spLocks noGrp="1"/>
          </p:cNvSpPr>
          <p:nvPr>
            <p:ph type="sldNum" sz="quarter" idx="10"/>
          </p:nvPr>
        </p:nvSpPr>
        <p:spPr/>
        <p:txBody>
          <a:bodyPr/>
          <a:lstStyle/>
          <a:p>
            <a:fld id="{49B0BD7B-4A3F-4264-AFF7-C7E51FEA2415}" type="slidenum">
              <a:rPr lang="en-US" smtClean="0"/>
              <a:pPr/>
              <a:t>20</a:t>
            </a:fld>
            <a:endParaRPr lang="en-US"/>
          </a:p>
        </p:txBody>
      </p:sp>
    </p:spTree>
    <p:extLst>
      <p:ext uri="{BB962C8B-B14F-4D97-AF65-F5344CB8AC3E}">
        <p14:creationId xmlns:p14="http://schemas.microsoft.com/office/powerpoint/2010/main" val="2060362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21</a:t>
            </a:fld>
            <a:endParaRPr lang="en-US"/>
          </a:p>
        </p:txBody>
      </p:sp>
    </p:spTree>
    <p:extLst>
      <p:ext uri="{BB962C8B-B14F-4D97-AF65-F5344CB8AC3E}">
        <p14:creationId xmlns:p14="http://schemas.microsoft.com/office/powerpoint/2010/main" val="3784866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22</a:t>
            </a:fld>
            <a:endParaRPr lang="en-US"/>
          </a:p>
        </p:txBody>
      </p:sp>
    </p:spTree>
    <p:extLst>
      <p:ext uri="{BB962C8B-B14F-4D97-AF65-F5344CB8AC3E}">
        <p14:creationId xmlns:p14="http://schemas.microsoft.com/office/powerpoint/2010/main" val="3799749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23</a:t>
            </a:fld>
            <a:endParaRPr lang="en-US"/>
          </a:p>
        </p:txBody>
      </p:sp>
    </p:spTree>
    <p:extLst>
      <p:ext uri="{BB962C8B-B14F-4D97-AF65-F5344CB8AC3E}">
        <p14:creationId xmlns:p14="http://schemas.microsoft.com/office/powerpoint/2010/main" val="491889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non-metro areas in the US overall, U.S. citizens have the least education of the three groups.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Naturalized citizens tend to have the most education.</a:t>
            </a:r>
          </a:p>
          <a:p>
            <a:endParaRPr lang="en-US" dirty="0" smtClean="0"/>
          </a:p>
          <a:p>
            <a:endParaRPr lang="en-US" dirty="0" smtClean="0"/>
          </a:p>
          <a:p>
            <a:r>
              <a:rPr lang="en-US" dirty="0" smtClean="0"/>
              <a:t>[</a:t>
            </a:r>
            <a:r>
              <a:rPr lang="en-US" sz="1200" kern="1200" dirty="0" smtClean="0">
                <a:solidFill>
                  <a:schemeClr val="tx1"/>
                </a:solidFill>
                <a:effectLst/>
                <a:latin typeface="+mn-lt"/>
                <a:ea typeface="+mn-ea"/>
                <a:cs typeface="+mn-cs"/>
              </a:rPr>
              <a:t>At the </a:t>
            </a:r>
            <a:r>
              <a:rPr lang="en-US" sz="1200" b="1" kern="1200" dirty="0" smtClean="0">
                <a:solidFill>
                  <a:schemeClr val="tx1"/>
                </a:solidFill>
                <a:effectLst/>
                <a:latin typeface="+mn-lt"/>
                <a:ea typeface="+mn-ea"/>
                <a:cs typeface="+mn-cs"/>
              </a:rPr>
              <a:t>national level in metro areas (not shown)</a:t>
            </a:r>
            <a:r>
              <a:rPr lang="en-US" sz="1200" kern="1200" dirty="0" smtClean="0">
                <a:solidFill>
                  <a:schemeClr val="tx1"/>
                </a:solidFill>
                <a:effectLst/>
                <a:latin typeface="+mn-lt"/>
                <a:ea typeface="+mn-ea"/>
                <a:cs typeface="+mn-cs"/>
              </a:rPr>
              <a:t>, U.S. citizens and naturalized citizens have more education than non-citizens. Metro generally more educated than non-metro for citizens, but mixed among naturalized citizens and non-citizens—goes both ways depending state.</a:t>
            </a:r>
            <a:r>
              <a:rPr lang="en-US" dirty="0" smtClean="0"/>
              <a:t>]</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24</a:t>
            </a:fld>
            <a:endParaRPr lang="en-US"/>
          </a:p>
        </p:txBody>
      </p:sp>
    </p:spTree>
    <p:extLst>
      <p:ext uri="{BB962C8B-B14F-4D97-AF65-F5344CB8AC3E}">
        <p14:creationId xmlns:p14="http://schemas.microsoft.com/office/powerpoint/2010/main" val="4028884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non-metro areas in the US overall, U.S. citizens have the least education of the three groups.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Naturalized citizens tend to have the most education.</a:t>
            </a:r>
          </a:p>
          <a:p>
            <a:endParaRPr lang="en-US" dirty="0" smtClean="0"/>
          </a:p>
          <a:p>
            <a:endParaRPr lang="en-US" dirty="0" smtClean="0"/>
          </a:p>
          <a:p>
            <a:r>
              <a:rPr lang="en-US" dirty="0" smtClean="0"/>
              <a:t>[</a:t>
            </a:r>
            <a:r>
              <a:rPr lang="en-US" sz="1200" kern="1200" dirty="0" smtClean="0">
                <a:solidFill>
                  <a:schemeClr val="tx1"/>
                </a:solidFill>
                <a:effectLst/>
                <a:latin typeface="+mn-lt"/>
                <a:ea typeface="+mn-ea"/>
                <a:cs typeface="+mn-cs"/>
              </a:rPr>
              <a:t>At the </a:t>
            </a:r>
            <a:r>
              <a:rPr lang="en-US" sz="1200" b="1" kern="1200" dirty="0" smtClean="0">
                <a:solidFill>
                  <a:schemeClr val="tx1"/>
                </a:solidFill>
                <a:effectLst/>
                <a:latin typeface="+mn-lt"/>
                <a:ea typeface="+mn-ea"/>
                <a:cs typeface="+mn-cs"/>
              </a:rPr>
              <a:t>national level in metro areas (not shown)</a:t>
            </a:r>
            <a:r>
              <a:rPr lang="en-US" sz="1200" kern="1200" dirty="0" smtClean="0">
                <a:solidFill>
                  <a:schemeClr val="tx1"/>
                </a:solidFill>
                <a:effectLst/>
                <a:latin typeface="+mn-lt"/>
                <a:ea typeface="+mn-ea"/>
                <a:cs typeface="+mn-cs"/>
              </a:rPr>
              <a:t>, U.S. citizens and naturalized citizens have more education than non-citizens. Metro generally more educated than non-metro for citizens, but mixed among naturalized citizens and non-citizens—goes both ways depending state.</a:t>
            </a:r>
            <a:r>
              <a:rPr lang="en-US" dirty="0" smtClean="0"/>
              <a:t>]</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25</a:t>
            </a:fld>
            <a:endParaRPr lang="en-US"/>
          </a:p>
        </p:txBody>
      </p:sp>
    </p:spTree>
    <p:extLst>
      <p:ext uri="{BB962C8B-B14F-4D97-AF65-F5344CB8AC3E}">
        <p14:creationId xmlns:p14="http://schemas.microsoft.com/office/powerpoint/2010/main" val="174207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(Metro county has an </a:t>
            </a:r>
            <a:r>
              <a:rPr lang="en-US" baseline="0" dirty="0" smtClean="0"/>
              <a:t>urban core of at least 50,000 people)</a:t>
            </a:r>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4</a:t>
            </a:fld>
            <a:endParaRPr lang="en-US"/>
          </a:p>
        </p:txBody>
      </p:sp>
    </p:spTree>
    <p:extLst>
      <p:ext uri="{BB962C8B-B14F-4D97-AF65-F5344CB8AC3E}">
        <p14:creationId xmlns:p14="http://schemas.microsoft.com/office/powerpoint/2010/main" val="14382938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About twice as many immigrants appear to be greatly overqualified for lower skilled health care jobs than native-born citizens.</a:t>
            </a:r>
            <a:endParaRPr lang="en-US" b="1"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26</a:t>
            </a:fld>
            <a:endParaRPr lang="en-US"/>
          </a:p>
        </p:txBody>
      </p:sp>
    </p:spTree>
    <p:extLst>
      <p:ext uri="{BB962C8B-B14F-4D97-AF65-F5344CB8AC3E}">
        <p14:creationId xmlns:p14="http://schemas.microsoft.com/office/powerpoint/2010/main" val="4272824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About twice as many immigrants appear to be greatly overqualified for lower skilled health care jobs than native-born citizens.</a:t>
            </a:r>
            <a:endParaRPr lang="en-US" b="1"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27</a:t>
            </a:fld>
            <a:endParaRPr lang="en-US"/>
          </a:p>
        </p:txBody>
      </p:sp>
    </p:spTree>
    <p:extLst>
      <p:ext uri="{BB962C8B-B14F-4D97-AF65-F5344CB8AC3E}">
        <p14:creationId xmlns:p14="http://schemas.microsoft.com/office/powerpoint/2010/main" val="3989590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About twice as many immigrants appear to be greatly overqualified for lower skilled health care jobs than native-born citizens.</a:t>
            </a:r>
            <a:endParaRPr lang="en-US" b="1"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28</a:t>
            </a:fld>
            <a:endParaRPr lang="en-US"/>
          </a:p>
        </p:txBody>
      </p:sp>
    </p:spTree>
    <p:extLst>
      <p:ext uri="{BB962C8B-B14F-4D97-AF65-F5344CB8AC3E}">
        <p14:creationId xmlns:p14="http://schemas.microsoft.com/office/powerpoint/2010/main" val="2229478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About twice as many immigrants appear to be greatly overqualified for lower skilled health care jobs than native-born citizens.</a:t>
            </a:r>
            <a:endParaRPr lang="en-US" b="1"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29</a:t>
            </a:fld>
            <a:endParaRPr lang="en-US"/>
          </a:p>
        </p:txBody>
      </p:sp>
    </p:spTree>
    <p:extLst>
      <p:ext uri="{BB962C8B-B14F-4D97-AF65-F5344CB8AC3E}">
        <p14:creationId xmlns:p14="http://schemas.microsoft.com/office/powerpoint/2010/main" val="729525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Noncitizens appear to be younger and more vulnerable than naturalized citizens. Noncitizens tend to be in lower skilled jobs than those they may have otherwise been qualified for in their countries of origin. Although these immigrants may have come to the U.S. for upward mobility, the outlook for these entry level opportunities may put them at long-term financial risk.</a:t>
            </a:r>
          </a:p>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30</a:t>
            </a:fld>
            <a:endParaRPr lang="en-US"/>
          </a:p>
        </p:txBody>
      </p:sp>
    </p:spTree>
    <p:extLst>
      <p:ext uri="{BB962C8B-B14F-4D97-AF65-F5344CB8AC3E}">
        <p14:creationId xmlns:p14="http://schemas.microsoft.com/office/powerpoint/2010/main" val="2359610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5</a:t>
            </a:fld>
            <a:endParaRPr lang="en-US"/>
          </a:p>
        </p:txBody>
      </p:sp>
    </p:spTree>
    <p:extLst>
      <p:ext uri="{BB962C8B-B14F-4D97-AF65-F5344CB8AC3E}">
        <p14:creationId xmlns:p14="http://schemas.microsoft.com/office/powerpoint/2010/main" val="1462354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6</a:t>
            </a:fld>
            <a:endParaRPr lang="en-US"/>
          </a:p>
        </p:txBody>
      </p:sp>
    </p:spTree>
    <p:extLst>
      <p:ext uri="{BB962C8B-B14F-4D97-AF65-F5344CB8AC3E}">
        <p14:creationId xmlns:p14="http://schemas.microsoft.com/office/powerpoint/2010/main" val="3706336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7</a:t>
            </a:fld>
            <a:endParaRPr lang="en-US"/>
          </a:p>
        </p:txBody>
      </p:sp>
    </p:spTree>
    <p:extLst>
      <p:ext uri="{BB962C8B-B14F-4D97-AF65-F5344CB8AC3E}">
        <p14:creationId xmlns:p14="http://schemas.microsoft.com/office/powerpoint/2010/main" val="2941940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Top birth countries were Philippines, Mexico, India. Those 3 countries contribute about a third of all immigrants in health care jobs. *Note that Mexico is top source of </a:t>
            </a:r>
            <a:r>
              <a:rPr lang="en-US" sz="1200" kern="1200" dirty="0" err="1" smtClean="0">
                <a:solidFill>
                  <a:schemeClr val="tx1"/>
                </a:solidFill>
                <a:effectLst/>
                <a:latin typeface="+mn-lt"/>
                <a:ea typeface="+mn-ea"/>
                <a:cs typeface="+mn-cs"/>
              </a:rPr>
              <a:t>nonmetro</a:t>
            </a:r>
            <a:r>
              <a:rPr lang="en-US" sz="1200" kern="1200" dirty="0" smtClean="0">
                <a:solidFill>
                  <a:schemeClr val="tx1"/>
                </a:solidFill>
                <a:effectLst/>
                <a:latin typeface="+mn-lt"/>
                <a:ea typeface="+mn-ea"/>
                <a:cs typeface="+mn-cs"/>
              </a:rPr>
              <a:t> healthcare non-citizens (35.8%) [for all occupations, Mexico is 40.6% of non-citizens].</a:t>
            </a:r>
          </a:p>
          <a:p>
            <a:endParaRPr lang="en-US" dirty="0" smtClean="0">
              <a:solidFill>
                <a:schemeClr val="tx1">
                  <a:lumMod val="95000"/>
                  <a:lumOff val="5000"/>
                </a:schemeClr>
              </a:solidFill>
            </a:endParaRPr>
          </a:p>
          <a:p>
            <a:r>
              <a:rPr lang="en-US" dirty="0" smtClean="0">
                <a:solidFill>
                  <a:schemeClr val="tx1">
                    <a:lumMod val="95000"/>
                    <a:lumOff val="5000"/>
                  </a:schemeClr>
                </a:solidFill>
              </a:rPr>
              <a:t>US: Note that Mexico is the top sending country</a:t>
            </a:r>
            <a:r>
              <a:rPr lang="en-US" baseline="0" dirty="0" smtClean="0">
                <a:solidFill>
                  <a:schemeClr val="tx1">
                    <a:lumMod val="95000"/>
                    <a:lumOff val="5000"/>
                  </a:schemeClr>
                </a:solidFill>
              </a:rPr>
              <a:t> to the US by far compared to others for all immigrants, but NOT in healthcare nationally.</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Mexico DOES contribute the most non-citizen immigrants in rural areas. Nationally, Caribbean immigrants are overrepresented in metro healthcare jobs, and Europeans/Russians are overrepresented in rural.</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Scanning through, you can see that each state tends to have a somewhat unique immigrant pattern.</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Notice that in the rural Northwest Asians tend to be naturalized citizens while non-citizens tend to be Canadians, Mexicans, and Europeans/Russians.</a:t>
            </a:r>
          </a:p>
          <a:p>
            <a:endParaRPr lang="en-US" b="0" baseline="0" dirty="0" smtClean="0">
              <a:solidFill>
                <a:schemeClr val="tx1">
                  <a:lumMod val="95000"/>
                  <a:lumOff val="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lumMod val="95000"/>
                    <a:lumOff val="5000"/>
                  </a:schemeClr>
                </a:solidFill>
              </a:rPr>
              <a:t>[Places that are not represented: Central</a:t>
            </a:r>
            <a:r>
              <a:rPr lang="en-US" b="0" baseline="0" dirty="0" smtClean="0">
                <a:solidFill>
                  <a:schemeClr val="tx1">
                    <a:lumMod val="95000"/>
                    <a:lumOff val="5000"/>
                  </a:schemeClr>
                </a:solidFill>
              </a:rPr>
              <a:t> America, Middle East]</a:t>
            </a:r>
            <a:endParaRPr lang="en-US" b="0" dirty="0" smtClean="0">
              <a:solidFill>
                <a:schemeClr val="tx1">
                  <a:lumMod val="95000"/>
                  <a:lumOff val="5000"/>
                </a:schemeClr>
              </a:solidFill>
            </a:endParaRPr>
          </a:p>
          <a:p>
            <a:endParaRPr lang="en-US"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fld id="{49B0BD7B-4A3F-4264-AFF7-C7E51FEA2415}" type="slidenum">
              <a:rPr lang="en-US" smtClean="0"/>
              <a:pPr/>
              <a:t>12</a:t>
            </a:fld>
            <a:endParaRPr lang="en-US"/>
          </a:p>
        </p:txBody>
      </p:sp>
    </p:spTree>
    <p:extLst>
      <p:ext uri="{BB962C8B-B14F-4D97-AF65-F5344CB8AC3E}">
        <p14:creationId xmlns:p14="http://schemas.microsoft.com/office/powerpoint/2010/main" val="2892625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Top birth countries were Philippines, Mexico, India. Those 3 countries contribute about a third of all immigrants in health care jobs. *Note that Mexico is top source of </a:t>
            </a:r>
            <a:r>
              <a:rPr lang="en-US" sz="1200" kern="1200" dirty="0" err="1" smtClean="0">
                <a:solidFill>
                  <a:schemeClr val="tx1"/>
                </a:solidFill>
                <a:effectLst/>
                <a:latin typeface="+mn-lt"/>
                <a:ea typeface="+mn-ea"/>
                <a:cs typeface="+mn-cs"/>
              </a:rPr>
              <a:t>nonmetro</a:t>
            </a:r>
            <a:r>
              <a:rPr lang="en-US" sz="1200" kern="1200" dirty="0" smtClean="0">
                <a:solidFill>
                  <a:schemeClr val="tx1"/>
                </a:solidFill>
                <a:effectLst/>
                <a:latin typeface="+mn-lt"/>
                <a:ea typeface="+mn-ea"/>
                <a:cs typeface="+mn-cs"/>
              </a:rPr>
              <a:t> healthcare non-citizens (35.8%) [for all occupations, Mexico is 40.6% of non-citizens].</a:t>
            </a:r>
          </a:p>
          <a:p>
            <a:endParaRPr lang="en-US" dirty="0" smtClean="0">
              <a:solidFill>
                <a:schemeClr val="tx1">
                  <a:lumMod val="95000"/>
                  <a:lumOff val="5000"/>
                </a:schemeClr>
              </a:solidFill>
            </a:endParaRPr>
          </a:p>
          <a:p>
            <a:r>
              <a:rPr lang="en-US" dirty="0" smtClean="0">
                <a:solidFill>
                  <a:schemeClr val="tx1">
                    <a:lumMod val="95000"/>
                    <a:lumOff val="5000"/>
                  </a:schemeClr>
                </a:solidFill>
              </a:rPr>
              <a:t>US: Note that Mexico is the top sending country</a:t>
            </a:r>
            <a:r>
              <a:rPr lang="en-US" baseline="0" dirty="0" smtClean="0">
                <a:solidFill>
                  <a:schemeClr val="tx1">
                    <a:lumMod val="95000"/>
                    <a:lumOff val="5000"/>
                  </a:schemeClr>
                </a:solidFill>
              </a:rPr>
              <a:t> to the US by far compared to others for all immigrants, but NOT in healthcare nationally.</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Mexico DOES contribute the most non-citizen immigrants in rural areas. Nationally, Caribbean immigrants are overrepresented in metro healthcare jobs, and Europeans/Russians are overrepresented in rural.</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Scanning through, you can see that each state tends to have a somewhat unique immigrant pattern.</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Notice that in the rural Northwest Asians tend to be naturalized citizens while non-citizens tend to be Canadians, Mexicans, and Europeans/Russians.</a:t>
            </a:r>
          </a:p>
          <a:p>
            <a:endParaRPr lang="en-US" b="0" baseline="0" dirty="0" smtClean="0">
              <a:solidFill>
                <a:schemeClr val="tx1">
                  <a:lumMod val="95000"/>
                  <a:lumOff val="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lumMod val="95000"/>
                    <a:lumOff val="5000"/>
                  </a:schemeClr>
                </a:solidFill>
              </a:rPr>
              <a:t>[Places that are not represented: Central</a:t>
            </a:r>
            <a:r>
              <a:rPr lang="en-US" b="0" baseline="0" dirty="0" smtClean="0">
                <a:solidFill>
                  <a:schemeClr val="tx1">
                    <a:lumMod val="95000"/>
                    <a:lumOff val="5000"/>
                  </a:schemeClr>
                </a:solidFill>
              </a:rPr>
              <a:t> America, Middle East]</a:t>
            </a:r>
            <a:endParaRPr lang="en-US" b="0" dirty="0" smtClean="0">
              <a:solidFill>
                <a:schemeClr val="tx1">
                  <a:lumMod val="95000"/>
                  <a:lumOff val="5000"/>
                </a:schemeClr>
              </a:solidFill>
            </a:endParaRPr>
          </a:p>
          <a:p>
            <a:endParaRPr lang="en-US"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fld id="{49B0BD7B-4A3F-4264-AFF7-C7E51FEA2415}" type="slidenum">
              <a:rPr lang="en-US" smtClean="0"/>
              <a:pPr/>
              <a:t>13</a:t>
            </a:fld>
            <a:endParaRPr lang="en-US"/>
          </a:p>
        </p:txBody>
      </p:sp>
    </p:spTree>
    <p:extLst>
      <p:ext uri="{BB962C8B-B14F-4D97-AF65-F5344CB8AC3E}">
        <p14:creationId xmlns:p14="http://schemas.microsoft.com/office/powerpoint/2010/main" val="1367984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Top birth countries were Philippines, Mexico, India. Those 3 countries contribute about a third of all immigrants in health care jobs. *Note that Mexico is top source of </a:t>
            </a:r>
            <a:r>
              <a:rPr lang="en-US" sz="1200" kern="1200" dirty="0" err="1" smtClean="0">
                <a:solidFill>
                  <a:schemeClr val="tx1"/>
                </a:solidFill>
                <a:effectLst/>
                <a:latin typeface="+mn-lt"/>
                <a:ea typeface="+mn-ea"/>
                <a:cs typeface="+mn-cs"/>
              </a:rPr>
              <a:t>nonmetro</a:t>
            </a:r>
            <a:r>
              <a:rPr lang="en-US" sz="1200" kern="1200" dirty="0" smtClean="0">
                <a:solidFill>
                  <a:schemeClr val="tx1"/>
                </a:solidFill>
                <a:effectLst/>
                <a:latin typeface="+mn-lt"/>
                <a:ea typeface="+mn-ea"/>
                <a:cs typeface="+mn-cs"/>
              </a:rPr>
              <a:t> healthcare non-citizens (35.8%) [for all occupations, Mexico is 40.6% of non-citizens].</a:t>
            </a:r>
          </a:p>
          <a:p>
            <a:endParaRPr lang="en-US" dirty="0" smtClean="0">
              <a:solidFill>
                <a:schemeClr val="tx1">
                  <a:lumMod val="95000"/>
                  <a:lumOff val="5000"/>
                </a:schemeClr>
              </a:solidFill>
            </a:endParaRPr>
          </a:p>
          <a:p>
            <a:r>
              <a:rPr lang="en-US" dirty="0" smtClean="0">
                <a:solidFill>
                  <a:schemeClr val="tx1">
                    <a:lumMod val="95000"/>
                    <a:lumOff val="5000"/>
                  </a:schemeClr>
                </a:solidFill>
              </a:rPr>
              <a:t>US: Note that Mexico is the top sending country</a:t>
            </a:r>
            <a:r>
              <a:rPr lang="en-US" baseline="0" dirty="0" smtClean="0">
                <a:solidFill>
                  <a:schemeClr val="tx1">
                    <a:lumMod val="95000"/>
                    <a:lumOff val="5000"/>
                  </a:schemeClr>
                </a:solidFill>
              </a:rPr>
              <a:t> to the US by far compared to others for all immigrants, but NOT in healthcare nationally.</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Mexico DOES contribute the most non-citizen immigrants in rural areas. Nationally, Caribbean immigrants are overrepresented in metro healthcare jobs, and Europeans/Russians are overrepresented in rural.</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Scanning through, you can see that each state tends to have a somewhat unique immigrant pattern.</a:t>
            </a:r>
          </a:p>
          <a:p>
            <a:endParaRPr lang="en-US" baseline="0" dirty="0" smtClean="0">
              <a:solidFill>
                <a:schemeClr val="tx1">
                  <a:lumMod val="95000"/>
                  <a:lumOff val="5000"/>
                </a:schemeClr>
              </a:solidFill>
            </a:endParaRPr>
          </a:p>
          <a:p>
            <a:r>
              <a:rPr lang="en-US" baseline="0" dirty="0" smtClean="0">
                <a:solidFill>
                  <a:schemeClr val="tx1">
                    <a:lumMod val="95000"/>
                    <a:lumOff val="5000"/>
                  </a:schemeClr>
                </a:solidFill>
              </a:rPr>
              <a:t>Notice that in the rural Northwest Asians tend to be naturalized citizens while non-citizens tend to be Canadians, Mexicans, and Europeans/Russians.</a:t>
            </a:r>
          </a:p>
          <a:p>
            <a:endParaRPr lang="en-US" b="0" baseline="0" dirty="0" smtClean="0">
              <a:solidFill>
                <a:schemeClr val="tx1">
                  <a:lumMod val="95000"/>
                  <a:lumOff val="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lumMod val="95000"/>
                    <a:lumOff val="5000"/>
                  </a:schemeClr>
                </a:solidFill>
              </a:rPr>
              <a:t>[Places that are not represented: Central</a:t>
            </a:r>
            <a:r>
              <a:rPr lang="en-US" b="0" baseline="0" dirty="0" smtClean="0">
                <a:solidFill>
                  <a:schemeClr val="tx1">
                    <a:lumMod val="95000"/>
                    <a:lumOff val="5000"/>
                  </a:schemeClr>
                </a:solidFill>
              </a:rPr>
              <a:t> America, Middle East]</a:t>
            </a:r>
            <a:endParaRPr lang="en-US" b="0" dirty="0" smtClean="0">
              <a:solidFill>
                <a:schemeClr val="tx1">
                  <a:lumMod val="95000"/>
                  <a:lumOff val="5000"/>
                </a:schemeClr>
              </a:solidFill>
            </a:endParaRPr>
          </a:p>
          <a:p>
            <a:endParaRPr lang="en-US"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fld id="{49B0BD7B-4A3F-4264-AFF7-C7E51FEA2415}" type="slidenum">
              <a:rPr lang="en-US" smtClean="0"/>
              <a:pPr/>
              <a:t>14</a:t>
            </a:fld>
            <a:endParaRPr lang="en-US"/>
          </a:p>
        </p:txBody>
      </p:sp>
    </p:spTree>
    <p:extLst>
      <p:ext uri="{BB962C8B-B14F-4D97-AF65-F5344CB8AC3E}">
        <p14:creationId xmlns:p14="http://schemas.microsoft.com/office/powerpoint/2010/main" val="2687801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B0BD7B-4A3F-4264-AFF7-C7E51FEA2415}" type="slidenum">
              <a:rPr lang="en-US" smtClean="0"/>
              <a:pPr/>
              <a:t>15</a:t>
            </a:fld>
            <a:endParaRPr lang="en-US"/>
          </a:p>
        </p:txBody>
      </p:sp>
    </p:spTree>
    <p:extLst>
      <p:ext uri="{BB962C8B-B14F-4D97-AF65-F5344CB8AC3E}">
        <p14:creationId xmlns:p14="http://schemas.microsoft.com/office/powerpoint/2010/main" val="124507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BB82FB-3CCA-49E8-B3F8-8269D5A0AF6B}" type="datetime1">
              <a:rPr lang="en-US" smtClean="0"/>
              <a:pPr/>
              <a:t>5/5/2016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C6410-97AA-4A42-8CE1-9C77D9400916}" type="datetime1">
              <a:rPr lang="en-US" smtClean="0"/>
              <a:pPr/>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37DCB6-2414-405D-87A4-170608DEC30E}" type="datetime1">
              <a:rPr lang="en-US" smtClean="0"/>
              <a:pPr/>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52AE982-8B42-495B-8B30-EA0F7DB62C7E}" type="datetime1">
              <a:rPr lang="en-US" smtClean="0"/>
              <a:pPr/>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176A8-AA01-4CC1-99DD-11685A2A3F6F}" type="datetime1">
              <a:rPr lang="en-US" smtClean="0"/>
              <a:pPr/>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27C734-0F98-4317-B3F2-05AB0D4D5789}" type="datetime1">
              <a:rPr lang="en-US" smtClean="0"/>
              <a:pPr/>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600851-137C-470E-9B84-EC2C7660E144}" type="datetime1">
              <a:rPr lang="en-US" smtClean="0"/>
              <a:pPr/>
              <a:t>5/5/2016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EE1135-0D2D-4F11-98CE-E6D35C052FC6}" type="datetime1">
              <a:rPr lang="en-US" smtClean="0"/>
              <a:pPr/>
              <a:t>5/5/2016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42474-8713-49AE-A6F1-83DF27F2C4B6}" type="datetime1">
              <a:rPr lang="en-US" smtClean="0"/>
              <a:pPr/>
              <a:t>5/5/2016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883D3B-B4BB-469F-85F4-D9E7F9FA7862}" type="datetime1">
              <a:rPr lang="en-US" smtClean="0"/>
              <a:pPr/>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1D4C9-7E14-4CBE-A8F2-33E24E2643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E6E7DF-9156-45A0-B6C7-45719F23D795}" type="datetime1">
              <a:rPr lang="en-US" smtClean="0"/>
              <a:pPr/>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F1D4C9-7E14-4CBE-A8F2-33E24E26435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0075AF-28B1-41E6-8152-8E252919861E}" type="datetime1">
              <a:rPr lang="en-US" smtClean="0"/>
              <a:pPr/>
              <a:t>5/5/2016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F1D4C9-7E14-4CBE-A8F2-33E24E26435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63762"/>
            <a:ext cx="8686800" cy="1600200"/>
          </a:xfrm>
        </p:spPr>
        <p:txBody>
          <a:bodyPr>
            <a:noAutofit/>
          </a:bodyPr>
          <a:lstStyle/>
          <a:p>
            <a:pPr algn="ctr"/>
            <a:r>
              <a:rPr lang="en-US" sz="4800" dirty="0" smtClean="0">
                <a:solidFill>
                  <a:schemeClr val="accent4"/>
                </a:solidFill>
                <a:effectLst/>
              </a:rPr>
              <a:t>Immigrants in Health Care Jobs</a:t>
            </a:r>
            <a:endParaRPr lang="en-US" sz="4800" dirty="0">
              <a:solidFill>
                <a:schemeClr val="accent4"/>
              </a:solidFill>
              <a:effectLst>
                <a:outerShdw blurRad="38100" dist="38100" dir="2700000" algn="tl">
                  <a:srgbClr val="000000">
                    <a:alpha val="43137"/>
                  </a:srgbClr>
                </a:outerShdw>
              </a:effectLst>
              <a:latin typeface="Arial" pitchFamily="34" charset="0"/>
            </a:endParaRPr>
          </a:p>
        </p:txBody>
      </p:sp>
      <p:sp>
        <p:nvSpPr>
          <p:cNvPr id="3" name="Subtitle 2"/>
          <p:cNvSpPr>
            <a:spLocks noGrp="1"/>
          </p:cNvSpPr>
          <p:nvPr>
            <p:ph type="subTitle" idx="1"/>
          </p:nvPr>
        </p:nvSpPr>
        <p:spPr>
          <a:xfrm>
            <a:off x="720852" y="2667000"/>
            <a:ext cx="7854696" cy="3581400"/>
          </a:xfrm>
        </p:spPr>
        <p:txBody>
          <a:bodyPr>
            <a:normAutofit/>
          </a:bodyPr>
          <a:lstStyle/>
          <a:p>
            <a:pPr marL="285750" indent="-285750" algn="ctr">
              <a:spcBef>
                <a:spcPct val="0"/>
              </a:spcBef>
            </a:pPr>
            <a:endParaRPr lang="en-US" sz="2000" b="1" dirty="0" smtClean="0">
              <a:solidFill>
                <a:srgbClr val="040404"/>
              </a:solidFill>
            </a:endParaRPr>
          </a:p>
          <a:p>
            <a:pPr marL="285750" indent="-285750" algn="ctr">
              <a:spcBef>
                <a:spcPct val="0"/>
              </a:spcBef>
            </a:pPr>
            <a:r>
              <a:rPr lang="en-US" sz="2400" b="1" dirty="0" smtClean="0">
                <a:solidFill>
                  <a:srgbClr val="040404"/>
                </a:solidFill>
                <a:latin typeface="+mj-lt"/>
              </a:rPr>
              <a:t>May 5, 2016</a:t>
            </a:r>
          </a:p>
          <a:p>
            <a:pPr marL="285750" indent="-285750" algn="ctr">
              <a:spcBef>
                <a:spcPct val="0"/>
              </a:spcBef>
            </a:pPr>
            <a:r>
              <a:rPr lang="en-US" sz="2800" b="1" dirty="0" smtClean="0">
                <a:solidFill>
                  <a:srgbClr val="040404"/>
                </a:solidFill>
                <a:latin typeface="+mj-lt"/>
              </a:rPr>
              <a:t>AAMC Health Workforce Research Conference</a:t>
            </a:r>
          </a:p>
          <a:p>
            <a:pPr marL="285750" indent="-285750" algn="ctr">
              <a:spcBef>
                <a:spcPct val="0"/>
              </a:spcBef>
            </a:pPr>
            <a:r>
              <a:rPr lang="en-US" sz="2800" b="1" dirty="0" smtClean="0">
                <a:solidFill>
                  <a:srgbClr val="040404"/>
                </a:solidFill>
                <a:latin typeface="+mj-lt"/>
              </a:rPr>
              <a:t>Chicago, IL</a:t>
            </a:r>
          </a:p>
          <a:p>
            <a:pPr marL="285750" indent="-285750" algn="ctr">
              <a:spcBef>
                <a:spcPct val="0"/>
              </a:spcBef>
            </a:pPr>
            <a:endParaRPr lang="en-US" sz="2000" b="1" dirty="0" smtClean="0">
              <a:solidFill>
                <a:srgbClr val="040404"/>
              </a:solidFill>
              <a:latin typeface="+mj-lt"/>
            </a:endParaRPr>
          </a:p>
          <a:p>
            <a:pPr marL="285750" indent="-285750" algn="ctr">
              <a:spcBef>
                <a:spcPct val="0"/>
              </a:spcBef>
            </a:pPr>
            <a:r>
              <a:rPr lang="en-US" sz="2800" dirty="0" smtClean="0">
                <a:solidFill>
                  <a:srgbClr val="040404"/>
                </a:solidFill>
                <a:latin typeface="+mj-lt"/>
              </a:rPr>
              <a:t>Davis G. Patterson, PhD</a:t>
            </a:r>
          </a:p>
          <a:p>
            <a:pPr marL="285750" indent="-285750" algn="ctr">
              <a:spcBef>
                <a:spcPct val="0"/>
              </a:spcBef>
            </a:pPr>
            <a:r>
              <a:rPr lang="en-US" sz="2800" dirty="0" smtClean="0">
                <a:solidFill>
                  <a:srgbClr val="040404"/>
                </a:solidFill>
                <a:latin typeface="+mj-lt"/>
              </a:rPr>
              <a:t>Bianca K. Frogner, PhD</a:t>
            </a:r>
          </a:p>
          <a:p>
            <a:pPr marL="285750" indent="-285750" algn="ctr">
              <a:spcBef>
                <a:spcPct val="0"/>
              </a:spcBef>
            </a:pPr>
            <a:endParaRPr lang="en-US" sz="2000" b="1" dirty="0"/>
          </a:p>
          <a:p>
            <a:pPr marL="285750" indent="-285750" algn="ctr">
              <a:spcBef>
                <a:spcPct val="0"/>
              </a:spcBef>
            </a:pPr>
            <a:endParaRPr lang="en-US" sz="2000" dirty="0" smtClean="0">
              <a:solidFill>
                <a:srgbClr val="040404"/>
              </a:solidFill>
            </a:endParaRPr>
          </a:p>
          <a:p>
            <a:pPr marL="285750" indent="-285750" algn="ctr">
              <a:spcBef>
                <a:spcPct val="0"/>
              </a:spcBef>
            </a:pPr>
            <a:endParaRPr lang="en-US" sz="2000" dirty="0" smtClean="0">
              <a:solidFill>
                <a:srgbClr val="040404"/>
              </a:solidFill>
            </a:endParaRPr>
          </a:p>
          <a:p>
            <a:pPr marL="285750" indent="-285750" algn="ctr">
              <a:spcBef>
                <a:spcPct val="0"/>
              </a:spcBef>
            </a:pPr>
            <a:endParaRPr lang="en-US" sz="2000" dirty="0">
              <a:solidFill>
                <a:srgbClr val="040404"/>
              </a:solidFill>
            </a:endParaRPr>
          </a:p>
          <a:p>
            <a:pPr marL="285750" indent="-285750" algn="ctr">
              <a:spcBef>
                <a:spcPct val="0"/>
              </a:spcBef>
            </a:pPr>
            <a:endParaRPr lang="en-US" sz="2000" dirty="0">
              <a:solidFill>
                <a:srgbClr val="FF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208" y="5834069"/>
            <a:ext cx="2363248" cy="929735"/>
          </a:xfrm>
          <a:prstGeom prst="rect">
            <a:avLst/>
          </a:prstGeom>
        </p:spPr>
      </p:pic>
    </p:spTree>
    <p:extLst>
      <p:ext uri="{BB962C8B-B14F-4D97-AF65-F5344CB8AC3E}">
        <p14:creationId xmlns:p14="http://schemas.microsoft.com/office/powerpoint/2010/main" val="597058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Immigrant employment in the U.S.</a:t>
            </a:r>
            <a:endParaRPr lang="en-US" dirty="0"/>
          </a:p>
        </p:txBody>
      </p:sp>
      <p:sp>
        <p:nvSpPr>
          <p:cNvPr id="3" name="Content Placeholder 2"/>
          <p:cNvSpPr>
            <a:spLocks noGrp="1"/>
          </p:cNvSpPr>
          <p:nvPr>
            <p:ph idx="1"/>
          </p:nvPr>
        </p:nvSpPr>
        <p:spPr/>
        <p:txBody>
          <a:bodyPr/>
          <a:lstStyle/>
          <a:p>
            <a:r>
              <a:rPr lang="en-US" dirty="0" smtClean="0">
                <a:solidFill>
                  <a:schemeClr val="bg1">
                    <a:lumMod val="50000"/>
                  </a:schemeClr>
                </a:solidFill>
              </a:rPr>
              <a:t>Immigrants are 18% of all employed workers,</a:t>
            </a:r>
          </a:p>
          <a:p>
            <a:pPr marL="0" indent="0">
              <a:buNone/>
            </a:pPr>
            <a:r>
              <a:rPr lang="en-US" dirty="0" smtClean="0">
                <a:solidFill>
                  <a:schemeClr val="bg1">
                    <a:lumMod val="50000"/>
                  </a:schemeClr>
                </a:solidFill>
              </a:rPr>
              <a:t>   16% of workers employed in health care</a:t>
            </a:r>
          </a:p>
          <a:p>
            <a:endParaRPr lang="en-US" dirty="0">
              <a:solidFill>
                <a:schemeClr val="bg1">
                  <a:lumMod val="50000"/>
                </a:schemeClr>
              </a:solidFill>
            </a:endParaRPr>
          </a:p>
          <a:p>
            <a:r>
              <a:rPr lang="en-US" dirty="0" smtClean="0"/>
              <a:t>Proportions employed in health care by immigrant/citizenship status:</a:t>
            </a:r>
          </a:p>
          <a:p>
            <a:pPr lvl="1"/>
            <a:r>
              <a:rPr lang="en-US" dirty="0" smtClean="0"/>
              <a:t>Native born:	10.8%</a:t>
            </a:r>
          </a:p>
          <a:p>
            <a:pPr lvl="1"/>
            <a:r>
              <a:rPr lang="en-US" dirty="0" smtClean="0"/>
              <a:t>Naturalized:	14.4%</a:t>
            </a:r>
          </a:p>
          <a:p>
            <a:pPr lvl="1"/>
            <a:r>
              <a:rPr lang="en-US" dirty="0" smtClean="0"/>
              <a:t>Noncitizen:	  6.5%</a:t>
            </a:r>
            <a:endParaRPr lang="en-US"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10</a:t>
            </a:fld>
            <a:endParaRPr lang="en-US"/>
          </a:p>
        </p:txBody>
      </p:sp>
    </p:spTree>
    <p:extLst>
      <p:ext uri="{BB962C8B-B14F-4D97-AF65-F5344CB8AC3E}">
        <p14:creationId xmlns:p14="http://schemas.microsoft.com/office/powerpoint/2010/main" val="28320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Immigrant unemployment</a:t>
            </a:r>
            <a:endParaRPr lang="en-US" dirty="0"/>
          </a:p>
        </p:txBody>
      </p:sp>
      <p:sp>
        <p:nvSpPr>
          <p:cNvPr id="3" name="Content Placeholder 2"/>
          <p:cNvSpPr>
            <a:spLocks noGrp="1"/>
          </p:cNvSpPr>
          <p:nvPr>
            <p:ph idx="1"/>
          </p:nvPr>
        </p:nvSpPr>
        <p:spPr/>
        <p:txBody>
          <a:bodyPr/>
          <a:lstStyle/>
          <a:p>
            <a:r>
              <a:rPr lang="en-US" dirty="0" smtClean="0"/>
              <a:t>Unemployment rate among health care workers (2011-13 pooled data):</a:t>
            </a:r>
          </a:p>
          <a:p>
            <a:pPr lvl="1"/>
            <a:r>
              <a:rPr lang="en-US" dirty="0" smtClean="0"/>
              <a:t>Native born:	4.7%</a:t>
            </a:r>
          </a:p>
          <a:p>
            <a:pPr lvl="1"/>
            <a:r>
              <a:rPr lang="en-US" dirty="0" smtClean="0"/>
              <a:t>Naturalized:	3.4%</a:t>
            </a:r>
          </a:p>
          <a:p>
            <a:pPr lvl="1"/>
            <a:r>
              <a:rPr lang="en-US" dirty="0" smtClean="0"/>
              <a:t>Noncitizen:	6.0%</a:t>
            </a:r>
          </a:p>
          <a:p>
            <a:pPr marL="393192" lvl="1" indent="0">
              <a:buNone/>
            </a:pPr>
            <a:r>
              <a:rPr lang="en-US" dirty="0" smtClean="0"/>
              <a:t>(compared to 9.0% for total labor force)</a:t>
            </a:r>
            <a:endParaRPr lang="en-US"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11</a:t>
            </a:fld>
            <a:endParaRPr lang="en-US"/>
          </a:p>
        </p:txBody>
      </p:sp>
    </p:spTree>
    <p:extLst>
      <p:ext uri="{BB962C8B-B14F-4D97-AF65-F5344CB8AC3E}">
        <p14:creationId xmlns:p14="http://schemas.microsoft.com/office/powerpoint/2010/main" val="2943252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8322"/>
            <a:ext cx="8229600" cy="1143000"/>
          </a:xfrm>
        </p:spPr>
        <p:txBody>
          <a:bodyPr>
            <a:noAutofit/>
          </a:bodyPr>
          <a:lstStyle/>
          <a:p>
            <a:r>
              <a:rPr lang="en-US" sz="3600" dirty="0" smtClean="0"/>
              <a:t>Where do immigrants in healthcare come from</a:t>
            </a:r>
            <a:r>
              <a:rPr lang="en-US" sz="3600" dirty="0" smtClean="0"/>
              <a:t>? (top regions/countries)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12</a:t>
            </a:fld>
            <a:endParaRPr lang="en-US"/>
          </a:p>
        </p:txBody>
      </p:sp>
      <p:pic>
        <p:nvPicPr>
          <p:cNvPr id="3" name="Picture 2"/>
          <p:cNvPicPr>
            <a:picLocks noChangeAspect="1"/>
          </p:cNvPicPr>
          <p:nvPr/>
        </p:nvPicPr>
        <p:blipFill>
          <a:blip r:embed="rId3"/>
          <a:stretch>
            <a:fillRect/>
          </a:stretch>
        </p:blipFill>
        <p:spPr>
          <a:xfrm>
            <a:off x="816564" y="1770722"/>
            <a:ext cx="7621331" cy="4941601"/>
          </a:xfrm>
          <a:prstGeom prst="rect">
            <a:avLst/>
          </a:prstGeom>
        </p:spPr>
      </p:pic>
    </p:spTree>
    <p:extLst>
      <p:ext uri="{BB962C8B-B14F-4D97-AF65-F5344CB8AC3E}">
        <p14:creationId xmlns:p14="http://schemas.microsoft.com/office/powerpoint/2010/main" val="48964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8322"/>
            <a:ext cx="8229600" cy="1143000"/>
          </a:xfrm>
        </p:spPr>
        <p:txBody>
          <a:bodyPr>
            <a:noAutofit/>
          </a:bodyPr>
          <a:lstStyle/>
          <a:p>
            <a:r>
              <a:rPr lang="en-US" sz="3600" dirty="0" smtClean="0"/>
              <a:t>Where do immigrants in healthcare come from</a:t>
            </a:r>
            <a:r>
              <a:rPr lang="en-US" sz="3600" dirty="0" smtClean="0"/>
              <a:t>? (top regions/countries)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13</a:t>
            </a:fld>
            <a:endParaRPr lang="en-US"/>
          </a:p>
        </p:txBody>
      </p:sp>
      <p:pic>
        <p:nvPicPr>
          <p:cNvPr id="3" name="Picture 2"/>
          <p:cNvPicPr>
            <a:picLocks noChangeAspect="1"/>
          </p:cNvPicPr>
          <p:nvPr/>
        </p:nvPicPr>
        <p:blipFill>
          <a:blip r:embed="rId3"/>
          <a:stretch>
            <a:fillRect/>
          </a:stretch>
        </p:blipFill>
        <p:spPr>
          <a:xfrm>
            <a:off x="816564" y="1770722"/>
            <a:ext cx="7621331" cy="4941601"/>
          </a:xfrm>
          <a:prstGeom prst="rect">
            <a:avLst/>
          </a:prstGeom>
        </p:spPr>
      </p:pic>
      <p:sp>
        <p:nvSpPr>
          <p:cNvPr id="5" name="TextBox 4"/>
          <p:cNvSpPr txBox="1"/>
          <p:nvPr/>
        </p:nvSpPr>
        <p:spPr>
          <a:xfrm>
            <a:off x="5245395" y="3287326"/>
            <a:ext cx="2892780" cy="1938992"/>
          </a:xfrm>
          <a:prstGeom prst="rect">
            <a:avLst/>
          </a:prstGeom>
          <a:noFill/>
        </p:spPr>
        <p:txBody>
          <a:bodyPr wrap="none" rtlCol="0">
            <a:spAutoFit/>
          </a:bodyPr>
          <a:lstStyle/>
          <a:p>
            <a:r>
              <a:rPr lang="en-US" sz="2400" dirty="0" smtClean="0"/>
              <a:t>Top three countries:</a:t>
            </a:r>
          </a:p>
          <a:p>
            <a:endParaRPr lang="en-US" sz="2400" dirty="0" smtClean="0"/>
          </a:p>
          <a:p>
            <a:r>
              <a:rPr lang="en-US" sz="2400" dirty="0" smtClean="0"/>
              <a:t>1. Philippines</a:t>
            </a:r>
          </a:p>
          <a:p>
            <a:r>
              <a:rPr lang="en-US" sz="2400" dirty="0" smtClean="0"/>
              <a:t>2. Mexico</a:t>
            </a:r>
          </a:p>
          <a:p>
            <a:r>
              <a:rPr lang="en-US" sz="2400" dirty="0" smtClean="0"/>
              <a:t>3. India</a:t>
            </a:r>
            <a:endParaRPr lang="en-US" sz="2400" dirty="0"/>
          </a:p>
        </p:txBody>
      </p:sp>
    </p:spTree>
    <p:extLst>
      <p:ext uri="{BB962C8B-B14F-4D97-AF65-F5344CB8AC3E}">
        <p14:creationId xmlns:p14="http://schemas.microsoft.com/office/powerpoint/2010/main" val="341238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8322"/>
            <a:ext cx="8229600" cy="1143000"/>
          </a:xfrm>
        </p:spPr>
        <p:txBody>
          <a:bodyPr>
            <a:noAutofit/>
          </a:bodyPr>
          <a:lstStyle/>
          <a:p>
            <a:r>
              <a:rPr lang="en-US" sz="3600" dirty="0" smtClean="0"/>
              <a:t>Where do immigrants in healthcare come from</a:t>
            </a:r>
            <a:r>
              <a:rPr lang="en-US" sz="3600" dirty="0" smtClean="0"/>
              <a:t>? (top regions/countries)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14</a:t>
            </a:fld>
            <a:endParaRPr lang="en-US"/>
          </a:p>
        </p:txBody>
      </p:sp>
      <p:pic>
        <p:nvPicPr>
          <p:cNvPr id="3" name="Picture 2"/>
          <p:cNvPicPr>
            <a:picLocks noChangeAspect="1"/>
          </p:cNvPicPr>
          <p:nvPr/>
        </p:nvPicPr>
        <p:blipFill>
          <a:blip r:embed="rId3"/>
          <a:stretch>
            <a:fillRect/>
          </a:stretch>
        </p:blipFill>
        <p:spPr>
          <a:xfrm>
            <a:off x="816564" y="1770722"/>
            <a:ext cx="7621331" cy="4941601"/>
          </a:xfrm>
          <a:prstGeom prst="rect">
            <a:avLst/>
          </a:prstGeom>
        </p:spPr>
      </p:pic>
      <p:sp>
        <p:nvSpPr>
          <p:cNvPr id="5" name="TextBox 4"/>
          <p:cNvSpPr txBox="1"/>
          <p:nvPr/>
        </p:nvSpPr>
        <p:spPr>
          <a:xfrm>
            <a:off x="5245395" y="3287326"/>
            <a:ext cx="2892780" cy="1938992"/>
          </a:xfrm>
          <a:prstGeom prst="rect">
            <a:avLst/>
          </a:prstGeom>
          <a:noFill/>
        </p:spPr>
        <p:txBody>
          <a:bodyPr wrap="none" rtlCol="0">
            <a:spAutoFit/>
          </a:bodyPr>
          <a:lstStyle/>
          <a:p>
            <a:r>
              <a:rPr lang="en-US" sz="2400" dirty="0" smtClean="0"/>
              <a:t>Top three countries:</a:t>
            </a:r>
          </a:p>
          <a:p>
            <a:endParaRPr lang="en-US" sz="2400" dirty="0" smtClean="0"/>
          </a:p>
          <a:p>
            <a:r>
              <a:rPr lang="en-US" sz="2400" dirty="0" smtClean="0"/>
              <a:t>1. Philippines</a:t>
            </a:r>
          </a:p>
          <a:p>
            <a:r>
              <a:rPr lang="en-US" sz="2400" dirty="0" smtClean="0"/>
              <a:t>2. Mexico</a:t>
            </a:r>
          </a:p>
          <a:p>
            <a:r>
              <a:rPr lang="en-US" sz="2400" dirty="0" smtClean="0"/>
              <a:t>3. India</a:t>
            </a:r>
            <a:endParaRPr lang="en-US" sz="2400" dirty="0"/>
          </a:p>
        </p:txBody>
      </p:sp>
      <p:sp>
        <p:nvSpPr>
          <p:cNvPr id="6" name="Oval 5"/>
          <p:cNvSpPr/>
          <p:nvPr/>
        </p:nvSpPr>
        <p:spPr>
          <a:xfrm>
            <a:off x="789948" y="5617533"/>
            <a:ext cx="4455447" cy="457202"/>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76640" y="4340088"/>
            <a:ext cx="4455447" cy="457202"/>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1008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430"/>
            <a:ext cx="8229600" cy="1143000"/>
          </a:xfrm>
        </p:spPr>
        <p:txBody>
          <a:bodyPr>
            <a:noAutofit/>
          </a:bodyPr>
          <a:lstStyle/>
          <a:p>
            <a:r>
              <a:rPr lang="en-US" sz="3600" dirty="0" smtClean="0"/>
              <a:t>How do the demographics of immigrant healthcare workers compare?</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15</a:t>
            </a:fld>
            <a:endParaRPr lang="en-US"/>
          </a:p>
        </p:txBody>
      </p:sp>
      <p:sp>
        <p:nvSpPr>
          <p:cNvPr id="5" name="TextBox 4"/>
          <p:cNvSpPr txBox="1"/>
          <p:nvPr/>
        </p:nvSpPr>
        <p:spPr>
          <a:xfrm>
            <a:off x="3743407" y="1872701"/>
            <a:ext cx="1353640" cy="523220"/>
          </a:xfrm>
          <a:prstGeom prst="rect">
            <a:avLst/>
          </a:prstGeom>
          <a:noFill/>
        </p:spPr>
        <p:txBody>
          <a:bodyPr wrap="none" rtlCol="0">
            <a:spAutoFit/>
          </a:bodyPr>
          <a:lstStyle/>
          <a:p>
            <a:r>
              <a:rPr lang="en-US" sz="2800" b="1" dirty="0" smtClean="0">
                <a:latin typeface="+mj-lt"/>
              </a:rPr>
              <a:t>Women</a:t>
            </a:r>
            <a:endParaRPr lang="en-US" sz="2800" b="1" dirty="0">
              <a:latin typeface="+mj-lt"/>
            </a:endParaRPr>
          </a:p>
        </p:txBody>
      </p:sp>
      <p:pic>
        <p:nvPicPr>
          <p:cNvPr id="7" name="Picture 6"/>
          <p:cNvPicPr>
            <a:picLocks noChangeAspect="1"/>
          </p:cNvPicPr>
          <p:nvPr/>
        </p:nvPicPr>
        <p:blipFill>
          <a:blip r:embed="rId3"/>
          <a:stretch>
            <a:fillRect/>
          </a:stretch>
        </p:blipFill>
        <p:spPr>
          <a:xfrm>
            <a:off x="217083" y="2417365"/>
            <a:ext cx="8634026" cy="4018222"/>
          </a:xfrm>
          <a:prstGeom prst="rect">
            <a:avLst/>
          </a:prstGeom>
        </p:spPr>
      </p:pic>
    </p:spTree>
    <p:extLst>
      <p:ext uri="{BB962C8B-B14F-4D97-AF65-F5344CB8AC3E}">
        <p14:creationId xmlns:p14="http://schemas.microsoft.com/office/powerpoint/2010/main" val="3612090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430"/>
            <a:ext cx="8229600" cy="1143000"/>
          </a:xfrm>
        </p:spPr>
        <p:txBody>
          <a:bodyPr>
            <a:noAutofit/>
          </a:bodyPr>
          <a:lstStyle/>
          <a:p>
            <a:r>
              <a:rPr lang="en-US" sz="3600" dirty="0" smtClean="0"/>
              <a:t>Demographics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16</a:t>
            </a:fld>
            <a:endParaRPr lang="en-US"/>
          </a:p>
        </p:txBody>
      </p:sp>
      <p:sp>
        <p:nvSpPr>
          <p:cNvPr id="5" name="TextBox 4"/>
          <p:cNvSpPr txBox="1"/>
          <p:nvPr/>
        </p:nvSpPr>
        <p:spPr>
          <a:xfrm>
            <a:off x="2155620" y="1610430"/>
            <a:ext cx="4830297" cy="523220"/>
          </a:xfrm>
          <a:prstGeom prst="rect">
            <a:avLst/>
          </a:prstGeom>
          <a:noFill/>
        </p:spPr>
        <p:txBody>
          <a:bodyPr wrap="none" rtlCol="0">
            <a:spAutoFit/>
          </a:bodyPr>
          <a:lstStyle/>
          <a:p>
            <a:r>
              <a:rPr lang="en-US" sz="2800" b="1" dirty="0" smtClean="0">
                <a:latin typeface="+mj-lt"/>
              </a:rPr>
              <a:t>Mean </a:t>
            </a:r>
            <a:r>
              <a:rPr lang="en-US" sz="2800" b="1" dirty="0" smtClean="0">
                <a:latin typeface="+mj-lt"/>
              </a:rPr>
              <a:t>age (healthcare workers)</a:t>
            </a:r>
            <a:endParaRPr lang="en-US" sz="2800" b="1" dirty="0">
              <a:latin typeface="+mj-lt"/>
            </a:endParaRPr>
          </a:p>
        </p:txBody>
      </p:sp>
      <p:pic>
        <p:nvPicPr>
          <p:cNvPr id="6" name="Picture 5"/>
          <p:cNvPicPr>
            <a:picLocks noChangeAspect="1"/>
          </p:cNvPicPr>
          <p:nvPr/>
        </p:nvPicPr>
        <p:blipFill>
          <a:blip r:embed="rId3"/>
          <a:stretch>
            <a:fillRect/>
          </a:stretch>
        </p:blipFill>
        <p:spPr>
          <a:xfrm>
            <a:off x="935937" y="2289577"/>
            <a:ext cx="7279804" cy="4381453"/>
          </a:xfrm>
          <a:prstGeom prst="rect">
            <a:avLst/>
          </a:prstGeom>
        </p:spPr>
      </p:pic>
    </p:spTree>
    <p:extLst>
      <p:ext uri="{BB962C8B-B14F-4D97-AF65-F5344CB8AC3E}">
        <p14:creationId xmlns:p14="http://schemas.microsoft.com/office/powerpoint/2010/main" val="85377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67430"/>
            <a:ext cx="8481238" cy="1143000"/>
          </a:xfrm>
        </p:spPr>
        <p:txBody>
          <a:bodyPr>
            <a:noAutofit/>
          </a:bodyPr>
          <a:lstStyle/>
          <a:p>
            <a:r>
              <a:rPr lang="en-US" sz="3600" dirty="0" smtClean="0"/>
              <a:t>Migration and life </a:t>
            </a:r>
            <a:r>
              <a:rPr lang="en-US" sz="3600" dirty="0" smtClean="0"/>
              <a:t>course (</a:t>
            </a:r>
            <a:r>
              <a:rPr lang="en-US" sz="3600" dirty="0" err="1" smtClean="0"/>
              <a:t>heathcare</a:t>
            </a:r>
            <a:r>
              <a:rPr lang="en-US" sz="3600" dirty="0" smtClean="0"/>
              <a:t> workers)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17</a:t>
            </a:fld>
            <a:endParaRPr lang="en-US"/>
          </a:p>
        </p:txBody>
      </p:sp>
      <p:pic>
        <p:nvPicPr>
          <p:cNvPr id="3" name="Picture 2"/>
          <p:cNvPicPr>
            <a:picLocks noChangeAspect="1"/>
          </p:cNvPicPr>
          <p:nvPr/>
        </p:nvPicPr>
        <p:blipFill>
          <a:blip r:embed="rId3"/>
          <a:stretch>
            <a:fillRect/>
          </a:stretch>
        </p:blipFill>
        <p:spPr>
          <a:xfrm>
            <a:off x="1187269" y="1767634"/>
            <a:ext cx="6707888" cy="4767242"/>
          </a:xfrm>
          <a:prstGeom prst="rect">
            <a:avLst/>
          </a:prstGeom>
        </p:spPr>
      </p:pic>
    </p:spTree>
    <p:extLst>
      <p:ext uri="{BB962C8B-B14F-4D97-AF65-F5344CB8AC3E}">
        <p14:creationId xmlns:p14="http://schemas.microsoft.com/office/powerpoint/2010/main" val="2861602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430"/>
            <a:ext cx="8229600" cy="1143000"/>
          </a:xfrm>
        </p:spPr>
        <p:txBody>
          <a:bodyPr>
            <a:noAutofit/>
          </a:bodyPr>
          <a:lstStyle/>
          <a:p>
            <a:r>
              <a:rPr lang="en-US" sz="3600" dirty="0" smtClean="0"/>
              <a:t>Demographics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18</a:t>
            </a:fld>
            <a:endParaRPr lang="en-US"/>
          </a:p>
        </p:txBody>
      </p:sp>
      <p:sp>
        <p:nvSpPr>
          <p:cNvPr id="5" name="TextBox 4"/>
          <p:cNvSpPr txBox="1"/>
          <p:nvPr/>
        </p:nvSpPr>
        <p:spPr>
          <a:xfrm>
            <a:off x="2318643" y="1610430"/>
            <a:ext cx="4568045" cy="523220"/>
          </a:xfrm>
          <a:prstGeom prst="rect">
            <a:avLst/>
          </a:prstGeom>
          <a:noFill/>
        </p:spPr>
        <p:txBody>
          <a:bodyPr wrap="none" rtlCol="0">
            <a:spAutoFit/>
          </a:bodyPr>
          <a:lstStyle/>
          <a:p>
            <a:r>
              <a:rPr lang="en-US" sz="2800" b="1" dirty="0" smtClean="0">
                <a:latin typeface="+mj-lt"/>
              </a:rPr>
              <a:t>Married (healthcare workers)</a:t>
            </a:r>
            <a:endParaRPr lang="en-US" sz="2800" b="1" dirty="0">
              <a:latin typeface="+mj-lt"/>
            </a:endParaRPr>
          </a:p>
        </p:txBody>
      </p:sp>
      <p:pic>
        <p:nvPicPr>
          <p:cNvPr id="3" name="Picture 2"/>
          <p:cNvPicPr>
            <a:picLocks noChangeAspect="1"/>
          </p:cNvPicPr>
          <p:nvPr/>
        </p:nvPicPr>
        <p:blipFill>
          <a:blip r:embed="rId3"/>
          <a:stretch>
            <a:fillRect/>
          </a:stretch>
        </p:blipFill>
        <p:spPr>
          <a:xfrm>
            <a:off x="832850" y="2065351"/>
            <a:ext cx="7462944" cy="4491679"/>
          </a:xfrm>
          <a:prstGeom prst="rect">
            <a:avLst/>
          </a:prstGeom>
        </p:spPr>
      </p:pic>
    </p:spTree>
    <p:extLst>
      <p:ext uri="{BB962C8B-B14F-4D97-AF65-F5344CB8AC3E}">
        <p14:creationId xmlns:p14="http://schemas.microsoft.com/office/powerpoint/2010/main" val="945268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430"/>
            <a:ext cx="8229600" cy="1143000"/>
          </a:xfrm>
        </p:spPr>
        <p:txBody>
          <a:bodyPr>
            <a:noAutofit/>
          </a:bodyPr>
          <a:lstStyle/>
          <a:p>
            <a:r>
              <a:rPr lang="en-US" sz="3600" dirty="0" smtClean="0"/>
              <a:t>Demographics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19</a:t>
            </a:fld>
            <a:endParaRPr lang="en-US"/>
          </a:p>
        </p:txBody>
      </p:sp>
      <p:sp>
        <p:nvSpPr>
          <p:cNvPr id="5" name="TextBox 4"/>
          <p:cNvSpPr txBox="1"/>
          <p:nvPr/>
        </p:nvSpPr>
        <p:spPr>
          <a:xfrm>
            <a:off x="821828" y="1734719"/>
            <a:ext cx="7450245" cy="523220"/>
          </a:xfrm>
          <a:prstGeom prst="rect">
            <a:avLst/>
          </a:prstGeom>
          <a:noFill/>
        </p:spPr>
        <p:txBody>
          <a:bodyPr wrap="none" rtlCol="0">
            <a:spAutoFit/>
          </a:bodyPr>
          <a:lstStyle/>
          <a:p>
            <a:r>
              <a:rPr lang="en-US" sz="2800" b="1" dirty="0" smtClean="0">
                <a:latin typeface="+mj-lt"/>
              </a:rPr>
              <a:t>Metro/</a:t>
            </a:r>
            <a:r>
              <a:rPr lang="en-US" sz="2800" b="1" dirty="0" err="1" smtClean="0">
                <a:latin typeface="+mj-lt"/>
              </a:rPr>
              <a:t>nonmetro</a:t>
            </a:r>
            <a:r>
              <a:rPr lang="en-US" sz="2800" b="1" dirty="0" smtClean="0">
                <a:latin typeface="+mj-lt"/>
              </a:rPr>
              <a:t> </a:t>
            </a:r>
            <a:r>
              <a:rPr lang="en-US" sz="2800" b="1" dirty="0" smtClean="0">
                <a:latin typeface="+mj-lt"/>
              </a:rPr>
              <a:t>residence (healthcare workers)</a:t>
            </a:r>
            <a:endParaRPr lang="en-US" sz="2800" b="1" dirty="0">
              <a:latin typeface="+mj-lt"/>
            </a:endParaRPr>
          </a:p>
        </p:txBody>
      </p:sp>
      <p:pic>
        <p:nvPicPr>
          <p:cNvPr id="3" name="Picture 2"/>
          <p:cNvPicPr>
            <a:picLocks noChangeAspect="1"/>
          </p:cNvPicPr>
          <p:nvPr/>
        </p:nvPicPr>
        <p:blipFill>
          <a:blip r:embed="rId3"/>
          <a:stretch>
            <a:fillRect/>
          </a:stretch>
        </p:blipFill>
        <p:spPr>
          <a:xfrm>
            <a:off x="606408" y="2220579"/>
            <a:ext cx="7938656" cy="4219285"/>
          </a:xfrm>
          <a:prstGeom prst="rect">
            <a:avLst/>
          </a:prstGeom>
        </p:spPr>
      </p:pic>
    </p:spTree>
    <p:extLst>
      <p:ext uri="{BB962C8B-B14F-4D97-AF65-F5344CB8AC3E}">
        <p14:creationId xmlns:p14="http://schemas.microsoft.com/office/powerpoint/2010/main" val="57510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 &amp; Disclaimer</a:t>
            </a:r>
            <a:endParaRPr lang="en-US" dirty="0"/>
          </a:p>
        </p:txBody>
      </p:sp>
      <p:sp>
        <p:nvSpPr>
          <p:cNvPr id="3" name="Content Placeholder 2"/>
          <p:cNvSpPr>
            <a:spLocks noGrp="1"/>
          </p:cNvSpPr>
          <p:nvPr>
            <p:ph idx="1"/>
          </p:nvPr>
        </p:nvSpPr>
        <p:spPr/>
        <p:txBody>
          <a:bodyPr>
            <a:normAutofit/>
          </a:bodyPr>
          <a:lstStyle/>
          <a:p>
            <a:r>
              <a:rPr lang="en-US" sz="2400" dirty="0" smtClean="0">
                <a:latin typeface="Palatino Linotype" panose="02040502050505030304" pitchFamily="18" charset="0"/>
              </a:rPr>
              <a:t>This </a:t>
            </a:r>
            <a:r>
              <a:rPr lang="en-US" sz="2400" dirty="0">
                <a:latin typeface="Palatino Linotype" panose="02040502050505030304" pitchFamily="18" charset="0"/>
              </a:rPr>
              <a:t>study was supported by the National Center for Health Workforce Analysis (NCHWA), Health Resources and Services Administration (HRSA), U.S. Department of Health and Human Services (HHS) under cooperative agreement # U81HP27844. The information, conclusions and opinions expressed in this presentation are those of the authors and no endorsement by NCHWA, HRSA or HHS is intended or should be inferred.</a:t>
            </a:r>
            <a:r>
              <a:rPr lang="en-US" dirty="0">
                <a:latin typeface="Palatino Linotype" panose="02040502050505030304" pitchFamily="18" charset="0"/>
              </a:rPr>
              <a:t> </a:t>
            </a:r>
          </a:p>
        </p:txBody>
      </p:sp>
      <p:sp>
        <p:nvSpPr>
          <p:cNvPr id="4" name="Slide Number Placeholder 3"/>
          <p:cNvSpPr>
            <a:spLocks noGrp="1"/>
          </p:cNvSpPr>
          <p:nvPr>
            <p:ph type="sldNum" sz="quarter" idx="12"/>
          </p:nvPr>
        </p:nvSpPr>
        <p:spPr/>
        <p:txBody>
          <a:bodyPr/>
          <a:lstStyle/>
          <a:p>
            <a:fld id="{7CF1D4C9-7E14-4CBE-A8F2-33E24E264357}" type="slidenum">
              <a:rPr lang="en-US" smtClean="0"/>
              <a:pPr/>
              <a:t>2</a:t>
            </a:fld>
            <a:endParaRPr lang="en-US"/>
          </a:p>
        </p:txBody>
      </p:sp>
    </p:spTree>
    <p:extLst>
      <p:ext uri="{BB962C8B-B14F-4D97-AF65-F5344CB8AC3E}">
        <p14:creationId xmlns:p14="http://schemas.microsoft.com/office/powerpoint/2010/main" val="186009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430"/>
            <a:ext cx="8229600" cy="1143000"/>
          </a:xfrm>
        </p:spPr>
        <p:txBody>
          <a:bodyPr>
            <a:noAutofit/>
          </a:bodyPr>
          <a:lstStyle/>
          <a:p>
            <a:r>
              <a:rPr lang="en-US" sz="3600" dirty="0" smtClean="0"/>
              <a:t>Demographics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20</a:t>
            </a:fld>
            <a:endParaRPr lang="en-US"/>
          </a:p>
        </p:txBody>
      </p:sp>
      <p:sp>
        <p:nvSpPr>
          <p:cNvPr id="5" name="TextBox 4"/>
          <p:cNvSpPr txBox="1"/>
          <p:nvPr/>
        </p:nvSpPr>
        <p:spPr>
          <a:xfrm>
            <a:off x="1176670" y="1536347"/>
            <a:ext cx="6748130" cy="830997"/>
          </a:xfrm>
          <a:prstGeom prst="rect">
            <a:avLst/>
          </a:prstGeom>
          <a:noFill/>
        </p:spPr>
        <p:txBody>
          <a:bodyPr wrap="square" rtlCol="0">
            <a:spAutoFit/>
          </a:bodyPr>
          <a:lstStyle/>
          <a:p>
            <a:pPr algn="ctr"/>
            <a:r>
              <a:rPr lang="en-US" sz="2400" b="1" dirty="0" smtClean="0">
                <a:latin typeface="+mj-lt"/>
              </a:rPr>
              <a:t>Top states of residence:</a:t>
            </a:r>
          </a:p>
          <a:p>
            <a:pPr algn="ctr"/>
            <a:r>
              <a:rPr lang="en-US" sz="2400" b="1" dirty="0" smtClean="0">
                <a:latin typeface="+mj-lt"/>
              </a:rPr>
              <a:t>% of all immigrants in healthcare </a:t>
            </a:r>
            <a:r>
              <a:rPr lang="en-US" sz="2400" b="1" dirty="0" smtClean="0">
                <a:latin typeface="+mj-lt"/>
              </a:rPr>
              <a:t>jobs, by </a:t>
            </a:r>
            <a:r>
              <a:rPr lang="en-US" sz="2400" b="1" dirty="0" smtClean="0">
                <a:latin typeface="+mj-lt"/>
              </a:rPr>
              <a:t>state</a:t>
            </a:r>
            <a:endParaRPr lang="en-US" sz="2400" b="1" dirty="0">
              <a:latin typeface="+mj-lt"/>
            </a:endParaRPr>
          </a:p>
        </p:txBody>
      </p:sp>
      <p:pic>
        <p:nvPicPr>
          <p:cNvPr id="3" name="Picture 2"/>
          <p:cNvPicPr>
            <a:picLocks noChangeAspect="1"/>
          </p:cNvPicPr>
          <p:nvPr/>
        </p:nvPicPr>
        <p:blipFill>
          <a:blip r:embed="rId3"/>
          <a:stretch>
            <a:fillRect/>
          </a:stretch>
        </p:blipFill>
        <p:spPr>
          <a:xfrm>
            <a:off x="979605" y="2333053"/>
            <a:ext cx="7058682" cy="4315976"/>
          </a:xfrm>
          <a:prstGeom prst="rect">
            <a:avLst/>
          </a:prstGeom>
        </p:spPr>
      </p:pic>
    </p:spTree>
    <p:extLst>
      <p:ext uri="{BB962C8B-B14F-4D97-AF65-F5344CB8AC3E}">
        <p14:creationId xmlns:p14="http://schemas.microsoft.com/office/powerpoint/2010/main" val="437868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167"/>
            <a:ext cx="8229600" cy="1143000"/>
          </a:xfrm>
        </p:spPr>
        <p:txBody>
          <a:bodyPr>
            <a:noAutofit/>
          </a:bodyPr>
          <a:lstStyle/>
          <a:p>
            <a:r>
              <a:rPr lang="en-US" sz="3600" dirty="0"/>
              <a:t>M</a:t>
            </a:r>
            <a:r>
              <a:rPr lang="en-US" sz="3600" dirty="0" smtClean="0"/>
              <a:t>ost common healthcare jobs – </a:t>
            </a:r>
            <a:br>
              <a:rPr lang="en-US" sz="3600" dirty="0" smtClean="0"/>
            </a:br>
            <a:r>
              <a:rPr lang="en-US" sz="3600" b="1" i="1" dirty="0" smtClean="0"/>
              <a:t>top </a:t>
            </a:r>
            <a:r>
              <a:rPr lang="en-US" sz="3600" dirty="0" smtClean="0"/>
              <a:t>immigrant occupations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21</a:t>
            </a:fld>
            <a:endParaRPr lang="en-US"/>
          </a:p>
        </p:txBody>
      </p:sp>
      <p:pic>
        <p:nvPicPr>
          <p:cNvPr id="9" name="Picture 8"/>
          <p:cNvPicPr>
            <a:picLocks noChangeAspect="1"/>
          </p:cNvPicPr>
          <p:nvPr/>
        </p:nvPicPr>
        <p:blipFill>
          <a:blip r:embed="rId3"/>
          <a:stretch>
            <a:fillRect/>
          </a:stretch>
        </p:blipFill>
        <p:spPr>
          <a:xfrm>
            <a:off x="525943" y="1744719"/>
            <a:ext cx="8183979" cy="5004030"/>
          </a:xfrm>
          <a:prstGeom prst="rect">
            <a:avLst/>
          </a:prstGeom>
        </p:spPr>
      </p:pic>
    </p:spTree>
    <p:extLst>
      <p:ext uri="{BB962C8B-B14F-4D97-AF65-F5344CB8AC3E}">
        <p14:creationId xmlns:p14="http://schemas.microsoft.com/office/powerpoint/2010/main" val="3837673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167"/>
            <a:ext cx="8229600" cy="1143000"/>
          </a:xfrm>
        </p:spPr>
        <p:txBody>
          <a:bodyPr>
            <a:noAutofit/>
          </a:bodyPr>
          <a:lstStyle/>
          <a:p>
            <a:r>
              <a:rPr lang="en-US" sz="3600" dirty="0"/>
              <a:t>M</a:t>
            </a:r>
            <a:r>
              <a:rPr lang="en-US" sz="3600" dirty="0" smtClean="0"/>
              <a:t>ost common healthcare jobs – </a:t>
            </a:r>
            <a:br>
              <a:rPr lang="en-US" sz="3600" dirty="0" smtClean="0"/>
            </a:br>
            <a:r>
              <a:rPr lang="en-US" sz="3600" b="1" i="1" dirty="0" smtClean="0"/>
              <a:t>top </a:t>
            </a:r>
            <a:r>
              <a:rPr lang="en-US" sz="3600" dirty="0" smtClean="0"/>
              <a:t>immigrant occupations</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22</a:t>
            </a:fld>
            <a:endParaRPr lang="en-US"/>
          </a:p>
        </p:txBody>
      </p:sp>
      <p:pic>
        <p:nvPicPr>
          <p:cNvPr id="9" name="Picture 8"/>
          <p:cNvPicPr>
            <a:picLocks noChangeAspect="1"/>
          </p:cNvPicPr>
          <p:nvPr/>
        </p:nvPicPr>
        <p:blipFill>
          <a:blip r:embed="rId3"/>
          <a:stretch>
            <a:fillRect/>
          </a:stretch>
        </p:blipFill>
        <p:spPr>
          <a:xfrm>
            <a:off x="525943" y="1744719"/>
            <a:ext cx="8183979" cy="5004030"/>
          </a:xfrm>
          <a:prstGeom prst="rect">
            <a:avLst/>
          </a:prstGeom>
        </p:spPr>
      </p:pic>
      <p:sp>
        <p:nvSpPr>
          <p:cNvPr id="5" name="Oval 4"/>
          <p:cNvSpPr/>
          <p:nvPr/>
        </p:nvSpPr>
        <p:spPr>
          <a:xfrm>
            <a:off x="1946222" y="3283921"/>
            <a:ext cx="5652513" cy="457202"/>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10772" y="4843353"/>
            <a:ext cx="4455447" cy="457202"/>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4165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167"/>
            <a:ext cx="8229600" cy="1143000"/>
          </a:xfrm>
        </p:spPr>
        <p:txBody>
          <a:bodyPr>
            <a:noAutofit/>
          </a:bodyPr>
          <a:lstStyle/>
          <a:p>
            <a:r>
              <a:rPr lang="en-US" sz="3600" dirty="0"/>
              <a:t>M</a:t>
            </a:r>
            <a:r>
              <a:rPr lang="en-US" sz="3600" dirty="0" smtClean="0"/>
              <a:t>ost common healthcare jobs – </a:t>
            </a:r>
            <a:br>
              <a:rPr lang="en-US" sz="3600" dirty="0" smtClean="0"/>
            </a:br>
            <a:r>
              <a:rPr lang="en-US" sz="3600" b="1" i="1" dirty="0" smtClean="0"/>
              <a:t>greatest share </a:t>
            </a:r>
            <a:r>
              <a:rPr lang="en-US" sz="3600" dirty="0" smtClean="0"/>
              <a:t>of immigrants employed</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23</a:t>
            </a:fld>
            <a:endParaRPr lang="en-US"/>
          </a:p>
        </p:txBody>
      </p:sp>
      <p:pic>
        <p:nvPicPr>
          <p:cNvPr id="5" name="Picture 4"/>
          <p:cNvPicPr>
            <a:picLocks noChangeAspect="1"/>
          </p:cNvPicPr>
          <p:nvPr/>
        </p:nvPicPr>
        <p:blipFill>
          <a:blip r:embed="rId3"/>
          <a:stretch>
            <a:fillRect/>
          </a:stretch>
        </p:blipFill>
        <p:spPr>
          <a:xfrm>
            <a:off x="681879" y="1865218"/>
            <a:ext cx="7825930" cy="4785104"/>
          </a:xfrm>
          <a:prstGeom prst="rect">
            <a:avLst/>
          </a:prstGeom>
        </p:spPr>
      </p:pic>
    </p:spTree>
    <p:extLst>
      <p:ext uri="{BB962C8B-B14F-4D97-AF65-F5344CB8AC3E}">
        <p14:creationId xmlns:p14="http://schemas.microsoft.com/office/powerpoint/2010/main" val="1821262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380"/>
            <a:ext cx="8229600" cy="1143000"/>
          </a:xfrm>
        </p:spPr>
        <p:txBody>
          <a:bodyPr>
            <a:noAutofit/>
          </a:bodyPr>
          <a:lstStyle/>
          <a:p>
            <a:r>
              <a:rPr lang="en-US" sz="3600" dirty="0" smtClean="0"/>
              <a:t>Education</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24</a:t>
            </a:fld>
            <a:endParaRPr lang="en-US"/>
          </a:p>
        </p:txBody>
      </p:sp>
      <p:sp>
        <p:nvSpPr>
          <p:cNvPr id="11" name="TextBox 10"/>
          <p:cNvSpPr txBox="1"/>
          <p:nvPr/>
        </p:nvSpPr>
        <p:spPr>
          <a:xfrm>
            <a:off x="1972089" y="1746733"/>
            <a:ext cx="5362558" cy="523220"/>
          </a:xfrm>
          <a:prstGeom prst="rect">
            <a:avLst/>
          </a:prstGeom>
          <a:noFill/>
        </p:spPr>
        <p:txBody>
          <a:bodyPr wrap="none" rtlCol="0">
            <a:spAutoFit/>
          </a:bodyPr>
          <a:lstStyle/>
          <a:p>
            <a:r>
              <a:rPr lang="en-US" sz="2800" b="1" dirty="0" smtClean="0">
                <a:latin typeface="+mj-lt"/>
              </a:rPr>
              <a:t>% with bachelor’s degree or higher</a:t>
            </a:r>
            <a:endParaRPr lang="en-US" sz="2800" b="1" dirty="0">
              <a:latin typeface="+mj-lt"/>
            </a:endParaRPr>
          </a:p>
        </p:txBody>
      </p:sp>
      <p:pic>
        <p:nvPicPr>
          <p:cNvPr id="3" name="Picture 2"/>
          <p:cNvPicPr>
            <a:picLocks noChangeAspect="1"/>
          </p:cNvPicPr>
          <p:nvPr/>
        </p:nvPicPr>
        <p:blipFill>
          <a:blip r:embed="rId3"/>
          <a:stretch>
            <a:fillRect/>
          </a:stretch>
        </p:blipFill>
        <p:spPr>
          <a:xfrm>
            <a:off x="266702" y="2296863"/>
            <a:ext cx="8634026" cy="4018222"/>
          </a:xfrm>
          <a:prstGeom prst="rect">
            <a:avLst/>
          </a:prstGeom>
        </p:spPr>
      </p:pic>
    </p:spTree>
    <p:extLst>
      <p:ext uri="{BB962C8B-B14F-4D97-AF65-F5344CB8AC3E}">
        <p14:creationId xmlns:p14="http://schemas.microsoft.com/office/powerpoint/2010/main" val="2447684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380"/>
            <a:ext cx="8229600" cy="1143000"/>
          </a:xfrm>
        </p:spPr>
        <p:txBody>
          <a:bodyPr>
            <a:noAutofit/>
          </a:bodyPr>
          <a:lstStyle/>
          <a:p>
            <a:r>
              <a:rPr lang="en-US" sz="3600" dirty="0" smtClean="0"/>
              <a:t>Education</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25</a:t>
            </a:fld>
            <a:endParaRPr lang="en-US"/>
          </a:p>
        </p:txBody>
      </p:sp>
      <p:sp>
        <p:nvSpPr>
          <p:cNvPr id="11" name="TextBox 10"/>
          <p:cNvSpPr txBox="1"/>
          <p:nvPr/>
        </p:nvSpPr>
        <p:spPr>
          <a:xfrm>
            <a:off x="1972089" y="1746733"/>
            <a:ext cx="5362558" cy="523220"/>
          </a:xfrm>
          <a:prstGeom prst="rect">
            <a:avLst/>
          </a:prstGeom>
          <a:noFill/>
        </p:spPr>
        <p:txBody>
          <a:bodyPr wrap="none" rtlCol="0">
            <a:spAutoFit/>
          </a:bodyPr>
          <a:lstStyle/>
          <a:p>
            <a:r>
              <a:rPr lang="en-US" sz="2800" b="1" dirty="0" smtClean="0">
                <a:latin typeface="+mj-lt"/>
              </a:rPr>
              <a:t>% with bachelor’s degree or higher</a:t>
            </a:r>
            <a:endParaRPr lang="en-US" sz="2800" b="1" dirty="0">
              <a:latin typeface="+mj-lt"/>
            </a:endParaRPr>
          </a:p>
        </p:txBody>
      </p:sp>
      <p:pic>
        <p:nvPicPr>
          <p:cNvPr id="3" name="Picture 2"/>
          <p:cNvPicPr>
            <a:picLocks noChangeAspect="1"/>
          </p:cNvPicPr>
          <p:nvPr/>
        </p:nvPicPr>
        <p:blipFill>
          <a:blip r:embed="rId3"/>
          <a:stretch>
            <a:fillRect/>
          </a:stretch>
        </p:blipFill>
        <p:spPr>
          <a:xfrm>
            <a:off x="266702" y="2296863"/>
            <a:ext cx="8634026" cy="4018222"/>
          </a:xfrm>
          <a:prstGeom prst="rect">
            <a:avLst/>
          </a:prstGeom>
        </p:spPr>
      </p:pic>
      <p:sp>
        <p:nvSpPr>
          <p:cNvPr id="6" name="Oval 5"/>
          <p:cNvSpPr/>
          <p:nvPr/>
        </p:nvSpPr>
        <p:spPr>
          <a:xfrm>
            <a:off x="1315365" y="3125972"/>
            <a:ext cx="4185220" cy="615151"/>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04735" y="4674780"/>
            <a:ext cx="4961386" cy="615151"/>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4306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94" y="173301"/>
            <a:ext cx="8649324" cy="1143000"/>
          </a:xfrm>
        </p:spPr>
        <p:txBody>
          <a:bodyPr>
            <a:noAutofit/>
          </a:bodyPr>
          <a:lstStyle/>
          <a:p>
            <a:r>
              <a:rPr lang="en-US" sz="3600" dirty="0" smtClean="0"/>
              <a:t>How well do </a:t>
            </a:r>
            <a:r>
              <a:rPr lang="en-US" sz="3600" dirty="0" smtClean="0"/>
              <a:t>jobs </a:t>
            </a:r>
            <a:r>
              <a:rPr lang="en-US" sz="3600" dirty="0" smtClean="0"/>
              <a:t>match </a:t>
            </a:r>
            <a:r>
              <a:rPr lang="en-US" sz="3600" dirty="0" smtClean="0"/>
              <a:t>education</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26</a:t>
            </a:fld>
            <a:endParaRPr lang="en-US"/>
          </a:p>
        </p:txBody>
      </p:sp>
      <p:pic>
        <p:nvPicPr>
          <p:cNvPr id="3" name="Picture 2"/>
          <p:cNvPicPr>
            <a:picLocks noChangeAspect="1"/>
          </p:cNvPicPr>
          <p:nvPr/>
        </p:nvPicPr>
        <p:blipFill>
          <a:blip r:embed="rId3"/>
          <a:stretch>
            <a:fillRect/>
          </a:stretch>
        </p:blipFill>
        <p:spPr>
          <a:xfrm>
            <a:off x="889939" y="2886894"/>
            <a:ext cx="7406185" cy="3936285"/>
          </a:xfrm>
          <a:prstGeom prst="rect">
            <a:avLst/>
          </a:prstGeom>
        </p:spPr>
      </p:pic>
      <p:sp>
        <p:nvSpPr>
          <p:cNvPr id="9" name="TextBox 8"/>
          <p:cNvSpPr txBox="1"/>
          <p:nvPr/>
        </p:nvSpPr>
        <p:spPr>
          <a:xfrm>
            <a:off x="1993120" y="2427216"/>
            <a:ext cx="5362558" cy="523220"/>
          </a:xfrm>
          <a:prstGeom prst="rect">
            <a:avLst/>
          </a:prstGeom>
          <a:noFill/>
        </p:spPr>
        <p:txBody>
          <a:bodyPr wrap="none" rtlCol="0">
            <a:spAutoFit/>
          </a:bodyPr>
          <a:lstStyle/>
          <a:p>
            <a:r>
              <a:rPr lang="en-US" sz="2800" b="1" dirty="0" smtClean="0">
                <a:latin typeface="+mj-lt"/>
              </a:rPr>
              <a:t>% with bachelor’s degree or higher</a:t>
            </a:r>
            <a:endParaRPr lang="en-US" sz="2800" b="1" dirty="0">
              <a:latin typeface="+mj-lt"/>
            </a:endParaRPr>
          </a:p>
        </p:txBody>
      </p:sp>
    </p:spTree>
    <p:extLst>
      <p:ext uri="{BB962C8B-B14F-4D97-AF65-F5344CB8AC3E}">
        <p14:creationId xmlns:p14="http://schemas.microsoft.com/office/powerpoint/2010/main" val="3623687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94" y="173301"/>
            <a:ext cx="8649324" cy="1143000"/>
          </a:xfrm>
        </p:spPr>
        <p:txBody>
          <a:bodyPr>
            <a:noAutofit/>
          </a:bodyPr>
          <a:lstStyle/>
          <a:p>
            <a:r>
              <a:rPr lang="en-US" sz="3600" dirty="0" smtClean="0"/>
              <a:t>How well do </a:t>
            </a:r>
            <a:r>
              <a:rPr lang="en-US" sz="3600" dirty="0" smtClean="0"/>
              <a:t>jobs </a:t>
            </a:r>
            <a:r>
              <a:rPr lang="en-US" sz="3600" dirty="0" smtClean="0"/>
              <a:t>match </a:t>
            </a:r>
            <a:r>
              <a:rPr lang="en-US" sz="3600" dirty="0" smtClean="0"/>
              <a:t>education</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27</a:t>
            </a:fld>
            <a:endParaRPr lang="en-US"/>
          </a:p>
        </p:txBody>
      </p:sp>
      <p:sp>
        <p:nvSpPr>
          <p:cNvPr id="15" name="TextBox 14"/>
          <p:cNvSpPr txBox="1"/>
          <p:nvPr/>
        </p:nvSpPr>
        <p:spPr>
          <a:xfrm>
            <a:off x="397565" y="1532504"/>
            <a:ext cx="8412480" cy="830997"/>
          </a:xfrm>
          <a:prstGeom prst="rect">
            <a:avLst/>
          </a:prstGeom>
          <a:noFill/>
        </p:spPr>
        <p:txBody>
          <a:bodyPr wrap="square" rtlCol="0">
            <a:spAutoFit/>
          </a:bodyPr>
          <a:lstStyle/>
          <a:p>
            <a:r>
              <a:rPr lang="en-US" sz="2400" dirty="0" smtClean="0">
                <a:latin typeface="Palatino Linotype" panose="02040502050505030304" pitchFamily="18" charset="0"/>
              </a:rPr>
              <a:t>Immigrants look ~2-3X as likely as native-born to be greatly overqualified for less skilled healthcare jobs.</a:t>
            </a:r>
            <a:endParaRPr lang="en-US" dirty="0">
              <a:latin typeface="Palatino Linotype" panose="02040502050505030304" pitchFamily="18" charset="0"/>
            </a:endParaRPr>
          </a:p>
        </p:txBody>
      </p:sp>
      <p:pic>
        <p:nvPicPr>
          <p:cNvPr id="3" name="Picture 2"/>
          <p:cNvPicPr>
            <a:picLocks noChangeAspect="1"/>
          </p:cNvPicPr>
          <p:nvPr/>
        </p:nvPicPr>
        <p:blipFill>
          <a:blip r:embed="rId3"/>
          <a:stretch>
            <a:fillRect/>
          </a:stretch>
        </p:blipFill>
        <p:spPr>
          <a:xfrm>
            <a:off x="889939" y="2886894"/>
            <a:ext cx="7406185" cy="3936285"/>
          </a:xfrm>
          <a:prstGeom prst="rect">
            <a:avLst/>
          </a:prstGeom>
        </p:spPr>
      </p:pic>
      <p:sp>
        <p:nvSpPr>
          <p:cNvPr id="9" name="TextBox 8"/>
          <p:cNvSpPr txBox="1"/>
          <p:nvPr/>
        </p:nvSpPr>
        <p:spPr>
          <a:xfrm>
            <a:off x="1993120" y="2427216"/>
            <a:ext cx="5362558" cy="523220"/>
          </a:xfrm>
          <a:prstGeom prst="rect">
            <a:avLst/>
          </a:prstGeom>
          <a:noFill/>
        </p:spPr>
        <p:txBody>
          <a:bodyPr wrap="none" rtlCol="0">
            <a:spAutoFit/>
          </a:bodyPr>
          <a:lstStyle/>
          <a:p>
            <a:r>
              <a:rPr lang="en-US" sz="2800" b="1" dirty="0" smtClean="0">
                <a:latin typeface="+mj-lt"/>
              </a:rPr>
              <a:t>% with bachelor’s degree or higher</a:t>
            </a:r>
            <a:endParaRPr lang="en-US" sz="2800" b="1" dirty="0">
              <a:latin typeface="+mj-lt"/>
            </a:endParaRPr>
          </a:p>
        </p:txBody>
      </p:sp>
    </p:spTree>
    <p:extLst>
      <p:ext uri="{BB962C8B-B14F-4D97-AF65-F5344CB8AC3E}">
        <p14:creationId xmlns:p14="http://schemas.microsoft.com/office/powerpoint/2010/main" val="2793230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94" y="173301"/>
            <a:ext cx="8649324" cy="1143000"/>
          </a:xfrm>
        </p:spPr>
        <p:txBody>
          <a:bodyPr>
            <a:noAutofit/>
          </a:bodyPr>
          <a:lstStyle/>
          <a:p>
            <a:r>
              <a:rPr lang="en-US" sz="3600" dirty="0" smtClean="0"/>
              <a:t>How well do </a:t>
            </a:r>
            <a:r>
              <a:rPr lang="en-US" sz="3600" dirty="0" smtClean="0"/>
              <a:t>jobs </a:t>
            </a:r>
            <a:r>
              <a:rPr lang="en-US" sz="3600" dirty="0" smtClean="0"/>
              <a:t>match </a:t>
            </a:r>
            <a:r>
              <a:rPr lang="en-US" sz="3600" dirty="0" smtClean="0"/>
              <a:t>education</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28</a:t>
            </a:fld>
            <a:endParaRPr lang="en-US"/>
          </a:p>
        </p:txBody>
      </p:sp>
      <p:sp>
        <p:nvSpPr>
          <p:cNvPr id="9" name="TextBox 8"/>
          <p:cNvSpPr txBox="1"/>
          <p:nvPr/>
        </p:nvSpPr>
        <p:spPr>
          <a:xfrm>
            <a:off x="1993120" y="1619139"/>
            <a:ext cx="5101461" cy="523220"/>
          </a:xfrm>
          <a:prstGeom prst="rect">
            <a:avLst/>
          </a:prstGeom>
          <a:noFill/>
        </p:spPr>
        <p:txBody>
          <a:bodyPr wrap="none" rtlCol="0">
            <a:spAutoFit/>
          </a:bodyPr>
          <a:lstStyle/>
          <a:p>
            <a:r>
              <a:rPr lang="en-US" sz="2800" b="1" dirty="0" smtClean="0">
                <a:latin typeface="+mj-lt"/>
              </a:rPr>
              <a:t>% with </a:t>
            </a:r>
            <a:r>
              <a:rPr lang="en-US" sz="2800" b="1" i="1" dirty="0" smtClean="0">
                <a:latin typeface="+mj-lt"/>
              </a:rPr>
              <a:t>master’s</a:t>
            </a:r>
            <a:r>
              <a:rPr lang="en-US" sz="2800" b="1" dirty="0" smtClean="0">
                <a:latin typeface="+mj-lt"/>
              </a:rPr>
              <a:t> degree or higher</a:t>
            </a:r>
            <a:endParaRPr lang="en-US" sz="2800" b="1" dirty="0">
              <a:latin typeface="+mj-lt"/>
            </a:endParaRPr>
          </a:p>
        </p:txBody>
      </p:sp>
      <p:pic>
        <p:nvPicPr>
          <p:cNvPr id="5" name="Picture 4"/>
          <p:cNvPicPr>
            <a:picLocks noChangeAspect="1"/>
          </p:cNvPicPr>
          <p:nvPr/>
        </p:nvPicPr>
        <p:blipFill>
          <a:blip r:embed="rId3"/>
          <a:stretch>
            <a:fillRect/>
          </a:stretch>
        </p:blipFill>
        <p:spPr>
          <a:xfrm>
            <a:off x="990174" y="2099081"/>
            <a:ext cx="8180688" cy="4327316"/>
          </a:xfrm>
          <a:prstGeom prst="rect">
            <a:avLst/>
          </a:prstGeom>
        </p:spPr>
      </p:pic>
    </p:spTree>
    <p:extLst>
      <p:ext uri="{BB962C8B-B14F-4D97-AF65-F5344CB8AC3E}">
        <p14:creationId xmlns:p14="http://schemas.microsoft.com/office/powerpoint/2010/main" val="1971452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94" y="173301"/>
            <a:ext cx="8649324" cy="1143000"/>
          </a:xfrm>
        </p:spPr>
        <p:txBody>
          <a:bodyPr>
            <a:noAutofit/>
          </a:bodyPr>
          <a:lstStyle/>
          <a:p>
            <a:r>
              <a:rPr lang="en-US" sz="3600" dirty="0" smtClean="0"/>
              <a:t>How well do their jobs match their education?</a:t>
            </a:r>
            <a:endParaRPr lang="en-US" sz="3600"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29</a:t>
            </a:fld>
            <a:endParaRPr lang="en-US"/>
          </a:p>
        </p:txBody>
      </p:sp>
      <p:sp>
        <p:nvSpPr>
          <p:cNvPr id="9" name="TextBox 8"/>
          <p:cNvSpPr txBox="1"/>
          <p:nvPr/>
        </p:nvSpPr>
        <p:spPr>
          <a:xfrm>
            <a:off x="1993120" y="1619139"/>
            <a:ext cx="5101461" cy="523220"/>
          </a:xfrm>
          <a:prstGeom prst="rect">
            <a:avLst/>
          </a:prstGeom>
          <a:noFill/>
        </p:spPr>
        <p:txBody>
          <a:bodyPr wrap="none" rtlCol="0">
            <a:spAutoFit/>
          </a:bodyPr>
          <a:lstStyle/>
          <a:p>
            <a:r>
              <a:rPr lang="en-US" sz="2800" b="1" dirty="0" smtClean="0">
                <a:latin typeface="+mj-lt"/>
              </a:rPr>
              <a:t>% with </a:t>
            </a:r>
            <a:r>
              <a:rPr lang="en-US" sz="2800" b="1" i="1" dirty="0" smtClean="0">
                <a:latin typeface="+mj-lt"/>
              </a:rPr>
              <a:t>master’s</a:t>
            </a:r>
            <a:r>
              <a:rPr lang="en-US" sz="2800" b="1" dirty="0" smtClean="0">
                <a:latin typeface="+mj-lt"/>
              </a:rPr>
              <a:t> degree or higher</a:t>
            </a:r>
            <a:endParaRPr lang="en-US" sz="2800" b="1" dirty="0">
              <a:latin typeface="+mj-lt"/>
            </a:endParaRPr>
          </a:p>
        </p:txBody>
      </p:sp>
      <p:pic>
        <p:nvPicPr>
          <p:cNvPr id="5" name="Picture 4"/>
          <p:cNvPicPr>
            <a:picLocks noChangeAspect="1"/>
          </p:cNvPicPr>
          <p:nvPr/>
        </p:nvPicPr>
        <p:blipFill>
          <a:blip r:embed="rId3"/>
          <a:stretch>
            <a:fillRect/>
          </a:stretch>
        </p:blipFill>
        <p:spPr>
          <a:xfrm>
            <a:off x="990174" y="2099081"/>
            <a:ext cx="8180688" cy="4327316"/>
          </a:xfrm>
          <a:prstGeom prst="rect">
            <a:avLst/>
          </a:prstGeom>
        </p:spPr>
      </p:pic>
      <p:sp>
        <p:nvSpPr>
          <p:cNvPr id="6" name="Oval 5"/>
          <p:cNvSpPr/>
          <p:nvPr/>
        </p:nvSpPr>
        <p:spPr>
          <a:xfrm>
            <a:off x="5550191" y="4433779"/>
            <a:ext cx="1233377" cy="615151"/>
          </a:xfrm>
          <a:prstGeom prst="ellipse">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7637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9905"/>
            <a:ext cx="8229600" cy="1143000"/>
          </a:xfrm>
        </p:spPr>
        <p:txBody>
          <a:bodyPr>
            <a:normAutofit/>
          </a:bodyPr>
          <a:lstStyle/>
          <a:p>
            <a:r>
              <a:rPr lang="en-US" sz="4000" dirty="0" smtClean="0"/>
              <a:t>Study context</a:t>
            </a:r>
            <a:endParaRPr lang="en-US" sz="4000" dirty="0"/>
          </a:p>
        </p:txBody>
      </p:sp>
      <p:sp>
        <p:nvSpPr>
          <p:cNvPr id="3" name="Content Placeholder 2"/>
          <p:cNvSpPr>
            <a:spLocks noGrp="1"/>
          </p:cNvSpPr>
          <p:nvPr>
            <p:ph idx="1"/>
          </p:nvPr>
        </p:nvSpPr>
        <p:spPr>
          <a:xfrm>
            <a:off x="406400" y="1945005"/>
            <a:ext cx="8229600" cy="4389120"/>
          </a:xfrm>
        </p:spPr>
        <p:txBody>
          <a:bodyPr>
            <a:normAutofit/>
          </a:bodyPr>
          <a:lstStyle/>
          <a:p>
            <a:r>
              <a:rPr lang="en-US" sz="2400" dirty="0">
                <a:latin typeface="Palatino Linotype" panose="02040502050505030304" pitchFamily="18" charset="0"/>
                <a:ea typeface="Microsoft Sans Serif" panose="020B0604020202020204" pitchFamily="34" charset="0"/>
                <a:cs typeface="Microsoft Sans Serif" panose="020B0604020202020204" pitchFamily="34" charset="0"/>
              </a:rPr>
              <a:t>World Health Organization’s Code of Practice on the International Recruitment of Health </a:t>
            </a:r>
            <a:r>
              <a:rPr lang="en-US" sz="2400" dirty="0" smtClean="0">
                <a:latin typeface="Palatino Linotype" panose="02040502050505030304" pitchFamily="18" charset="0"/>
                <a:ea typeface="Microsoft Sans Serif" panose="020B0604020202020204" pitchFamily="34" charset="0"/>
                <a:cs typeface="Microsoft Sans Serif" panose="020B0604020202020204" pitchFamily="34" charset="0"/>
              </a:rPr>
              <a:t>Personnel: </a:t>
            </a:r>
          </a:p>
          <a:p>
            <a:pPr lvl="1"/>
            <a:r>
              <a:rPr lang="en-US" sz="2200" dirty="0" smtClean="0">
                <a:latin typeface="Palatino Linotype" panose="02040502050505030304" pitchFamily="18" charset="0"/>
                <a:ea typeface="Microsoft Sans Serif" panose="020B0604020202020204" pitchFamily="34" charset="0"/>
                <a:cs typeface="Microsoft Sans Serif" panose="020B0604020202020204" pitchFamily="34" charset="0"/>
              </a:rPr>
              <a:t>Monitor provider migration </a:t>
            </a:r>
            <a:r>
              <a:rPr lang="en-US" sz="2200" dirty="0">
                <a:latin typeface="Palatino Linotype" panose="02040502050505030304" pitchFamily="18" charset="0"/>
                <a:ea typeface="Microsoft Sans Serif" panose="020B0604020202020204" pitchFamily="34" charset="0"/>
                <a:cs typeface="Microsoft Sans Serif" panose="020B0604020202020204" pitchFamily="34" charset="0"/>
              </a:rPr>
              <a:t>to </a:t>
            </a:r>
            <a:r>
              <a:rPr lang="en-US" sz="2200" dirty="0" smtClean="0">
                <a:latin typeface="Palatino Linotype" panose="02040502050505030304" pitchFamily="18" charset="0"/>
                <a:ea typeface="Microsoft Sans Serif" panose="020B0604020202020204" pitchFamily="34" charset="0"/>
                <a:cs typeface="Microsoft Sans Serif" panose="020B0604020202020204" pitchFamily="34" charset="0"/>
              </a:rPr>
              <a:t>detect imbalances.</a:t>
            </a:r>
          </a:p>
          <a:p>
            <a:r>
              <a:rPr lang="en-US" sz="2400" dirty="0" smtClean="0">
                <a:latin typeface="Palatino Linotype" panose="02040502050505030304" pitchFamily="18" charset="0"/>
                <a:ea typeface="Microsoft Sans Serif" panose="020B0604020202020204" pitchFamily="34" charset="0"/>
                <a:cs typeface="Microsoft Sans Serif" panose="020B0604020202020204" pitchFamily="34" charset="0"/>
              </a:rPr>
              <a:t>U.S. imports healthcare providers:</a:t>
            </a:r>
          </a:p>
          <a:p>
            <a:pPr lvl="1"/>
            <a:r>
              <a:rPr lang="en-US" sz="2200" dirty="0" smtClean="0">
                <a:latin typeface="Palatino Linotype" panose="02040502050505030304" pitchFamily="18" charset="0"/>
                <a:ea typeface="Microsoft Sans Serif" panose="020B0604020202020204" pitchFamily="34" charset="0"/>
                <a:cs typeface="Microsoft Sans Serif" panose="020B0604020202020204" pitchFamily="34" charset="0"/>
              </a:rPr>
              <a:t>How </a:t>
            </a:r>
            <a:r>
              <a:rPr lang="en-US" sz="2200" dirty="0">
                <a:latin typeface="Palatino Linotype" panose="02040502050505030304" pitchFamily="18" charset="0"/>
                <a:ea typeface="Microsoft Sans Serif" panose="020B0604020202020204" pitchFamily="34" charset="0"/>
                <a:cs typeface="Microsoft Sans Serif" panose="020B0604020202020204" pitchFamily="34" charset="0"/>
              </a:rPr>
              <a:t>dependent </a:t>
            </a:r>
            <a:r>
              <a:rPr lang="en-US" sz="2200" dirty="0" smtClean="0">
                <a:latin typeface="Palatino Linotype" panose="02040502050505030304" pitchFamily="18" charset="0"/>
                <a:ea typeface="Microsoft Sans Serif" panose="020B0604020202020204" pitchFamily="34" charset="0"/>
                <a:cs typeface="Microsoft Sans Serif" panose="020B0604020202020204" pitchFamily="34" charset="0"/>
              </a:rPr>
              <a:t>are we on immigrants in health </a:t>
            </a:r>
            <a:r>
              <a:rPr lang="en-US" sz="2200" dirty="0">
                <a:latin typeface="Palatino Linotype" panose="02040502050505030304" pitchFamily="18" charset="0"/>
                <a:ea typeface="Microsoft Sans Serif" panose="020B0604020202020204" pitchFamily="34" charset="0"/>
                <a:cs typeface="Microsoft Sans Serif" panose="020B0604020202020204" pitchFamily="34" charset="0"/>
              </a:rPr>
              <a:t>care jobs?</a:t>
            </a:r>
          </a:p>
        </p:txBody>
      </p:sp>
      <p:sp>
        <p:nvSpPr>
          <p:cNvPr id="4" name="Slide Number Placeholder 3"/>
          <p:cNvSpPr>
            <a:spLocks noGrp="1"/>
          </p:cNvSpPr>
          <p:nvPr>
            <p:ph type="sldNum" sz="quarter" idx="12"/>
          </p:nvPr>
        </p:nvSpPr>
        <p:spPr/>
        <p:txBody>
          <a:bodyPr/>
          <a:lstStyle/>
          <a:p>
            <a:fld id="{7CF1D4C9-7E14-4CBE-A8F2-33E24E264357}" type="slidenum">
              <a:rPr lang="en-US" smtClean="0"/>
              <a:pPr/>
              <a:t>3</a:t>
            </a:fld>
            <a:endParaRPr lang="en-US"/>
          </a:p>
        </p:txBody>
      </p:sp>
    </p:spTree>
    <p:extLst>
      <p:ext uri="{BB962C8B-B14F-4D97-AF65-F5344CB8AC3E}">
        <p14:creationId xmlns:p14="http://schemas.microsoft.com/office/powerpoint/2010/main" val="4156565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a:xfrm>
            <a:off x="397239" y="1967230"/>
            <a:ext cx="8514413" cy="4389120"/>
          </a:xfrm>
        </p:spPr>
        <p:txBody>
          <a:bodyPr/>
          <a:lstStyle/>
          <a:p>
            <a:r>
              <a:rPr lang="en-US" b="1" dirty="0" smtClean="0">
                <a:latin typeface="Palatino Linotype" panose="02040502050505030304" pitchFamily="18" charset="0"/>
              </a:rPr>
              <a:t>Naturalized citizens’ </a:t>
            </a:r>
            <a:r>
              <a:rPr lang="en-US" dirty="0" smtClean="0">
                <a:latin typeface="Palatino Linotype" panose="02040502050505030304" pitchFamily="18" charset="0"/>
              </a:rPr>
              <a:t>top healthcare jobs are a mix of more and less skilled occupations—more like the native-born.</a:t>
            </a:r>
          </a:p>
          <a:p>
            <a:r>
              <a:rPr lang="en-US" b="1" dirty="0" smtClean="0">
                <a:latin typeface="Palatino Linotype" panose="02040502050505030304" pitchFamily="18" charset="0"/>
              </a:rPr>
              <a:t>Noncitizens</a:t>
            </a:r>
            <a:r>
              <a:rPr lang="en-US" dirty="0" smtClean="0">
                <a:latin typeface="Palatino Linotype" panose="02040502050505030304" pitchFamily="18" charset="0"/>
              </a:rPr>
              <a:t> are more concentrated in </a:t>
            </a:r>
            <a:r>
              <a:rPr lang="en-US" dirty="0" smtClean="0">
                <a:latin typeface="Palatino Linotype" panose="02040502050505030304" pitchFamily="18" charset="0"/>
              </a:rPr>
              <a:t>less skilled jobs (e.g., aides). S</a:t>
            </a:r>
            <a:r>
              <a:rPr lang="en-US" dirty="0" smtClean="0">
                <a:latin typeface="Palatino Linotype" panose="02040502050505030304" pitchFamily="18" charset="0"/>
              </a:rPr>
              <a:t>lightly younger, less educated, more unemployed—appear at more long-term financial risk.</a:t>
            </a:r>
            <a:endParaRPr lang="en-US" dirty="0" smtClean="0">
              <a:latin typeface="Palatino Linotype" panose="02040502050505030304" pitchFamily="18" charset="0"/>
            </a:endParaRPr>
          </a:p>
          <a:p>
            <a:r>
              <a:rPr lang="en-US" dirty="0" smtClean="0">
                <a:latin typeface="Palatino Linotype" panose="02040502050505030304" pitchFamily="18" charset="0"/>
              </a:rPr>
              <a:t>Some immigrants </a:t>
            </a:r>
            <a:r>
              <a:rPr lang="en-US" dirty="0" smtClean="0">
                <a:latin typeface="Palatino Linotype" panose="02040502050505030304" pitchFamily="18" charset="0"/>
              </a:rPr>
              <a:t>(</a:t>
            </a:r>
            <a:r>
              <a:rPr lang="en-US" b="1" dirty="0" smtClean="0">
                <a:latin typeface="Palatino Linotype" panose="02040502050505030304" pitchFamily="18" charset="0"/>
              </a:rPr>
              <a:t>both</a:t>
            </a:r>
            <a:r>
              <a:rPr lang="en-US" dirty="0" smtClean="0">
                <a:latin typeface="Palatino Linotype" panose="02040502050505030304" pitchFamily="18" charset="0"/>
              </a:rPr>
              <a:t> naturalized and noncitizens) appear </a:t>
            </a:r>
            <a:r>
              <a:rPr lang="en-US" dirty="0" smtClean="0">
                <a:latin typeface="Palatino Linotype" panose="02040502050505030304" pitchFamily="18" charset="0"/>
              </a:rPr>
              <a:t>to be overqualified educationally for the lower skilled jobs they occupy.</a:t>
            </a:r>
            <a:endParaRPr lang="en-US"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30</a:t>
            </a:fld>
            <a:endParaRPr lang="en-US"/>
          </a:p>
        </p:txBody>
      </p:sp>
    </p:spTree>
    <p:extLst>
      <p:ext uri="{BB962C8B-B14F-4D97-AF65-F5344CB8AC3E}">
        <p14:creationId xmlns:p14="http://schemas.microsoft.com/office/powerpoint/2010/main" val="3513117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1839"/>
            <a:ext cx="8229600" cy="1143000"/>
          </a:xfrm>
        </p:spPr>
        <p:txBody>
          <a:bodyPr/>
          <a:lstStyle/>
          <a:p>
            <a:r>
              <a:rPr lang="en-US" dirty="0" smtClean="0"/>
              <a:t>Implications</a:t>
            </a:r>
            <a:endParaRPr lang="en-US" dirty="0"/>
          </a:p>
        </p:txBody>
      </p:sp>
      <p:sp>
        <p:nvSpPr>
          <p:cNvPr id="3" name="Content Placeholder 2"/>
          <p:cNvSpPr>
            <a:spLocks noGrp="1"/>
          </p:cNvSpPr>
          <p:nvPr>
            <p:ph idx="1"/>
          </p:nvPr>
        </p:nvSpPr>
        <p:spPr>
          <a:xfrm>
            <a:off x="457200" y="1517597"/>
            <a:ext cx="8229600" cy="5340403"/>
          </a:xfrm>
        </p:spPr>
        <p:txBody>
          <a:bodyPr>
            <a:normAutofit/>
          </a:bodyPr>
          <a:lstStyle/>
          <a:p>
            <a:r>
              <a:rPr lang="en-US" dirty="0">
                <a:latin typeface="Palatino Linotype" panose="02040502050505030304" pitchFamily="18" charset="0"/>
              </a:rPr>
              <a:t>Can </a:t>
            </a:r>
            <a:r>
              <a:rPr lang="en-US" dirty="0" smtClean="0">
                <a:latin typeface="Palatino Linotype" panose="02040502050505030304" pitchFamily="18" charset="0"/>
              </a:rPr>
              <a:t>the U.S. find </a:t>
            </a:r>
            <a:r>
              <a:rPr lang="en-US" dirty="0">
                <a:latin typeface="Palatino Linotype" panose="02040502050505030304" pitchFamily="18" charset="0"/>
              </a:rPr>
              <a:t>ways to grow </a:t>
            </a:r>
            <a:r>
              <a:rPr lang="en-US" dirty="0" smtClean="0">
                <a:latin typeface="Palatino Linotype" panose="02040502050505030304" pitchFamily="18" charset="0"/>
              </a:rPr>
              <a:t>more of its own </a:t>
            </a:r>
            <a:r>
              <a:rPr lang="en-US" dirty="0" smtClean="0">
                <a:latin typeface="Palatino Linotype" panose="02040502050505030304" pitchFamily="18" charset="0"/>
              </a:rPr>
              <a:t>healthcare </a:t>
            </a:r>
            <a:r>
              <a:rPr lang="en-US" dirty="0" smtClean="0">
                <a:latin typeface="Palatino Linotype" panose="02040502050505030304" pitchFamily="18" charset="0"/>
              </a:rPr>
              <a:t>workforce </a:t>
            </a:r>
            <a:r>
              <a:rPr lang="en-US" dirty="0">
                <a:latin typeface="Palatino Linotype" panose="02040502050505030304" pitchFamily="18" charset="0"/>
              </a:rPr>
              <a:t>rather than import?</a:t>
            </a:r>
          </a:p>
          <a:p>
            <a:r>
              <a:rPr lang="en-US" dirty="0" smtClean="0">
                <a:latin typeface="Palatino Linotype" panose="02040502050505030304" pitchFamily="18" charset="0"/>
              </a:rPr>
              <a:t>Are we making the most of our human resources in health care?</a:t>
            </a:r>
          </a:p>
          <a:p>
            <a:pPr lvl="1"/>
            <a:r>
              <a:rPr lang="en-US" dirty="0" smtClean="0">
                <a:latin typeface="Palatino Linotype" panose="02040502050505030304" pitchFamily="18" charset="0"/>
              </a:rPr>
              <a:t>Perhaps non-citizens </a:t>
            </a:r>
            <a:r>
              <a:rPr lang="en-US" dirty="0" smtClean="0">
                <a:latin typeface="Palatino Linotype" panose="02040502050505030304" pitchFamily="18" charset="0"/>
              </a:rPr>
              <a:t>will continue to acquire </a:t>
            </a:r>
            <a:r>
              <a:rPr lang="en-US" dirty="0" smtClean="0">
                <a:latin typeface="Palatino Linotype" panose="02040502050505030304" pitchFamily="18" charset="0"/>
              </a:rPr>
              <a:t>skills/credentials, </a:t>
            </a:r>
            <a:r>
              <a:rPr lang="en-US" dirty="0" smtClean="0">
                <a:latin typeface="Palatino Linotype" panose="02040502050505030304" pitchFamily="18" charset="0"/>
              </a:rPr>
              <a:t>but </a:t>
            </a:r>
            <a:r>
              <a:rPr lang="en-US" dirty="0" smtClean="0">
                <a:latin typeface="Palatino Linotype" panose="02040502050505030304" pitchFamily="18" charset="0"/>
              </a:rPr>
              <a:t>with </a:t>
            </a:r>
            <a:r>
              <a:rPr lang="en-US" dirty="0" smtClean="0">
                <a:latin typeface="Palatino Linotype" panose="02040502050505030304" pitchFamily="18" charset="0"/>
              </a:rPr>
              <a:t>average age </a:t>
            </a:r>
            <a:r>
              <a:rPr lang="en-US" dirty="0" smtClean="0">
                <a:latin typeface="Palatino Linotype" panose="02040502050505030304" pitchFamily="18" charset="0"/>
              </a:rPr>
              <a:t>41 and</a:t>
            </a:r>
            <a:r>
              <a:rPr lang="en-US" dirty="0" smtClean="0">
                <a:latin typeface="Palatino Linotype" panose="02040502050505030304" pitchFamily="18" charset="0"/>
              </a:rPr>
              <a:t> 14 </a:t>
            </a:r>
            <a:r>
              <a:rPr lang="en-US" dirty="0" smtClean="0">
                <a:latin typeface="Palatino Linotype" panose="02040502050505030304" pitchFamily="18" charset="0"/>
              </a:rPr>
              <a:t>years </a:t>
            </a:r>
            <a:r>
              <a:rPr lang="en-US" dirty="0" smtClean="0">
                <a:latin typeface="Palatino Linotype" panose="02040502050505030304" pitchFamily="18" charset="0"/>
              </a:rPr>
              <a:t>in </a:t>
            </a:r>
            <a:r>
              <a:rPr lang="en-US" dirty="0" smtClean="0">
                <a:latin typeface="Palatino Linotype" panose="02040502050505030304" pitchFamily="18" charset="0"/>
              </a:rPr>
              <a:t>the U.S</a:t>
            </a:r>
            <a:r>
              <a:rPr lang="en-US" dirty="0" smtClean="0">
                <a:latin typeface="Palatino Linotype" panose="02040502050505030304" pitchFamily="18" charset="0"/>
              </a:rPr>
              <a:t>.—how much more will they </a:t>
            </a:r>
            <a:r>
              <a:rPr lang="en-US" dirty="0" smtClean="0">
                <a:latin typeface="Palatino Linotype" panose="02040502050505030304" pitchFamily="18" charset="0"/>
              </a:rPr>
              <a:t>advance</a:t>
            </a:r>
            <a:r>
              <a:rPr lang="en-US" dirty="0" smtClean="0">
                <a:latin typeface="Palatino Linotype" panose="02040502050505030304" pitchFamily="18" charset="0"/>
              </a:rPr>
              <a:t>? Opportunities for </a:t>
            </a:r>
            <a:r>
              <a:rPr lang="en-US" smtClean="0">
                <a:latin typeface="Palatino Linotype" panose="02040502050505030304" pitchFamily="18" charset="0"/>
              </a:rPr>
              <a:t>upward mobility?</a:t>
            </a:r>
            <a:endParaRPr lang="en-US" dirty="0" smtClean="0">
              <a:latin typeface="Palatino Linotype" panose="02040502050505030304" pitchFamily="18" charset="0"/>
            </a:endParaRPr>
          </a:p>
          <a:p>
            <a:pPr lvl="1"/>
            <a:r>
              <a:rPr lang="en-US" dirty="0" smtClean="0">
                <a:latin typeface="Palatino Linotype" panose="02040502050505030304" pitchFamily="18" charset="0"/>
              </a:rPr>
              <a:t>Some immigrants </a:t>
            </a:r>
            <a:r>
              <a:rPr lang="en-US" dirty="0" smtClean="0">
                <a:latin typeface="Palatino Linotype" panose="02040502050505030304" pitchFamily="18" charset="0"/>
              </a:rPr>
              <a:t>appear </a:t>
            </a:r>
            <a:r>
              <a:rPr lang="en-US" dirty="0" smtClean="0">
                <a:latin typeface="Palatino Linotype" panose="02040502050505030304" pitchFamily="18" charset="0"/>
              </a:rPr>
              <a:t>overqualified for jobs they fill. What are their specific degrees/credentials? </a:t>
            </a:r>
            <a:r>
              <a:rPr lang="en-US" dirty="0" smtClean="0">
                <a:latin typeface="Palatino Linotype" panose="02040502050505030304" pitchFamily="18" charset="0"/>
              </a:rPr>
              <a:t>Are there </a:t>
            </a:r>
            <a:r>
              <a:rPr lang="en-US" dirty="0" smtClean="0">
                <a:latin typeface="Palatino Linotype" panose="02040502050505030304" pitchFamily="18" charset="0"/>
              </a:rPr>
              <a:t>mismatches</a:t>
            </a:r>
            <a:r>
              <a:rPr lang="en-US" dirty="0" smtClean="0">
                <a:latin typeface="Palatino Linotype" panose="02040502050505030304" pitchFamily="18" charset="0"/>
              </a:rPr>
              <a:t>? </a:t>
            </a:r>
            <a:r>
              <a:rPr lang="en-US" dirty="0" smtClean="0">
                <a:latin typeface="Palatino Linotype" panose="02040502050505030304" pitchFamily="18" charset="0"/>
              </a:rPr>
              <a:t>Solutions </a:t>
            </a:r>
            <a:r>
              <a:rPr lang="en-US" dirty="0" smtClean="0">
                <a:latin typeface="Palatino Linotype" panose="02040502050505030304" pitchFamily="18" charset="0"/>
              </a:rPr>
              <a:t>to make better use of immigrant </a:t>
            </a:r>
            <a:r>
              <a:rPr lang="en-US" dirty="0" smtClean="0">
                <a:latin typeface="Palatino Linotype" panose="02040502050505030304" pitchFamily="18" charset="0"/>
              </a:rPr>
              <a:t>skills/credentials?</a:t>
            </a:r>
            <a:endParaRPr lang="en-US" dirty="0" smtClean="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31</a:t>
            </a:fld>
            <a:endParaRPr lang="en-US"/>
          </a:p>
        </p:txBody>
      </p:sp>
    </p:spTree>
    <p:extLst>
      <p:ext uri="{BB962C8B-B14F-4D97-AF65-F5344CB8AC3E}">
        <p14:creationId xmlns:p14="http://schemas.microsoft.com/office/powerpoint/2010/main" val="3156979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marL="0" indent="0">
              <a:buNone/>
            </a:pPr>
            <a:r>
              <a:rPr lang="en-US" dirty="0">
                <a:latin typeface="Palatino Linotype" panose="02040502050505030304" pitchFamily="18" charset="0"/>
              </a:rPr>
              <a:t>Davis Patterson, PhD</a:t>
            </a:r>
          </a:p>
          <a:p>
            <a:pPr marL="457200" indent="-457200">
              <a:buNone/>
            </a:pPr>
            <a:r>
              <a:rPr lang="en-US" sz="2000" dirty="0" smtClean="0">
                <a:latin typeface="Palatino Linotype" panose="02040502050505030304" pitchFamily="18" charset="0"/>
              </a:rPr>
              <a:t>University </a:t>
            </a:r>
            <a:r>
              <a:rPr lang="en-US" sz="2000" dirty="0">
                <a:latin typeface="Palatino Linotype" panose="02040502050505030304" pitchFamily="18" charset="0"/>
              </a:rPr>
              <a:t>of Washington Center for Health Workforce Studies</a:t>
            </a:r>
          </a:p>
          <a:p>
            <a:pPr marL="393192" lvl="1" indent="0">
              <a:buNone/>
            </a:pPr>
            <a:r>
              <a:rPr lang="en-US" dirty="0" smtClean="0">
                <a:solidFill>
                  <a:schemeClr val="accent4">
                    <a:lumMod val="75000"/>
                  </a:schemeClr>
                </a:solidFill>
                <a:latin typeface="Palatino Linotype" panose="02040502050505030304" pitchFamily="18" charset="0"/>
              </a:rPr>
              <a:t>davisp@uw.edu</a:t>
            </a:r>
            <a:endParaRPr lang="en-US" dirty="0">
              <a:solidFill>
                <a:schemeClr val="accent4">
                  <a:lumMod val="75000"/>
                </a:schemeClr>
              </a:solidFill>
              <a:latin typeface="Palatino Linotype" panose="02040502050505030304" pitchFamily="18" charset="0"/>
            </a:endParaRPr>
          </a:p>
          <a:p>
            <a:pPr marL="393192" lvl="1" indent="0">
              <a:buNone/>
            </a:pPr>
            <a:r>
              <a:rPr lang="en-US" dirty="0">
                <a:latin typeface="Palatino Linotype" panose="02040502050505030304" pitchFamily="18" charset="0"/>
              </a:rPr>
              <a:t>206.543.1892</a:t>
            </a:r>
          </a:p>
          <a:p>
            <a:pPr lvl="1"/>
            <a:endParaRPr lang="en-US" sz="1200" dirty="0">
              <a:latin typeface="Palatino Linotype" panose="02040502050505030304" pitchFamily="18" charset="0"/>
            </a:endParaRPr>
          </a:p>
          <a:p>
            <a:pPr lvl="1">
              <a:buNone/>
            </a:pPr>
            <a:r>
              <a:rPr lang="en-US" dirty="0" smtClean="0">
                <a:solidFill>
                  <a:schemeClr val="accent4">
                    <a:lumMod val="75000"/>
                  </a:schemeClr>
                </a:solidFill>
                <a:latin typeface="Palatino Linotype" panose="02040502050505030304" pitchFamily="18" charset="0"/>
              </a:rPr>
              <a:t>http</a:t>
            </a:r>
            <a:r>
              <a:rPr lang="en-US" dirty="0">
                <a:solidFill>
                  <a:schemeClr val="accent4">
                    <a:lumMod val="75000"/>
                  </a:schemeClr>
                </a:solidFill>
                <a:latin typeface="Palatino Linotype" panose="02040502050505030304" pitchFamily="18" charset="0"/>
              </a:rPr>
              <a:t>://depts.washington.edu/uwchws</a:t>
            </a:r>
            <a:r>
              <a:rPr lang="en-US" dirty="0" smtClean="0">
                <a:solidFill>
                  <a:schemeClr val="accent4">
                    <a:lumMod val="75000"/>
                  </a:schemeClr>
                </a:solidFill>
                <a:latin typeface="Palatino Linotype" panose="02040502050505030304" pitchFamily="18" charset="0"/>
              </a:rPr>
              <a:t>/</a:t>
            </a:r>
          </a:p>
          <a:p>
            <a:pPr lvl="1">
              <a:buNone/>
            </a:pPr>
            <a:r>
              <a:rPr lang="en-US" dirty="0">
                <a:solidFill>
                  <a:schemeClr val="accent4">
                    <a:lumMod val="75000"/>
                  </a:schemeClr>
                </a:solidFill>
                <a:latin typeface="Palatino Linotype" panose="02040502050505030304" pitchFamily="18" charset="0"/>
              </a:rPr>
              <a:t>http://depts.washington.edu/uwrhrc/</a:t>
            </a:r>
          </a:p>
          <a:p>
            <a:pPr lvl="1">
              <a:buNone/>
            </a:pPr>
            <a:endParaRPr lang="en-US" dirty="0"/>
          </a:p>
          <a:p>
            <a:endParaRPr lang="en-US" dirty="0"/>
          </a:p>
        </p:txBody>
      </p:sp>
      <p:sp>
        <p:nvSpPr>
          <p:cNvPr id="4" name="Slide Number Placeholder 3"/>
          <p:cNvSpPr>
            <a:spLocks noGrp="1"/>
          </p:cNvSpPr>
          <p:nvPr>
            <p:ph type="sldNum" sz="quarter" idx="12"/>
          </p:nvPr>
        </p:nvSpPr>
        <p:spPr/>
        <p:txBody>
          <a:bodyPr/>
          <a:lstStyle/>
          <a:p>
            <a:fld id="{7CF1D4C9-7E14-4CBE-A8F2-33E24E264357}" type="slidenum">
              <a:rPr lang="en-US" smtClean="0"/>
              <a:pPr/>
              <a:t>32</a:t>
            </a:fld>
            <a:endParaRPr lang="en-US"/>
          </a:p>
        </p:txBody>
      </p:sp>
      <p:pic>
        <p:nvPicPr>
          <p:cNvPr id="5" name="Picture 4"/>
          <p:cNvPicPr>
            <a:picLocks noChangeAspect="1"/>
          </p:cNvPicPr>
          <p:nvPr/>
        </p:nvPicPr>
        <p:blipFill>
          <a:blip r:embed="rId2"/>
          <a:stretch>
            <a:fillRect/>
          </a:stretch>
        </p:blipFill>
        <p:spPr>
          <a:xfrm>
            <a:off x="3501659" y="5946607"/>
            <a:ext cx="2359356" cy="932769"/>
          </a:xfrm>
          <a:prstGeom prst="rect">
            <a:avLst/>
          </a:prstGeom>
        </p:spPr>
      </p:pic>
    </p:spTree>
    <p:extLst>
      <p:ext uri="{BB962C8B-B14F-4D97-AF65-F5344CB8AC3E}">
        <p14:creationId xmlns:p14="http://schemas.microsoft.com/office/powerpoint/2010/main" val="1776770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a:xfrm>
            <a:off x="457200" y="1935480"/>
            <a:ext cx="8229600" cy="4857206"/>
          </a:xfrm>
        </p:spPr>
        <p:txBody>
          <a:bodyPr>
            <a:normAutofit/>
          </a:bodyPr>
          <a:lstStyle/>
          <a:p>
            <a:r>
              <a:rPr lang="en-US" dirty="0" smtClean="0">
                <a:latin typeface="Palatino Linotype" panose="02040502050505030304" pitchFamily="18" charset="0"/>
              </a:rPr>
              <a:t>Data: 3-year pooled, weighted sample of the American Community Survey, 2011-2013</a:t>
            </a:r>
          </a:p>
          <a:p>
            <a:pPr lvl="1"/>
            <a:r>
              <a:rPr lang="en-US" dirty="0" smtClean="0">
                <a:latin typeface="Palatino Linotype" panose="02040502050505030304" pitchFamily="18" charset="0"/>
              </a:rPr>
              <a:t>Annual household survey, U.S. Census </a:t>
            </a:r>
            <a:r>
              <a:rPr lang="en-US" dirty="0" smtClean="0">
                <a:latin typeface="Palatino Linotype" panose="02040502050505030304" pitchFamily="18" charset="0"/>
              </a:rPr>
              <a:t>Bureau</a:t>
            </a:r>
            <a:endParaRPr lang="en-US" dirty="0" smtClean="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4</a:t>
            </a:fld>
            <a:endParaRPr lang="en-US"/>
          </a:p>
        </p:txBody>
      </p:sp>
    </p:spTree>
    <p:extLst>
      <p:ext uri="{BB962C8B-B14F-4D97-AF65-F5344CB8AC3E}">
        <p14:creationId xmlns:p14="http://schemas.microsoft.com/office/powerpoint/2010/main" val="3317766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a:xfrm>
            <a:off x="457200" y="1935480"/>
            <a:ext cx="8229600" cy="4857206"/>
          </a:xfrm>
        </p:spPr>
        <p:txBody>
          <a:bodyPr>
            <a:normAutofit/>
          </a:bodyPr>
          <a:lstStyle/>
          <a:p>
            <a:r>
              <a:rPr lang="en-US" dirty="0" smtClean="0">
                <a:solidFill>
                  <a:schemeClr val="bg1">
                    <a:lumMod val="50000"/>
                  </a:schemeClr>
                </a:solidFill>
                <a:latin typeface="Palatino Linotype" panose="02040502050505030304" pitchFamily="18" charset="0"/>
              </a:rPr>
              <a:t>Data: 3-year pooled, weighted sample of the American Community Survey, 2011-2013</a:t>
            </a:r>
          </a:p>
          <a:p>
            <a:pPr lvl="1"/>
            <a:r>
              <a:rPr lang="en-US" dirty="0" smtClean="0">
                <a:solidFill>
                  <a:schemeClr val="bg1">
                    <a:lumMod val="50000"/>
                  </a:schemeClr>
                </a:solidFill>
                <a:latin typeface="Palatino Linotype" panose="02040502050505030304" pitchFamily="18" charset="0"/>
              </a:rPr>
              <a:t>Annual household survey, U.S. Census Bureau</a:t>
            </a:r>
          </a:p>
          <a:p>
            <a:r>
              <a:rPr lang="en-US" dirty="0" smtClean="0">
                <a:latin typeface="Palatino Linotype" panose="02040502050505030304" pitchFamily="18" charset="0"/>
              </a:rPr>
              <a:t>Selected persons ages 18-75 employed in healthcare</a:t>
            </a:r>
          </a:p>
          <a:p>
            <a:pPr lvl="1"/>
            <a:r>
              <a:rPr lang="en-US" dirty="0" smtClean="0">
                <a:latin typeface="Palatino Linotype" panose="02040502050505030304" pitchFamily="18" charset="0"/>
              </a:rPr>
              <a:t>Occupations defined following the 2010 Standard Occupational Classification (SOC) </a:t>
            </a:r>
            <a:r>
              <a:rPr lang="en-US" dirty="0" smtClean="0">
                <a:latin typeface="Palatino Linotype" panose="02040502050505030304" pitchFamily="18" charset="0"/>
              </a:rPr>
              <a:t>System</a:t>
            </a:r>
            <a:endParaRPr lang="en-US" dirty="0" smtClean="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5</a:t>
            </a:fld>
            <a:endParaRPr lang="en-US"/>
          </a:p>
        </p:txBody>
      </p:sp>
    </p:spTree>
    <p:extLst>
      <p:ext uri="{BB962C8B-B14F-4D97-AF65-F5344CB8AC3E}">
        <p14:creationId xmlns:p14="http://schemas.microsoft.com/office/powerpoint/2010/main" val="2627623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a:xfrm>
            <a:off x="457200" y="1935480"/>
            <a:ext cx="8229600" cy="4857206"/>
          </a:xfrm>
        </p:spPr>
        <p:txBody>
          <a:bodyPr>
            <a:normAutofit/>
          </a:bodyPr>
          <a:lstStyle/>
          <a:p>
            <a:r>
              <a:rPr lang="en-US" dirty="0" smtClean="0">
                <a:solidFill>
                  <a:schemeClr val="bg1">
                    <a:lumMod val="50000"/>
                  </a:schemeClr>
                </a:solidFill>
                <a:latin typeface="Palatino Linotype" panose="02040502050505030304" pitchFamily="18" charset="0"/>
              </a:rPr>
              <a:t>Data: 3-year pooled, weighted sample of the American Community Survey, 2011-2013</a:t>
            </a:r>
          </a:p>
          <a:p>
            <a:pPr lvl="1"/>
            <a:r>
              <a:rPr lang="en-US" dirty="0" smtClean="0">
                <a:solidFill>
                  <a:schemeClr val="bg1">
                    <a:lumMod val="50000"/>
                  </a:schemeClr>
                </a:solidFill>
                <a:latin typeface="Palatino Linotype" panose="02040502050505030304" pitchFamily="18" charset="0"/>
              </a:rPr>
              <a:t>Annual household survey, U.S. Census Bureau</a:t>
            </a:r>
          </a:p>
          <a:p>
            <a:r>
              <a:rPr lang="en-US" dirty="0" smtClean="0">
                <a:solidFill>
                  <a:schemeClr val="bg1">
                    <a:lumMod val="50000"/>
                  </a:schemeClr>
                </a:solidFill>
                <a:latin typeface="Palatino Linotype" panose="02040502050505030304" pitchFamily="18" charset="0"/>
              </a:rPr>
              <a:t>Selected persons ages 18-75 employed in healthcare</a:t>
            </a:r>
          </a:p>
          <a:p>
            <a:pPr lvl="1"/>
            <a:r>
              <a:rPr lang="en-US" dirty="0" smtClean="0">
                <a:solidFill>
                  <a:schemeClr val="bg1">
                    <a:lumMod val="50000"/>
                  </a:schemeClr>
                </a:solidFill>
                <a:latin typeface="Palatino Linotype" panose="02040502050505030304" pitchFamily="18" charset="0"/>
              </a:rPr>
              <a:t>Occupations defined following the 2010 Standard Occupational Classification (SOC) System</a:t>
            </a:r>
          </a:p>
          <a:p>
            <a:r>
              <a:rPr lang="en-US" dirty="0" smtClean="0">
                <a:latin typeface="Palatino Linotype" panose="02040502050505030304" pitchFamily="18" charset="0"/>
              </a:rPr>
              <a:t>Identified native </a:t>
            </a:r>
            <a:r>
              <a:rPr lang="en-US" dirty="0">
                <a:latin typeface="Palatino Linotype" panose="02040502050505030304" pitchFamily="18" charset="0"/>
              </a:rPr>
              <a:t>U.S. </a:t>
            </a:r>
            <a:r>
              <a:rPr lang="en-US" dirty="0" smtClean="0">
                <a:latin typeface="Palatino Linotype" panose="02040502050505030304" pitchFamily="18" charset="0"/>
              </a:rPr>
              <a:t>citizens and          immigrants—naturalized citizens </a:t>
            </a:r>
            <a:r>
              <a:rPr lang="en-US" dirty="0">
                <a:latin typeface="Palatino Linotype" panose="02040502050505030304" pitchFamily="18" charset="0"/>
              </a:rPr>
              <a:t>and </a:t>
            </a:r>
            <a:r>
              <a:rPr lang="en-US" dirty="0" smtClean="0">
                <a:latin typeface="Palatino Linotype" panose="02040502050505030304" pitchFamily="18" charset="0"/>
              </a:rPr>
              <a:t>non-citizens</a:t>
            </a:r>
            <a:endParaRPr lang="en-US" dirty="0" smtClean="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6</a:t>
            </a:fld>
            <a:endParaRPr lang="en-US"/>
          </a:p>
        </p:txBody>
      </p:sp>
    </p:spTree>
    <p:extLst>
      <p:ext uri="{BB962C8B-B14F-4D97-AF65-F5344CB8AC3E}">
        <p14:creationId xmlns:p14="http://schemas.microsoft.com/office/powerpoint/2010/main" val="3164552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a:xfrm>
            <a:off x="457200" y="1935480"/>
            <a:ext cx="8229600" cy="4857206"/>
          </a:xfrm>
        </p:spPr>
        <p:txBody>
          <a:bodyPr>
            <a:normAutofit/>
          </a:bodyPr>
          <a:lstStyle/>
          <a:p>
            <a:r>
              <a:rPr lang="en-US" dirty="0" smtClean="0">
                <a:solidFill>
                  <a:schemeClr val="bg1">
                    <a:lumMod val="50000"/>
                  </a:schemeClr>
                </a:solidFill>
                <a:latin typeface="Palatino Linotype" panose="02040502050505030304" pitchFamily="18" charset="0"/>
              </a:rPr>
              <a:t>Data: 3-year pooled, weighted sample of the American Community Survey, 2011-2013</a:t>
            </a:r>
          </a:p>
          <a:p>
            <a:pPr lvl="1"/>
            <a:r>
              <a:rPr lang="en-US" dirty="0" smtClean="0">
                <a:solidFill>
                  <a:schemeClr val="bg1">
                    <a:lumMod val="50000"/>
                  </a:schemeClr>
                </a:solidFill>
                <a:latin typeface="Palatino Linotype" panose="02040502050505030304" pitchFamily="18" charset="0"/>
              </a:rPr>
              <a:t>Annual household survey, U.S. Census Bureau</a:t>
            </a:r>
          </a:p>
          <a:p>
            <a:r>
              <a:rPr lang="en-US" dirty="0" smtClean="0">
                <a:solidFill>
                  <a:schemeClr val="bg1">
                    <a:lumMod val="50000"/>
                  </a:schemeClr>
                </a:solidFill>
                <a:latin typeface="Palatino Linotype" panose="02040502050505030304" pitchFamily="18" charset="0"/>
              </a:rPr>
              <a:t>Selected persons ages 18-75 employed in healthcare</a:t>
            </a:r>
          </a:p>
          <a:p>
            <a:pPr lvl="1"/>
            <a:r>
              <a:rPr lang="en-US" dirty="0" smtClean="0">
                <a:solidFill>
                  <a:schemeClr val="bg1">
                    <a:lumMod val="50000"/>
                  </a:schemeClr>
                </a:solidFill>
                <a:latin typeface="Palatino Linotype" panose="02040502050505030304" pitchFamily="18" charset="0"/>
              </a:rPr>
              <a:t>Occupations defined following the 2010 Standard Occupational Classification (SOC) System</a:t>
            </a:r>
          </a:p>
          <a:p>
            <a:r>
              <a:rPr lang="en-US" dirty="0" smtClean="0">
                <a:solidFill>
                  <a:schemeClr val="bg1">
                    <a:lumMod val="50000"/>
                  </a:schemeClr>
                </a:solidFill>
                <a:latin typeface="Palatino Linotype" panose="02040502050505030304" pitchFamily="18" charset="0"/>
              </a:rPr>
              <a:t>Identified native </a:t>
            </a:r>
            <a:r>
              <a:rPr lang="en-US" dirty="0">
                <a:solidFill>
                  <a:schemeClr val="bg1">
                    <a:lumMod val="50000"/>
                  </a:schemeClr>
                </a:solidFill>
                <a:latin typeface="Palatino Linotype" panose="02040502050505030304" pitchFamily="18" charset="0"/>
              </a:rPr>
              <a:t>U.S. </a:t>
            </a:r>
            <a:r>
              <a:rPr lang="en-US" dirty="0" smtClean="0">
                <a:solidFill>
                  <a:schemeClr val="bg1">
                    <a:lumMod val="50000"/>
                  </a:schemeClr>
                </a:solidFill>
                <a:latin typeface="Palatino Linotype" panose="02040502050505030304" pitchFamily="18" charset="0"/>
              </a:rPr>
              <a:t>citizens and          immigrants—naturalized citizens </a:t>
            </a:r>
            <a:r>
              <a:rPr lang="en-US" dirty="0">
                <a:solidFill>
                  <a:schemeClr val="bg1">
                    <a:lumMod val="50000"/>
                  </a:schemeClr>
                </a:solidFill>
                <a:latin typeface="Palatino Linotype" panose="02040502050505030304" pitchFamily="18" charset="0"/>
              </a:rPr>
              <a:t>and </a:t>
            </a:r>
            <a:r>
              <a:rPr lang="en-US" dirty="0" smtClean="0">
                <a:solidFill>
                  <a:schemeClr val="bg1">
                    <a:lumMod val="50000"/>
                  </a:schemeClr>
                </a:solidFill>
                <a:latin typeface="Palatino Linotype" panose="02040502050505030304" pitchFamily="18" charset="0"/>
              </a:rPr>
              <a:t>non-citizens</a:t>
            </a:r>
          </a:p>
          <a:p>
            <a:r>
              <a:rPr lang="en-US" dirty="0" smtClean="0">
                <a:latin typeface="Palatino Linotype" panose="02040502050505030304" pitchFamily="18" charset="0"/>
              </a:rPr>
              <a:t>Aggregate descriptive </a:t>
            </a:r>
            <a:r>
              <a:rPr lang="en-US" dirty="0" smtClean="0">
                <a:latin typeface="Palatino Linotype" panose="02040502050505030304" pitchFamily="18" charset="0"/>
              </a:rPr>
              <a:t>statistics – comparisons to the overall workforce (esp. differences)</a:t>
            </a:r>
            <a:endParaRPr lang="en-US"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7</a:t>
            </a:fld>
            <a:endParaRPr lang="en-US"/>
          </a:p>
        </p:txBody>
      </p:sp>
    </p:spTree>
    <p:extLst>
      <p:ext uri="{BB962C8B-B14F-4D97-AF65-F5344CB8AC3E}">
        <p14:creationId xmlns:p14="http://schemas.microsoft.com/office/powerpoint/2010/main" val="294459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road map</a:t>
            </a:r>
            <a:endParaRPr lang="en-US" dirty="0"/>
          </a:p>
        </p:txBody>
      </p:sp>
      <p:sp>
        <p:nvSpPr>
          <p:cNvPr id="3" name="Content Placeholder 2"/>
          <p:cNvSpPr>
            <a:spLocks noGrp="1"/>
          </p:cNvSpPr>
          <p:nvPr>
            <p:ph idx="1"/>
          </p:nvPr>
        </p:nvSpPr>
        <p:spPr>
          <a:xfrm>
            <a:off x="457200" y="1935480"/>
            <a:ext cx="4616450" cy="4389120"/>
          </a:xfrm>
        </p:spPr>
        <p:txBody>
          <a:bodyPr>
            <a:normAutofit lnSpcReduction="10000"/>
          </a:bodyPr>
          <a:lstStyle/>
          <a:p>
            <a:r>
              <a:rPr lang="en-US" dirty="0" smtClean="0">
                <a:latin typeface="Palatino Linotype" panose="02040502050505030304" pitchFamily="18" charset="0"/>
              </a:rPr>
              <a:t>How much of the health care workforce consists of immigrants?</a:t>
            </a:r>
          </a:p>
          <a:p>
            <a:r>
              <a:rPr lang="en-US" dirty="0" smtClean="0">
                <a:latin typeface="Palatino Linotype" panose="02040502050505030304" pitchFamily="18" charset="0"/>
              </a:rPr>
              <a:t>Where from</a:t>
            </a:r>
            <a:r>
              <a:rPr lang="en-US" dirty="0" smtClean="0">
                <a:latin typeface="Palatino Linotype" panose="02040502050505030304" pitchFamily="18" charset="0"/>
              </a:rPr>
              <a:t>?</a:t>
            </a:r>
            <a:endParaRPr lang="en-US" dirty="0" smtClean="0">
              <a:latin typeface="Palatino Linotype" panose="02040502050505030304" pitchFamily="18" charset="0"/>
            </a:endParaRPr>
          </a:p>
          <a:p>
            <a:r>
              <a:rPr lang="en-US" dirty="0" smtClean="0">
                <a:latin typeface="Palatino Linotype" panose="02040502050505030304" pitchFamily="18" charset="0"/>
              </a:rPr>
              <a:t>Demographics?</a:t>
            </a:r>
          </a:p>
          <a:p>
            <a:r>
              <a:rPr lang="en-US" dirty="0" smtClean="0">
                <a:latin typeface="Palatino Linotype" panose="02040502050505030304" pitchFamily="18" charset="0"/>
              </a:rPr>
              <a:t>Where do they go?</a:t>
            </a:r>
            <a:endParaRPr lang="en-US" dirty="0" smtClean="0">
              <a:latin typeface="Palatino Linotype" panose="02040502050505030304" pitchFamily="18" charset="0"/>
            </a:endParaRPr>
          </a:p>
          <a:p>
            <a:r>
              <a:rPr lang="en-US" dirty="0" smtClean="0">
                <a:latin typeface="Palatino Linotype" panose="02040502050505030304" pitchFamily="18" charset="0"/>
              </a:rPr>
              <a:t>Most common healthcare jobs?</a:t>
            </a:r>
          </a:p>
          <a:p>
            <a:r>
              <a:rPr lang="en-US" dirty="0" smtClean="0">
                <a:latin typeface="Palatino Linotype" panose="02040502050505030304" pitchFamily="18" charset="0"/>
              </a:rPr>
              <a:t>Do their jobs match their education?</a:t>
            </a:r>
            <a:endParaRPr lang="en-US" dirty="0">
              <a:latin typeface="Palatino Linotype" panose="02040502050505030304" pitchFamily="18" charset="0"/>
            </a:endParaRPr>
          </a:p>
        </p:txBody>
      </p:sp>
      <p:sp>
        <p:nvSpPr>
          <p:cNvPr id="4" name="Slide Number Placeholder 3"/>
          <p:cNvSpPr>
            <a:spLocks noGrp="1"/>
          </p:cNvSpPr>
          <p:nvPr>
            <p:ph type="sldNum" sz="quarter" idx="12"/>
          </p:nvPr>
        </p:nvSpPr>
        <p:spPr/>
        <p:txBody>
          <a:bodyPr/>
          <a:lstStyle/>
          <a:p>
            <a:fld id="{7CF1D4C9-7E14-4CBE-A8F2-33E24E264357}" type="slidenum">
              <a:rPr lang="en-US" smtClean="0"/>
              <a:pPr/>
              <a:t>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1070" y="2724159"/>
            <a:ext cx="4112930" cy="2741953"/>
          </a:xfrm>
          <a:prstGeom prst="rect">
            <a:avLst/>
          </a:prstGeom>
        </p:spPr>
      </p:pic>
    </p:spTree>
    <p:extLst>
      <p:ext uri="{BB962C8B-B14F-4D97-AF65-F5344CB8AC3E}">
        <p14:creationId xmlns:p14="http://schemas.microsoft.com/office/powerpoint/2010/main" val="1293321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Immigrant employment in the U.S.</a:t>
            </a:r>
            <a:endParaRPr lang="en-US" dirty="0"/>
          </a:p>
        </p:txBody>
      </p:sp>
      <p:sp>
        <p:nvSpPr>
          <p:cNvPr id="3" name="Content Placeholder 2"/>
          <p:cNvSpPr>
            <a:spLocks noGrp="1"/>
          </p:cNvSpPr>
          <p:nvPr>
            <p:ph idx="1"/>
          </p:nvPr>
        </p:nvSpPr>
        <p:spPr/>
        <p:txBody>
          <a:bodyPr/>
          <a:lstStyle/>
          <a:p>
            <a:r>
              <a:rPr lang="en-US" dirty="0" smtClean="0"/>
              <a:t>Immigrants are 18% of all employed workers,</a:t>
            </a:r>
          </a:p>
          <a:p>
            <a:pPr marL="0" indent="0">
              <a:buNone/>
            </a:pPr>
            <a:r>
              <a:rPr lang="en-US" dirty="0" smtClean="0"/>
              <a:t>   16% of workers employed in health </a:t>
            </a:r>
            <a:r>
              <a:rPr lang="en-US" dirty="0" smtClean="0"/>
              <a:t>care</a:t>
            </a:r>
            <a:endParaRPr lang="en-US" dirty="0" smtClean="0"/>
          </a:p>
        </p:txBody>
      </p:sp>
      <p:sp>
        <p:nvSpPr>
          <p:cNvPr id="4" name="Slide Number Placeholder 3"/>
          <p:cNvSpPr>
            <a:spLocks noGrp="1"/>
          </p:cNvSpPr>
          <p:nvPr>
            <p:ph type="sldNum" sz="quarter" idx="12"/>
          </p:nvPr>
        </p:nvSpPr>
        <p:spPr/>
        <p:txBody>
          <a:bodyPr/>
          <a:lstStyle/>
          <a:p>
            <a:fld id="{7CF1D4C9-7E14-4CBE-A8F2-33E24E264357}" type="slidenum">
              <a:rPr lang="en-US" smtClean="0"/>
              <a:pPr/>
              <a:t>9</a:t>
            </a:fld>
            <a:endParaRPr lang="en-US"/>
          </a:p>
        </p:txBody>
      </p:sp>
    </p:spTree>
    <p:extLst>
      <p:ext uri="{BB962C8B-B14F-4D97-AF65-F5344CB8AC3E}">
        <p14:creationId xmlns:p14="http://schemas.microsoft.com/office/powerpoint/2010/main" val="1899828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2">
      <a:majorFont>
        <a:latin typeface="Calibri"/>
        <a:ea typeface=""/>
        <a:cs typeface=""/>
      </a:majorFont>
      <a:minorFont>
        <a:latin typeface="Palatino Linotyp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1762</Words>
  <Application>Microsoft Office PowerPoint</Application>
  <PresentationFormat>On-screen Show (4:3)</PresentationFormat>
  <Paragraphs>246</Paragraphs>
  <Slides>32</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Microsoft Sans Serif</vt:lpstr>
      <vt:lpstr>Palatino Linotype</vt:lpstr>
      <vt:lpstr>Wingdings 2</vt:lpstr>
      <vt:lpstr>Flow</vt:lpstr>
      <vt:lpstr>Immigrants in Health Care Jobs</vt:lpstr>
      <vt:lpstr>Acknowledgment &amp; Disclaimer</vt:lpstr>
      <vt:lpstr>Study context</vt:lpstr>
      <vt:lpstr>Design</vt:lpstr>
      <vt:lpstr>Design</vt:lpstr>
      <vt:lpstr>Design</vt:lpstr>
      <vt:lpstr>Design</vt:lpstr>
      <vt:lpstr>Findings road map</vt:lpstr>
      <vt:lpstr>Immigrant employment in the U.S.</vt:lpstr>
      <vt:lpstr>Immigrant employment in the U.S.</vt:lpstr>
      <vt:lpstr>Immigrant unemployment</vt:lpstr>
      <vt:lpstr>Where do immigrants in healthcare come from? (top regions/countries)</vt:lpstr>
      <vt:lpstr>Where do immigrants in healthcare come from? (top regions/countries)</vt:lpstr>
      <vt:lpstr>Where do immigrants in healthcare come from? (top regions/countries)</vt:lpstr>
      <vt:lpstr>How do the demographics of immigrant healthcare workers compare?</vt:lpstr>
      <vt:lpstr>Demographics</vt:lpstr>
      <vt:lpstr>Migration and life course (heathcare workers)</vt:lpstr>
      <vt:lpstr>Demographics</vt:lpstr>
      <vt:lpstr>Demographics</vt:lpstr>
      <vt:lpstr>Demographics</vt:lpstr>
      <vt:lpstr>Most common healthcare jobs –  top immigrant occupations</vt:lpstr>
      <vt:lpstr>Most common healthcare jobs –  top immigrant occupations</vt:lpstr>
      <vt:lpstr>Most common healthcare jobs –  greatest share of immigrants employed</vt:lpstr>
      <vt:lpstr>Education</vt:lpstr>
      <vt:lpstr>Education</vt:lpstr>
      <vt:lpstr>How well do jobs match education?</vt:lpstr>
      <vt:lpstr>How well do jobs match education?</vt:lpstr>
      <vt:lpstr>How well do jobs match education?</vt:lpstr>
      <vt:lpstr>How well do their jobs match their education?</vt:lpstr>
      <vt:lpstr>Key findings</vt:lpstr>
      <vt:lpstr>Implications</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AHECs are Partners for  Rural Health Care Transformation</dc:title>
  <dc:creator>Davis</dc:creator>
  <cp:lastModifiedBy>Davis Patterson</cp:lastModifiedBy>
  <cp:revision>132</cp:revision>
  <dcterms:modified xsi:type="dcterms:W3CDTF">2016-05-05T15:00:03Z</dcterms:modified>
</cp:coreProperties>
</file>